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76" r:id="rId4"/>
    <p:sldId id="286" r:id="rId5"/>
    <p:sldId id="287" r:id="rId6"/>
    <p:sldId id="288" r:id="rId7"/>
    <p:sldId id="289" r:id="rId8"/>
    <p:sldId id="290" r:id="rId9"/>
    <p:sldId id="292" r:id="rId10"/>
    <p:sldId id="291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12.03.2025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12.03.2025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12.03.2025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12.03.2025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12.03.2025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12.03.2025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83411"/>
            <a:ext cx="62054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концепции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NoSQL</a:t>
            </a: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баз данных. 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шардирование</a:t>
            </a: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 Обеспечение горизонтального масштабирования через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шардинг</a:t>
            </a: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8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F11CC6-22DC-EACE-8E1B-1A68D5D55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EB254329-B752-F71C-C383-8F8DFE5E8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8493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461837-29F1-5366-813D-A605961F70C1}"/>
              </a:ext>
            </a:extLst>
          </p:cNvPr>
          <p:cNvSpPr txBox="1"/>
          <p:nvPr/>
        </p:nvSpPr>
        <p:spPr>
          <a:xfrm>
            <a:off x="949911" y="1723059"/>
            <a:ext cx="688019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из нескольких ключевых шагов: настройка конфигурационных серверов, настройка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настройка маршрутизаторов, включение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базы данных и выбор ключа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коллекции. Важно помнить, что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требует тщательной настройки, выбора правильного ключа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мониторинга работы системы для обеспечения её производительности и сбалансированности.</a:t>
            </a:r>
          </a:p>
        </p:txBody>
      </p:sp>
    </p:spTree>
    <p:extLst>
      <p:ext uri="{BB962C8B-B14F-4D97-AF65-F5344CB8AC3E}">
        <p14:creationId xmlns:p14="http://schemas.microsoft.com/office/powerpoint/2010/main" val="2869181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понятия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шардирования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работает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шардирование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Настройка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шардирования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Типы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шардирования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находит данные?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Преимущества и недостатки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шардирования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852E0A-1CDE-AE51-C0CE-5EEB22BDCDCA}"/>
              </a:ext>
            </a:extLst>
          </p:cNvPr>
          <p:cNvSpPr txBox="1"/>
          <p:nvPr/>
        </p:nvSpPr>
        <p:spPr>
          <a:xfrm>
            <a:off x="164237" y="1217031"/>
            <a:ext cx="874894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Шардирование в MongoDB — это метод распределения данных между несколькими серверами для обеспечения горизонтальной масштабируемости и высокой доступности базы данных. Эта техника особенно полезна при работе с большими объемами данных и высокой нагрузкой. В этой лекции мы рассмотрим, что такое шардирование, как оно работает, его основные компоненты, а также как настроить и использовать шардирование в MongoDB.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Руководство по MongoDB. Шардинг. – PROSELYTE">
            <a:extLst>
              <a:ext uri="{FF2B5EF4-FFF2-40B4-BE49-F238E27FC236}">
                <a16:creationId xmlns:a16="http://schemas.microsoft.com/office/drawing/2014/main" id="{98FC49A0-0FA1-FC9C-F164-C2C1CFD35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896" y="3150547"/>
            <a:ext cx="5629182" cy="334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014405-C9D5-79CC-46B3-0C3D323F1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CAF18C0-55B4-5F1F-5E56-E4B20779F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158DAE-40A2-DFE0-72C4-E9DAC04A5279}"/>
              </a:ext>
            </a:extLst>
          </p:cNvPr>
          <p:cNvSpPr txBox="1"/>
          <p:nvPr/>
        </p:nvSpPr>
        <p:spPr>
          <a:xfrm>
            <a:off x="88775" y="1105096"/>
            <a:ext cx="8966447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это отдельный сервер или репликационный набор, который хранит часть данных базы данных.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это поле или набор полей, по которому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распределяет данные между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Консистентность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балансировка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Балансировка данных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balancing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означает, что данные автоматически перераспределяются между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обеспечения равномерной нагрузки на все узлы. 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Мастер-узел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Server)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Мастер-узлы (или конфигурационные серверы) управляют метаданными и всей информацией о расположении данных на разных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процесс, который действует как маршрутизатор запросов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2902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F94F67-784D-5C37-6922-D2A76AF42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4D9D78FB-49E6-7A68-325A-5E12E2BE7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работает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шардирование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94A965-2419-B8BE-EB8F-02CEDBC598FC}"/>
              </a:ext>
            </a:extLst>
          </p:cNvPr>
          <p:cNvSpPr txBox="1"/>
          <p:nvPr/>
        </p:nvSpPr>
        <p:spPr>
          <a:xfrm>
            <a:off x="150921" y="1635996"/>
            <a:ext cx="870899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клиент отправляет запрос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процесс обработки зависит от типа запроса и того, был ли выбран ключ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ключ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в запросе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определяет, какой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хранит данные для запрашиваемого ключа.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направляется непосредственно на нужный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ключ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используется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будет направлен ко всем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серверам, поскольку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может предсказать, на каком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находятся данные.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повышения производительности важно использовать ключ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запросах.</a:t>
            </a:r>
          </a:p>
        </p:txBody>
      </p:sp>
    </p:spTree>
    <p:extLst>
      <p:ext uri="{BB962C8B-B14F-4D97-AF65-F5344CB8AC3E}">
        <p14:creationId xmlns:p14="http://schemas.microsoft.com/office/powerpoint/2010/main" val="177920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5B1925-87A1-5495-9C63-1CDE10ED2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E5947477-BC68-D711-34E0-25CDA13B2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8493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6792EA-59FB-4B39-E659-31BD8E2A72EF}"/>
              </a:ext>
            </a:extLst>
          </p:cNvPr>
          <p:cNvSpPr txBox="1"/>
          <p:nvPr/>
        </p:nvSpPr>
        <p:spPr>
          <a:xfrm>
            <a:off x="53266" y="1094819"/>
            <a:ext cx="87644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Запуск конфигурационных серверов: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Конфигурационные серверы должны быть запущены в отдельном процессе. Например:</a:t>
            </a:r>
          </a:p>
          <a:p>
            <a:r>
              <a:rPr lang="en-US" dirty="0" err="1">
                <a:highlight>
                  <a:srgbClr val="FFFF00"/>
                </a:highlight>
              </a:rPr>
              <a:t>mongod</a:t>
            </a:r>
            <a:r>
              <a:rPr lang="en-US" dirty="0">
                <a:highlight>
                  <a:srgbClr val="FFFF00"/>
                </a:highlight>
              </a:rPr>
              <a:t> --</a:t>
            </a:r>
            <a:r>
              <a:rPr lang="en-US" dirty="0" err="1">
                <a:highlight>
                  <a:srgbClr val="FFFF00"/>
                </a:highlight>
              </a:rPr>
              <a:t>configsvr</a:t>
            </a:r>
            <a:r>
              <a:rPr lang="en-US" dirty="0">
                <a:highlight>
                  <a:srgbClr val="FFFF00"/>
                </a:highlight>
              </a:rPr>
              <a:t> --</a:t>
            </a:r>
            <a:r>
              <a:rPr lang="en-US" dirty="0" err="1">
                <a:highlight>
                  <a:srgbClr val="FFFF00"/>
                </a:highlight>
              </a:rPr>
              <a:t>replSet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configReplSet</a:t>
            </a:r>
            <a:r>
              <a:rPr lang="en-US" dirty="0">
                <a:highlight>
                  <a:srgbClr val="FFFF00"/>
                </a:highlight>
              </a:rPr>
              <a:t> --port 27019 --</a:t>
            </a:r>
            <a:r>
              <a:rPr lang="en-US" dirty="0" err="1">
                <a:highlight>
                  <a:srgbClr val="FFFF00"/>
                </a:highlight>
              </a:rPr>
              <a:t>dbpath</a:t>
            </a:r>
            <a:r>
              <a:rPr lang="en-US" dirty="0">
                <a:highlight>
                  <a:srgbClr val="FFFF00"/>
                </a:highlight>
              </a:rPr>
              <a:t> /data/</a:t>
            </a:r>
            <a:r>
              <a:rPr lang="en-US" dirty="0" err="1">
                <a:highlight>
                  <a:srgbClr val="FFFF00"/>
                </a:highlight>
              </a:rPr>
              <a:t>configdb</a:t>
            </a:r>
            <a:endParaRPr lang="ru-RU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5DC2224D-7362-6D54-0FFE-4B94E5C50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6" y="1997300"/>
            <a:ext cx="903746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Запуск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шардированных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серверов (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шардов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каждого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шардированного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сервера запускается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mongod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--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shardsvr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--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replSet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shardReplSet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--port 27018 --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dbpath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/data/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sharddb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D2E1C6D-E2C5-CC47-F0A0-57A30FAFA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6" y="2899781"/>
            <a:ext cx="893093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Запуск маршрутизаторов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Mongos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используется для взаимодействия с клиентами.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mongos --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configdb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configReplSet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/localhost:27019 --port 27017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B30035C-1CCF-3353-606E-61627F872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6" y="3802262"/>
            <a:ext cx="903746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базе данных: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После настройки конфигурационных серверов и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шардов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включить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шардирование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базы данных: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use admin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sh.enableSharding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kumimoji="0" lang="en-US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myDatabase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554D43-64E2-F1EB-0D22-33884DAE9A12}"/>
              </a:ext>
            </a:extLst>
          </p:cNvPr>
          <p:cNvSpPr txBox="1"/>
          <p:nvPr/>
        </p:nvSpPr>
        <p:spPr>
          <a:xfrm>
            <a:off x="74904" y="5279590"/>
            <a:ext cx="89092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ключа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коллекции: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Выбираем ключ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коллекции. Например: </a:t>
            </a:r>
          </a:p>
          <a:p>
            <a:r>
              <a:rPr lang="en-US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sh.shardCollection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myDatabase.myCollection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", { </a:t>
            </a:r>
            <a:r>
              <a:rPr lang="en-US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user_id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1 })</a:t>
            </a:r>
          </a:p>
        </p:txBody>
      </p:sp>
    </p:spTree>
    <p:extLst>
      <p:ext uri="{BB962C8B-B14F-4D97-AF65-F5344CB8AC3E}">
        <p14:creationId xmlns:p14="http://schemas.microsoft.com/office/powerpoint/2010/main" val="822169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A13AB51-2380-B87E-6566-708BA6F5D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5E0AC88-3383-6CAB-B3D0-FE1BFB8ED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8493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444295-14C0-12A8-ACAB-1608C711BA97}"/>
              </a:ext>
            </a:extLst>
          </p:cNvPr>
          <p:cNvSpPr txBox="1"/>
          <p:nvPr/>
        </p:nvSpPr>
        <p:spPr>
          <a:xfrm>
            <a:off x="110971" y="1166842"/>
            <a:ext cx="892205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есть два основных способа распределения данных: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Range-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sharding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диапазонов)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случае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распределяет данные между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диапазонам значений ключа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если ключ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возраст пользователя, то на каждом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будут храниться пользователи с определенным диапазоном возрастов (например, пользователи от 20 до 30 лет на одном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 30 до 40 лет — на другом).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метод удобен, когда данные логично группируются по диапазонам, но может привести к дисбалансу, если некоторые диапазоны будут сильно нагружены, а другие — пустыми.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Hashed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sharding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(Хешированное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хешированном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хеш-функцию для распределения данных. В этом случае данные распределяются равномерно между всеми шарами, что позволяет избежать перегрузки одного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Однако, хеширование может привести к сложностям в запросах, которые не используют ключ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может точно определить, на каком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будут находиться данные.</a:t>
            </a:r>
          </a:p>
        </p:txBody>
      </p:sp>
    </p:spTree>
    <p:extLst>
      <p:ext uri="{BB962C8B-B14F-4D97-AF65-F5344CB8AC3E}">
        <p14:creationId xmlns:p14="http://schemas.microsoft.com/office/powerpoint/2010/main" val="2805737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6B1559E-EBFE-23DE-0912-7EEE72382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B1A4A88C-38B0-50AE-00A1-C010EAEC7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8493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 данные?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8D2430-DF52-9B2B-1B7C-D64AAEC448FB}"/>
              </a:ext>
            </a:extLst>
          </p:cNvPr>
          <p:cNvSpPr txBox="1"/>
          <p:nvPr/>
        </p:nvSpPr>
        <p:spPr>
          <a:xfrm>
            <a:off x="248574" y="1257760"/>
            <a:ext cx="871787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данные распределяются между несколькими серверами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 помощью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Чтобы найти данные,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несколько компонентов: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Конфигурационные серверы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хранят метаданные о местоположении данных, то есть, на каком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лежат какие данные.</a:t>
            </a:r>
          </a:p>
          <a:p>
            <a:pPr algn="just"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Маршрутизатор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процесс, который действует как посредник между клиентом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серверами. Когда клиент делает запрос,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проверяет, на каком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находятся данные, и перенаправляет запрос туда.</a:t>
            </a:r>
          </a:p>
          <a:p>
            <a:pPr marL="342900" indent="-342900" algn="just"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Ключ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поле, по которому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решает, на каком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будут храниться данные. Если запрос включает этот ключ,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точно направить запрос на нужный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ключ не указан, запрос отправляется на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конфигурационные серверы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эффективно находить и направлять запросы на нужные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серверы.</a:t>
            </a:r>
          </a:p>
        </p:txBody>
      </p:sp>
    </p:spTree>
    <p:extLst>
      <p:ext uri="{BB962C8B-B14F-4D97-AF65-F5344CB8AC3E}">
        <p14:creationId xmlns:p14="http://schemas.microsoft.com/office/powerpoint/2010/main" val="3869478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DBB2A4-4AB9-4E9A-2859-7B5B5C52E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E9DF0CF5-7C9B-16C4-70E1-D21322CA1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8493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и недостатки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F9F96C-44B0-927A-B92D-E84F8218360B}"/>
              </a:ext>
            </a:extLst>
          </p:cNvPr>
          <p:cNvSpPr txBox="1"/>
          <p:nvPr/>
        </p:nvSpPr>
        <p:spPr>
          <a:xfrm>
            <a:off x="159798" y="1534759"/>
            <a:ext cx="854919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Масштабируемость: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горизонтально масштабировать базу данных, добавляя новые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узлы.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Улучшенная производительность: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запросы и операции распределяются между несколькими серверами.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Высокая доступность: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благодаря репликации данных и распределению нагрузки обеспечивается высокая доступность.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Сложность настройки: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настройка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требует дополнительных усилий и знаний.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Необходимость выбора ключа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правильный выбор ключа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критичен для эффективной работы.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Потенциальные проблемы с балансировкой: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если данные не равномерно распределены, это может привести к перегрузке некоторых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52566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5110</TotalTime>
  <Words>1079</Words>
  <Application>Microsoft Office PowerPoint</Application>
  <PresentationFormat>Экран (4:3)</PresentationFormat>
  <Paragraphs>104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Основные понятия шардирования в MongoDB</vt:lpstr>
      <vt:lpstr>Как работает шардирование в MongoDB?</vt:lpstr>
      <vt:lpstr>Настройка шардирования в MongoDB?</vt:lpstr>
      <vt:lpstr>Типы шардирования в MongoDB</vt:lpstr>
      <vt:lpstr>Как MongoDB находит данные?</vt:lpstr>
      <vt:lpstr>Преимущества и недостатки шардирования</vt:lpstr>
      <vt:lpstr>Заключение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369</cp:revision>
  <dcterms:created xsi:type="dcterms:W3CDTF">2017-10-09T05:58:02Z</dcterms:created>
  <dcterms:modified xsi:type="dcterms:W3CDTF">2025-03-12T05:58:26Z</dcterms:modified>
</cp:coreProperties>
</file>