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6" r:id="rId4"/>
    <p:sldId id="287" r:id="rId5"/>
    <p:sldId id="286" r:id="rId6"/>
    <p:sldId id="288" r:id="rId7"/>
    <p:sldId id="289" r:id="rId8"/>
    <p:sldId id="290" r:id="rId9"/>
    <p:sldId id="293" r:id="rId10"/>
    <p:sldId id="292" r:id="rId11"/>
    <p:sldId id="294" r:id="rId12"/>
    <p:sldId id="291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godb.com/docs/manual/core/transactions/" TargetMode="External"/><Relationship Id="rId2" Type="http://schemas.openxmlformats.org/officeDocument/2006/relationships/hyperlink" Target="https://www.digitalocean.com/community/tutorials/how-to-use-transactions-in-mongod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abr.com/ru/articles/153321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69252" y="2446975"/>
            <a:ext cx="620549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Транзакции в </a:t>
            </a:r>
            <a:r>
              <a:rPr lang="ru-RU" sz="24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F3A5A3-C84C-0AB3-88FE-DA4BDA599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A49CBE3-27A3-E30E-4E9A-B6377835B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451776"/>
              </p:ext>
            </p:extLst>
          </p:nvPr>
        </p:nvGraphicFramePr>
        <p:xfrm>
          <a:off x="628651" y="1809049"/>
          <a:ext cx="7441150" cy="4367042"/>
        </p:xfrm>
        <a:graphic>
          <a:graphicData uri="http://schemas.openxmlformats.org/drawingml/2006/table">
            <a:tbl>
              <a:tblPr/>
              <a:tblGrid>
                <a:gridCol w="1845885">
                  <a:extLst>
                    <a:ext uri="{9D8B030D-6E8A-4147-A177-3AD203B41FA5}">
                      <a16:colId xmlns:a16="http://schemas.microsoft.com/office/drawing/2014/main" val="3964292102"/>
                    </a:ext>
                  </a:extLst>
                </a:gridCol>
                <a:gridCol w="2543930">
                  <a:extLst>
                    <a:ext uri="{9D8B030D-6E8A-4147-A177-3AD203B41FA5}">
                      <a16:colId xmlns:a16="http://schemas.microsoft.com/office/drawing/2014/main" val="488947221"/>
                    </a:ext>
                  </a:extLst>
                </a:gridCol>
                <a:gridCol w="3051335">
                  <a:extLst>
                    <a:ext uri="{9D8B030D-6E8A-4147-A177-3AD203B41FA5}">
                      <a16:colId xmlns:a16="http://schemas.microsoft.com/office/drawing/2014/main" val="3043335833"/>
                    </a:ext>
                  </a:extLst>
                </a:gridCol>
              </a:tblGrid>
              <a:tr h="533447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ru-RU" sz="1400" dirty="0">
                          <a:effectLst/>
                        </a:rPr>
                        <a:t>С защитой</a:t>
                      </a: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Без защиты</a:t>
                      </a:r>
                    </a:p>
                  </a:txBody>
                  <a:tcPr marL="70538" marR="70538" marT="35269" marB="35269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21660"/>
                  </a:ext>
                </a:extLst>
              </a:tr>
              <a:tr h="2014753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ru-RU" sz="1400" dirty="0">
                          <a:effectLst/>
                        </a:rPr>
                        <a:t>Модель</a:t>
                      </a: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_id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ObjectId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".."</a:t>
                      </a:r>
                      <a:r>
                        <a:rPr lang="en-US" sz="1400" dirty="0">
                          <a:effectLst/>
                        </a:rPr>
                        <a:t>),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name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"gov"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balance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600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</a:endParaRP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_id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ObjectId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".."</a:t>
                      </a:r>
                      <a:r>
                        <a:rPr lang="en-US" sz="1400" dirty="0">
                          <a:effectLst/>
                        </a:rPr>
                        <a:t>),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version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0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value</a:t>
                      </a:r>
                      <a:r>
                        <a:rPr lang="en-US" sz="1400" dirty="0">
                          <a:effectLst/>
                        </a:rPr>
                        <a:t> : 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name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"gov"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9728E"/>
                          </a:solidFill>
                          <a:effectLst/>
                        </a:rPr>
                        <a:t>balance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600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</a:endParaRP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262907"/>
                  </a:ext>
                </a:extLst>
              </a:tr>
              <a:tr h="1803138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ru-RU" sz="1400" dirty="0">
                          <a:effectLst/>
                        </a:rPr>
                        <a:t>Изменение данных</a:t>
                      </a: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db</a:t>
                      </a:r>
                      <a:r>
                        <a:rPr lang="en-US" sz="1400" dirty="0" err="1">
                          <a:effectLst/>
                        </a:rPr>
                        <a:t>.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accounts</a:t>
                      </a:r>
                      <a:r>
                        <a:rPr lang="en-US" sz="1400" dirty="0" err="1">
                          <a:effectLst/>
                        </a:rPr>
                        <a:t>.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update</a:t>
                      </a:r>
                      <a:r>
                        <a:rPr lang="en-US" sz="1400" dirty="0">
                          <a:effectLst/>
                        </a:rPr>
                        <a:t>(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 </a:t>
                      </a: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_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id</a:t>
                      </a:r>
                      <a:r>
                        <a:rPr lang="en-US" sz="1400" dirty="0" err="1">
                          <a:effectLst/>
                        </a:rPr>
                        <a:t>:</a:t>
                      </a: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ObjectId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"..."</a:t>
                      </a:r>
                      <a:r>
                        <a:rPr lang="en-US" sz="1400" dirty="0">
                          <a:effectLst/>
                        </a:rPr>
                        <a:t>) },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 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r>
                        <a:rPr lang="en-US" sz="1400" dirty="0" err="1">
                          <a:effectLst/>
                        </a:rPr>
                        <a:t>:</a:t>
                      </a:r>
                      <a:r>
                        <a:rPr lang="en-US" sz="1400" dirty="0" err="1">
                          <a:solidFill>
                            <a:srgbClr val="7AA600"/>
                          </a:solidFill>
                          <a:effectLst/>
                        </a:rPr>
                        <a:t>"gov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balance</a:t>
                      </a:r>
                      <a:r>
                        <a:rPr lang="en-US" sz="1400" dirty="0">
                          <a:effectLst/>
                        </a:rPr>
                        <a:t>: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550</a:t>
                      </a:r>
                      <a:r>
                        <a:rPr lang="en-US" sz="1400" dirty="0">
                          <a:effectLst/>
                        </a:rPr>
                        <a:t> 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);</a:t>
                      </a:r>
                      <a:br>
                        <a:rPr lang="en-US" sz="1400" dirty="0">
                          <a:effectLst/>
                        </a:rPr>
                      </a:br>
                      <a:endParaRPr lang="en-US" sz="1400" dirty="0">
                        <a:effectLst/>
                      </a:endParaRP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db</a:t>
                      </a:r>
                      <a:r>
                        <a:rPr lang="en-US" sz="1400" dirty="0" err="1">
                          <a:effectLst/>
                        </a:rPr>
                        <a:t>.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accounts</a:t>
                      </a:r>
                      <a:r>
                        <a:rPr lang="en-US" sz="1400" dirty="0" err="1">
                          <a:effectLst/>
                        </a:rPr>
                        <a:t>.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update</a:t>
                      </a:r>
                      <a:r>
                        <a:rPr lang="en-US" sz="1400" dirty="0">
                          <a:effectLst/>
                        </a:rPr>
                        <a:t>({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_id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39728E"/>
                          </a:solidFill>
                          <a:effectLst/>
                        </a:rPr>
                        <a:t>ObjectId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"..."</a:t>
                      </a:r>
                      <a:r>
                        <a:rPr lang="en-US" sz="1400" dirty="0">
                          <a:effectLst/>
                        </a:rPr>
                        <a:t>), </a:t>
                      </a: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version</a:t>
                      </a:r>
                      <a:r>
                        <a:rPr lang="en-US" sz="1400" dirty="0">
                          <a:effectLst/>
                        </a:rPr>
                        <a:t>: 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0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},{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version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value</a:t>
                      </a:r>
                      <a:r>
                        <a:rPr lang="en-US" sz="1400" dirty="0">
                          <a:effectLst/>
                        </a:rPr>
                        <a:t> : { </a:t>
                      </a:r>
                      <a:r>
                        <a:rPr lang="en-US" sz="1400" dirty="0" err="1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  <a:r>
                        <a:rPr lang="en-US" sz="1400" dirty="0" err="1">
                          <a:effectLst/>
                        </a:rPr>
                        <a:t>:</a:t>
                      </a:r>
                      <a:r>
                        <a:rPr lang="en-US" sz="1400" dirty="0" err="1">
                          <a:solidFill>
                            <a:srgbClr val="7AA600"/>
                          </a:solidFill>
                          <a:effectLst/>
                        </a:rPr>
                        <a:t>"gov</a:t>
                      </a:r>
                      <a:r>
                        <a:rPr lang="en-US" sz="1400" dirty="0">
                          <a:solidFill>
                            <a:srgbClr val="7AA600"/>
                          </a:solidFill>
                          <a:effectLst/>
                        </a:rPr>
                        <a:t>"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>
                          <a:solidFill>
                            <a:srgbClr val="333333"/>
                          </a:solidFill>
                          <a:effectLst/>
                        </a:rPr>
                        <a:t>balance</a:t>
                      </a:r>
                      <a:r>
                        <a:rPr lang="en-US" sz="1400" dirty="0">
                          <a:effectLst/>
                        </a:rPr>
                        <a:t>:</a:t>
                      </a:r>
                      <a:r>
                        <a:rPr lang="en-US" sz="1400" dirty="0">
                          <a:solidFill>
                            <a:srgbClr val="F77D05"/>
                          </a:solidFill>
                          <a:effectLst/>
                        </a:rPr>
                        <a:t>550</a:t>
                      </a:r>
                      <a:r>
                        <a:rPr lang="en-US" sz="1400" dirty="0">
                          <a:effectLst/>
                        </a:rPr>
                        <a:t> }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});</a:t>
                      </a:r>
                    </a:p>
                  </a:txBody>
                  <a:tcPr marL="88173" marR="88173" marT="44087" marB="66130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85358"/>
                  </a:ext>
                </a:extLst>
              </a:tr>
            </a:tbl>
          </a:graphicData>
        </a:graphic>
      </p:graphicFrame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62A6DC8C-A14D-1ED5-5B79-3146F62FA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данных</a:t>
            </a:r>
          </a:p>
        </p:txBody>
      </p:sp>
    </p:spTree>
    <p:extLst>
      <p:ext uri="{BB962C8B-B14F-4D97-AF65-F5344CB8AC3E}">
        <p14:creationId xmlns:p14="http://schemas.microsoft.com/office/powerpoint/2010/main" val="1040124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CDF2C2-CA02-0EF4-022E-B37BFDA23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6D37C14-3FDB-6A9A-7DD2-9CC45A564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88" y="1986603"/>
            <a:ext cx="2660018" cy="2970155"/>
          </a:xfrm>
          <a:prstGeom prst="rect">
            <a:avLst/>
          </a:prstGeom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78C557A7-63DD-1F66-6ACE-E94A77CA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данных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D378FE-717F-DB77-4C15-677AD24595BA}"/>
              </a:ext>
            </a:extLst>
          </p:cNvPr>
          <p:cNvSpPr txBox="1"/>
          <p:nvPr/>
        </p:nvSpPr>
        <p:spPr>
          <a:xfrm>
            <a:off x="3844031" y="1986603"/>
            <a:ext cx="4899919" cy="2970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updated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черновик новых данных. По форме оно такое же,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реально заменит его только если транзакция завершится успешно. </a:t>
            </a:r>
          </a:p>
          <a:p>
            <a:pPr algn="just"/>
            <a:endParaRPr lang="ru-RU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ссылка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документ транзакции, фактически внешний ключ к её идентификатору. Важно понимать: сам объект транзакции также обновляется через CAS, чтобы избежать конфликтов.</a:t>
            </a:r>
          </a:p>
        </p:txBody>
      </p:sp>
    </p:spTree>
    <p:extLst>
      <p:ext uri="{BB962C8B-B14F-4D97-AF65-F5344CB8AC3E}">
        <p14:creationId xmlns:p14="http://schemas.microsoft.com/office/powerpoint/2010/main" val="3053645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F4C37B-11A7-C51F-CF93-ADE2D1F54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039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для самостоятельного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A094E4-3C77-9495-4F8D-322275D31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2" y="1349406"/>
            <a:ext cx="8257898" cy="4827557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https://www.digitalocean.com/community/tutorials/how-to-use-transactions-in-mongodb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en-US" dirty="0">
                <a:hlinkClick r:id="rId3"/>
              </a:rPr>
              <a:t>https://www.mongodb.com/docs/manual/core/transactions/</a:t>
            </a:r>
            <a:endParaRPr lang="ru-RU" dirty="0"/>
          </a:p>
          <a:p>
            <a:endParaRPr lang="ru-RU" dirty="0"/>
          </a:p>
          <a:p>
            <a:r>
              <a:rPr lang="en-US" dirty="0">
                <a:hlinkClick r:id="rId4"/>
              </a:rPr>
              <a:t>https://habr.com/ru/articles/153321/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DF05CA-AB3C-6820-3FBE-90A4AE1B0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773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Транзакции в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Понимание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ACID 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транзакций</a:t>
            </a:r>
          </a:p>
          <a:p>
            <a:pPr marL="457200" indent="-457200">
              <a:buAutoNum type="arabicPeriod"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API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транзакций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Транзакции и атомарность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B242D7-0466-2F01-0FF2-D34B274B76A2}"/>
              </a:ext>
            </a:extLst>
          </p:cNvPr>
          <p:cNvSpPr txBox="1"/>
          <p:nvPr/>
        </p:nvSpPr>
        <p:spPr>
          <a:xfrm>
            <a:off x="71021" y="1207363"/>
            <a:ext cx="894869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Транзакции — это ключевая концепция в любой системе управления базами данных (СУБД), обеспечивающая целостность данных и корректность выполнения операций. В контексте традиционных реляционных баз данных транзакции давно стали стандартом, гарантируя, что все изменения в базе данных будут выполнены как единое целое, либо все изменения будут откатаны в случае ошибки.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теперь позволяют выполнять несколько операций на разных документах и коллекциях в рамках одной сессии, обеспечивая поддержку атомарности, согласованности, изолированности и долговечности (ACID). Это делает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пригодной для более сложных приложений, где необходимо работать с несколькими связанными данными, например, в финансовых приложениях, системах управления заказами, и других распределенных системах.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этой лекции — рассмотреть, как транзакции работают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какие особенности следует учитывать при их использовании и как эффективно применять транзакции для обеспечения целостности данных в вашем приложении.</a:t>
            </a:r>
          </a:p>
        </p:txBody>
      </p:sp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5C2D27-9064-18C6-6C75-ABCE4E275ED5}"/>
              </a:ext>
            </a:extLst>
          </p:cNvPr>
          <p:cNvSpPr txBox="1"/>
          <p:nvPr/>
        </p:nvSpPr>
        <p:spPr>
          <a:xfrm>
            <a:off x="4718759" y="1637397"/>
            <a:ext cx="347838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Транзакция в базе данных — это набор операций, которые выполняются как единое целое. Принцип "все или ничего" гарантирует, что либо все операции успешны, либо все отменяются. Например, при переводе денег между клиентами, обе операции (уменьшение и увеличение баланса) должны быть выполнены одновременно. Если одна неудачна, вся транзакция откатывается, что обеспечивает целостность данных.</a:t>
            </a:r>
          </a:p>
        </p:txBody>
      </p:sp>
      <p:pic>
        <p:nvPicPr>
          <p:cNvPr id="1026" name="Picture 2" descr="MongoDB Transactions in .NET Applications">
            <a:extLst>
              <a:ext uri="{FF2B5EF4-FFF2-40B4-BE49-F238E27FC236}">
                <a16:creationId xmlns:a16="http://schemas.microsoft.com/office/drawing/2014/main" id="{969A0FEC-A56C-BD31-6A9B-5F6B770D0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95" y="1335276"/>
            <a:ext cx="3119794" cy="439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314F2CA4-BC65-B4AB-2F52-1F44E4C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Транзакции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14405-C9D5-79CC-46B3-0C3D323F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CAF18C0-55B4-5F1F-5E56-E4B20779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транзакций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F16E13-5593-5B79-6D45-69C02B284B4B}"/>
              </a:ext>
            </a:extLst>
          </p:cNvPr>
          <p:cNvSpPr txBox="1"/>
          <p:nvPr/>
        </p:nvSpPr>
        <p:spPr>
          <a:xfrm>
            <a:off x="142043" y="1215201"/>
            <a:ext cx="9001957" cy="5412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Транзакция в контексте баз данных — это набор операций, которые выполняются как единое целое. Транзакции обеспечивают несколько важных свойств:</a:t>
            </a:r>
          </a:p>
          <a:p>
            <a:pPr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Atomicity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(Атомарность)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все операции внутри транзакции выполняются как одна единая операция.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(Согласованность)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транзакция переводит базу данных из одного согласованного состояния в другое.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(Изолированность)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операции в транзакции не видны другим транзакциям, пока они не завершены.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Durability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(Долговечность)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после завершения транзакции все изменения сохраняются в базе данных, даже если произойдет сбой системы.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введения транзакций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поддерживала только атомарные операции на уровне отдельного документа. С введением многодокументных транзакций в версии 4.0,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теперь поддерживает полноценные транзакции, как и другие реляционные базы данных.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902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BC5338-AAC7-685D-1248-96B2CD52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FBC4C9C7-58FB-D1F7-5922-C967E783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работают транзакции в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13D148-FB34-A1A2-243F-5798AC55297D}"/>
              </a:ext>
            </a:extLst>
          </p:cNvPr>
          <p:cNvSpPr txBox="1"/>
          <p:nvPr/>
        </p:nvSpPr>
        <p:spPr>
          <a:xfrm>
            <a:off x="88776" y="1102578"/>
            <a:ext cx="8966447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err="1"/>
              <a:t>const</a:t>
            </a:r>
            <a:r>
              <a:rPr lang="ru-RU" sz="1600" dirty="0"/>
              <a:t> </a:t>
            </a:r>
            <a:r>
              <a:rPr lang="ru-RU" sz="1600" dirty="0" err="1"/>
              <a:t>session</a:t>
            </a:r>
            <a:r>
              <a:rPr lang="ru-RU" sz="1600" dirty="0"/>
              <a:t> = </a:t>
            </a:r>
            <a:r>
              <a:rPr lang="ru-RU" sz="1600" dirty="0" err="1"/>
              <a:t>client.startSession</a:t>
            </a:r>
            <a:r>
              <a:rPr lang="ru-RU" sz="1600" dirty="0"/>
              <a:t>();</a:t>
            </a:r>
          </a:p>
          <a:p>
            <a:endParaRPr lang="ru-RU" sz="1600" dirty="0"/>
          </a:p>
          <a:p>
            <a:r>
              <a:rPr lang="ru-RU" sz="1600" dirty="0" err="1"/>
              <a:t>try</a:t>
            </a:r>
            <a:r>
              <a:rPr lang="ru-RU" sz="1600" dirty="0"/>
              <a:t> {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session.startTransaction</a:t>
            </a:r>
            <a:r>
              <a:rPr lang="ru-RU" sz="1600" dirty="0"/>
              <a:t>();</a:t>
            </a:r>
          </a:p>
          <a:p>
            <a:endParaRPr lang="ru-RU" sz="1600" dirty="0"/>
          </a:p>
          <a:p>
            <a:r>
              <a:rPr lang="ru-RU" sz="1600" dirty="0"/>
              <a:t>    </a:t>
            </a:r>
            <a:r>
              <a:rPr lang="ru-RU" sz="1600" dirty="0">
                <a:highlight>
                  <a:srgbClr val="FFFF00"/>
                </a:highlight>
              </a:rPr>
              <a:t>// Операция 1: Обновление документа в коллекции </a:t>
            </a:r>
            <a:r>
              <a:rPr lang="ru-RU" sz="1600" dirty="0" err="1">
                <a:highlight>
                  <a:srgbClr val="FFFF00"/>
                </a:highlight>
              </a:rPr>
              <a:t>users</a:t>
            </a:r>
            <a:endParaRPr lang="ru-RU" sz="1600" dirty="0">
              <a:highlight>
                <a:srgbClr val="FFFF00"/>
              </a:highlight>
            </a:endParaRPr>
          </a:p>
          <a:p>
            <a:r>
              <a:rPr lang="ru-RU" sz="1600" dirty="0"/>
              <a:t>    </a:t>
            </a:r>
            <a:r>
              <a:rPr lang="ru-RU" sz="1600" dirty="0" err="1"/>
              <a:t>const</a:t>
            </a:r>
            <a:r>
              <a:rPr lang="ru-RU" sz="1600" dirty="0"/>
              <a:t> </a:t>
            </a:r>
            <a:r>
              <a:rPr lang="ru-RU" sz="1600" dirty="0" err="1"/>
              <a:t>usersCollection</a:t>
            </a:r>
            <a:r>
              <a:rPr lang="ru-RU" sz="1600" dirty="0"/>
              <a:t> = </a:t>
            </a:r>
            <a:r>
              <a:rPr lang="ru-RU" sz="1600" dirty="0" err="1"/>
              <a:t>client.db</a:t>
            </a:r>
            <a:r>
              <a:rPr lang="ru-RU" sz="1600" dirty="0"/>
              <a:t>("</a:t>
            </a:r>
            <a:r>
              <a:rPr lang="ru-RU" sz="1600" dirty="0" err="1"/>
              <a:t>mydb</a:t>
            </a:r>
            <a:r>
              <a:rPr lang="ru-RU" sz="1600" dirty="0"/>
              <a:t>").</a:t>
            </a:r>
            <a:r>
              <a:rPr lang="ru-RU" sz="1600" dirty="0" err="1"/>
              <a:t>collection</a:t>
            </a:r>
            <a:r>
              <a:rPr lang="ru-RU" sz="1600" dirty="0"/>
              <a:t>("</a:t>
            </a:r>
            <a:r>
              <a:rPr lang="ru-RU" sz="1600" dirty="0" err="1"/>
              <a:t>users</a:t>
            </a:r>
            <a:r>
              <a:rPr lang="ru-RU" sz="1600" dirty="0"/>
              <a:t>");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await</a:t>
            </a:r>
            <a:r>
              <a:rPr lang="ru-RU" sz="1600" dirty="0"/>
              <a:t> </a:t>
            </a:r>
            <a:r>
              <a:rPr lang="ru-RU" sz="1600" dirty="0" err="1"/>
              <a:t>usersCollection.updateOne</a:t>
            </a:r>
            <a:r>
              <a:rPr lang="ru-RU" sz="1600" dirty="0"/>
              <a:t>({ _</a:t>
            </a:r>
            <a:r>
              <a:rPr lang="ru-RU" sz="1600" dirty="0" err="1"/>
              <a:t>id</a:t>
            </a:r>
            <a:r>
              <a:rPr lang="ru-RU" sz="1600" dirty="0"/>
              <a:t>: 1 }, { $</a:t>
            </a:r>
            <a:r>
              <a:rPr lang="ru-RU" sz="1600" dirty="0" err="1"/>
              <a:t>inc</a:t>
            </a:r>
            <a:r>
              <a:rPr lang="ru-RU" sz="1600" dirty="0"/>
              <a:t>: { </a:t>
            </a:r>
            <a:r>
              <a:rPr lang="ru-RU" sz="1600" dirty="0" err="1"/>
              <a:t>balance</a:t>
            </a:r>
            <a:r>
              <a:rPr lang="ru-RU" sz="1600" dirty="0"/>
              <a:t>: -100 } }, { </a:t>
            </a:r>
            <a:r>
              <a:rPr lang="ru-RU" sz="1600" dirty="0" err="1"/>
              <a:t>session</a:t>
            </a:r>
            <a:r>
              <a:rPr lang="ru-RU" sz="1600" dirty="0"/>
              <a:t> });</a:t>
            </a:r>
          </a:p>
          <a:p>
            <a:endParaRPr lang="ru-RU" sz="1600" dirty="0"/>
          </a:p>
          <a:p>
            <a:r>
              <a:rPr lang="ru-RU" sz="1600" dirty="0"/>
              <a:t>    </a:t>
            </a:r>
            <a:r>
              <a:rPr lang="ru-RU" sz="1600" dirty="0">
                <a:highlight>
                  <a:srgbClr val="FFFF00"/>
                </a:highlight>
              </a:rPr>
              <a:t>// Операция 2: Обновление документа в коллекции </a:t>
            </a:r>
            <a:r>
              <a:rPr lang="ru-RU" sz="1600" dirty="0" err="1">
                <a:highlight>
                  <a:srgbClr val="FFFF00"/>
                </a:highlight>
              </a:rPr>
              <a:t>transactions</a:t>
            </a:r>
            <a:endParaRPr lang="ru-RU" sz="1600" dirty="0">
              <a:highlight>
                <a:srgbClr val="FFFF00"/>
              </a:highlight>
            </a:endParaRPr>
          </a:p>
          <a:p>
            <a:r>
              <a:rPr lang="ru-RU" sz="1600" dirty="0"/>
              <a:t>    </a:t>
            </a:r>
            <a:r>
              <a:rPr lang="ru-RU" sz="1600" dirty="0" err="1"/>
              <a:t>const</a:t>
            </a:r>
            <a:r>
              <a:rPr lang="ru-RU" sz="1600" dirty="0"/>
              <a:t> </a:t>
            </a:r>
            <a:r>
              <a:rPr lang="ru-RU" sz="1600" dirty="0" err="1"/>
              <a:t>transactionsCollection</a:t>
            </a:r>
            <a:r>
              <a:rPr lang="ru-RU" sz="1600" dirty="0"/>
              <a:t> = </a:t>
            </a:r>
            <a:r>
              <a:rPr lang="ru-RU" sz="1600" dirty="0" err="1"/>
              <a:t>client.db</a:t>
            </a:r>
            <a:r>
              <a:rPr lang="ru-RU" sz="1600" dirty="0"/>
              <a:t>("</a:t>
            </a:r>
            <a:r>
              <a:rPr lang="ru-RU" sz="1600" dirty="0" err="1"/>
              <a:t>mydb</a:t>
            </a:r>
            <a:r>
              <a:rPr lang="ru-RU" sz="1600" dirty="0"/>
              <a:t>").</a:t>
            </a:r>
            <a:r>
              <a:rPr lang="ru-RU" sz="1600" dirty="0" err="1"/>
              <a:t>collection</a:t>
            </a:r>
            <a:r>
              <a:rPr lang="ru-RU" sz="1600" dirty="0"/>
              <a:t>("</a:t>
            </a:r>
            <a:r>
              <a:rPr lang="ru-RU" sz="1600" dirty="0" err="1"/>
              <a:t>transactions</a:t>
            </a:r>
            <a:r>
              <a:rPr lang="ru-RU" sz="1600" dirty="0"/>
              <a:t>");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await</a:t>
            </a:r>
            <a:r>
              <a:rPr lang="ru-RU" sz="1600" dirty="0"/>
              <a:t> </a:t>
            </a:r>
            <a:r>
              <a:rPr lang="ru-RU" sz="1600" dirty="0" err="1"/>
              <a:t>transactionsCollection.insertOne</a:t>
            </a:r>
            <a:r>
              <a:rPr lang="ru-RU" sz="1600" dirty="0"/>
              <a:t>({ </a:t>
            </a:r>
            <a:r>
              <a:rPr lang="ru-RU" sz="1600" dirty="0" err="1"/>
              <a:t>userId</a:t>
            </a:r>
            <a:r>
              <a:rPr lang="ru-RU" sz="1600" dirty="0"/>
              <a:t>: 1, </a:t>
            </a:r>
            <a:r>
              <a:rPr lang="ru-RU" sz="1600" dirty="0" err="1"/>
              <a:t>amount</a:t>
            </a:r>
            <a:r>
              <a:rPr lang="ru-RU" sz="1600" dirty="0"/>
              <a:t>: -100, </a:t>
            </a:r>
            <a:r>
              <a:rPr lang="ru-RU" sz="1600" dirty="0" err="1"/>
              <a:t>date</a:t>
            </a:r>
            <a:r>
              <a:rPr lang="ru-RU" sz="1600" dirty="0"/>
              <a:t>: </a:t>
            </a:r>
            <a:r>
              <a:rPr lang="ru-RU" sz="1600" dirty="0" err="1"/>
              <a:t>new</a:t>
            </a:r>
            <a:r>
              <a:rPr lang="ru-RU" sz="1600" dirty="0"/>
              <a:t> </a:t>
            </a:r>
            <a:r>
              <a:rPr lang="ru-RU" sz="1600" dirty="0" err="1"/>
              <a:t>Date</a:t>
            </a:r>
            <a:r>
              <a:rPr lang="ru-RU" sz="1600" dirty="0"/>
              <a:t>() }, { </a:t>
            </a:r>
            <a:r>
              <a:rPr lang="ru-RU" sz="1600" dirty="0" err="1"/>
              <a:t>session</a:t>
            </a:r>
            <a:r>
              <a:rPr lang="ru-RU" sz="1600" dirty="0"/>
              <a:t> });</a:t>
            </a:r>
          </a:p>
          <a:p>
            <a:endParaRPr lang="ru-RU" sz="1600" dirty="0"/>
          </a:p>
          <a:p>
            <a:r>
              <a:rPr lang="ru-RU" sz="1600" dirty="0"/>
              <a:t>    </a:t>
            </a:r>
            <a:r>
              <a:rPr lang="ru-RU" sz="1600" dirty="0">
                <a:highlight>
                  <a:srgbClr val="FFFF00"/>
                </a:highlight>
              </a:rPr>
              <a:t>// Завершаем транзакцию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await</a:t>
            </a:r>
            <a:r>
              <a:rPr lang="ru-RU" sz="1600" dirty="0"/>
              <a:t> </a:t>
            </a:r>
            <a:r>
              <a:rPr lang="ru-RU" sz="1600" dirty="0" err="1"/>
              <a:t>session.commitTransaction</a:t>
            </a:r>
            <a:r>
              <a:rPr lang="ru-RU" sz="1600" dirty="0"/>
              <a:t>();</a:t>
            </a:r>
          </a:p>
          <a:p>
            <a:r>
              <a:rPr lang="ru-RU" sz="1600" dirty="0"/>
              <a:t>} </a:t>
            </a:r>
            <a:r>
              <a:rPr lang="ru-RU" sz="1600" dirty="0" err="1"/>
              <a:t>catch</a:t>
            </a:r>
            <a:r>
              <a:rPr lang="ru-RU" sz="1600" dirty="0"/>
              <a:t> (</a:t>
            </a:r>
            <a:r>
              <a:rPr lang="ru-RU" sz="1600" dirty="0" err="1"/>
              <a:t>error</a:t>
            </a:r>
            <a:r>
              <a:rPr lang="ru-RU" sz="1600" dirty="0"/>
              <a:t>) {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console.error</a:t>
            </a:r>
            <a:r>
              <a:rPr lang="ru-RU" sz="1600" dirty="0"/>
              <a:t>("Ошибка транзакции", </a:t>
            </a:r>
            <a:r>
              <a:rPr lang="ru-RU" sz="1600" dirty="0" err="1"/>
              <a:t>error</a:t>
            </a:r>
            <a:r>
              <a:rPr lang="ru-RU" sz="1600" dirty="0"/>
              <a:t>);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await</a:t>
            </a:r>
            <a:r>
              <a:rPr lang="ru-RU" sz="1600" dirty="0"/>
              <a:t> </a:t>
            </a:r>
            <a:r>
              <a:rPr lang="ru-RU" sz="1600" dirty="0" err="1"/>
              <a:t>session.abortTransaction</a:t>
            </a:r>
            <a:r>
              <a:rPr lang="ru-RU" sz="1600" dirty="0"/>
              <a:t>(); </a:t>
            </a:r>
            <a:endParaRPr lang="en-US" sz="1600" dirty="0"/>
          </a:p>
          <a:p>
            <a:endParaRPr lang="en-US" sz="1600" dirty="0"/>
          </a:p>
          <a:p>
            <a:r>
              <a:rPr lang="ru-RU" sz="1600" dirty="0">
                <a:highlight>
                  <a:srgbClr val="FFFF00"/>
                </a:highlight>
              </a:rPr>
              <a:t> // Откат транзакции при ошибке</a:t>
            </a:r>
          </a:p>
          <a:p>
            <a:r>
              <a:rPr lang="ru-RU" sz="1600" dirty="0"/>
              <a:t>} </a:t>
            </a:r>
            <a:r>
              <a:rPr lang="ru-RU" sz="1600" dirty="0" err="1"/>
              <a:t>finally</a:t>
            </a:r>
            <a:r>
              <a:rPr lang="ru-RU" sz="1600" dirty="0"/>
              <a:t> {</a:t>
            </a:r>
          </a:p>
          <a:p>
            <a:r>
              <a:rPr lang="ru-RU" sz="1600" dirty="0"/>
              <a:t>    </a:t>
            </a:r>
            <a:r>
              <a:rPr lang="ru-RU" sz="1600" dirty="0" err="1"/>
              <a:t>session.endSession</a:t>
            </a:r>
            <a:r>
              <a:rPr lang="ru-RU" sz="1600" dirty="0"/>
              <a:t>();</a:t>
            </a:r>
          </a:p>
          <a:p>
            <a:r>
              <a:rPr lang="ru-RU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5935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953AA0-B151-6ED9-A90A-83D6DD8E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AE02FA5D-E4C3-122A-5ED1-5EE083265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8FEDBB-A5C1-7888-34A7-E9ADC3D42221}"/>
              </a:ext>
            </a:extLst>
          </p:cNvPr>
          <p:cNvSpPr txBox="1"/>
          <p:nvPr/>
        </p:nvSpPr>
        <p:spPr>
          <a:xfrm>
            <a:off x="0" y="1020931"/>
            <a:ext cx="569058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// For a </a:t>
            </a:r>
            <a:r>
              <a:rPr lang="ru-RU" sz="1000" dirty="0" err="1"/>
              <a:t>replica</a:t>
            </a:r>
            <a:r>
              <a:rPr lang="ru-RU" sz="1000" dirty="0"/>
              <a:t> </a:t>
            </a:r>
            <a:r>
              <a:rPr lang="ru-RU" sz="1000" dirty="0" err="1"/>
              <a:t>set</a:t>
            </a:r>
            <a:r>
              <a:rPr lang="ru-RU" sz="1000" dirty="0"/>
              <a:t>, </a:t>
            </a:r>
            <a:r>
              <a:rPr lang="ru-RU" sz="1000" dirty="0" err="1"/>
              <a:t>include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replica</a:t>
            </a:r>
            <a:r>
              <a:rPr lang="ru-RU" sz="1000" dirty="0"/>
              <a:t> </a:t>
            </a:r>
            <a:r>
              <a:rPr lang="ru-RU" sz="1000" dirty="0" err="1"/>
              <a:t>set</a:t>
            </a:r>
            <a:r>
              <a:rPr lang="ru-RU" sz="1000" dirty="0"/>
              <a:t> </a:t>
            </a:r>
            <a:r>
              <a:rPr lang="ru-RU" sz="1000" dirty="0" err="1"/>
              <a:t>name</a:t>
            </a:r>
            <a:r>
              <a:rPr lang="ru-RU" sz="1000" dirty="0"/>
              <a:t> </a:t>
            </a:r>
            <a:r>
              <a:rPr lang="ru-RU" sz="1000" dirty="0" err="1"/>
              <a:t>and</a:t>
            </a:r>
            <a:r>
              <a:rPr lang="ru-RU" sz="1000" dirty="0"/>
              <a:t> a </a:t>
            </a:r>
            <a:r>
              <a:rPr lang="ru-RU" sz="1000" dirty="0" err="1"/>
              <a:t>seedlist</a:t>
            </a:r>
            <a:r>
              <a:rPr lang="ru-RU" sz="1000" dirty="0"/>
              <a:t> </a:t>
            </a:r>
            <a:r>
              <a:rPr lang="ru-RU" sz="1000" dirty="0" err="1"/>
              <a:t>of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members</a:t>
            </a:r>
            <a:r>
              <a:rPr lang="ru-RU" sz="1000" dirty="0"/>
              <a:t> </a:t>
            </a:r>
            <a:r>
              <a:rPr lang="ru-RU" sz="1000" dirty="0" err="1"/>
              <a:t>in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URI </a:t>
            </a:r>
            <a:r>
              <a:rPr lang="ru-RU" sz="1000" dirty="0" err="1"/>
              <a:t>string</a:t>
            </a:r>
            <a:r>
              <a:rPr lang="ru-RU" sz="1000" dirty="0"/>
              <a:t>; </a:t>
            </a:r>
            <a:r>
              <a:rPr lang="ru-RU" sz="1000" dirty="0" err="1"/>
              <a:t>e.g</a:t>
            </a:r>
            <a:r>
              <a:rPr lang="ru-RU" sz="1000" dirty="0"/>
              <a:t>.</a:t>
            </a:r>
          </a:p>
          <a:p>
            <a:r>
              <a:rPr lang="ru-RU" sz="1000" dirty="0"/>
              <a:t>  // </a:t>
            </a:r>
            <a:r>
              <a:rPr lang="ru-RU" sz="1000" dirty="0" err="1"/>
              <a:t>const</a:t>
            </a:r>
            <a:r>
              <a:rPr lang="ru-RU" sz="1000" dirty="0"/>
              <a:t> </a:t>
            </a:r>
            <a:r>
              <a:rPr lang="ru-RU" sz="1000" dirty="0" err="1"/>
              <a:t>uri</a:t>
            </a:r>
            <a:r>
              <a:rPr lang="ru-RU" sz="1000" dirty="0"/>
              <a:t> = '</a:t>
            </a:r>
            <a:r>
              <a:rPr lang="ru-RU" sz="1000" dirty="0" err="1"/>
              <a:t>mongodb</a:t>
            </a:r>
            <a:r>
              <a:rPr lang="ru-RU" sz="1000" dirty="0"/>
              <a:t>://mongodb0.example.com:27017,mongodb1.example.com:27017/?</a:t>
            </a:r>
            <a:r>
              <a:rPr lang="ru-RU" sz="1000" dirty="0" err="1"/>
              <a:t>replicaSet</a:t>
            </a:r>
            <a:r>
              <a:rPr lang="ru-RU" sz="1000" dirty="0"/>
              <a:t>=</a:t>
            </a:r>
            <a:r>
              <a:rPr lang="ru-RU" sz="1000" dirty="0" err="1"/>
              <a:t>myRepl</a:t>
            </a:r>
            <a:r>
              <a:rPr lang="ru-RU" sz="1000" dirty="0"/>
              <a:t>'</a:t>
            </a:r>
          </a:p>
          <a:p>
            <a:r>
              <a:rPr lang="ru-RU" sz="1000" dirty="0"/>
              <a:t>  // For a </a:t>
            </a:r>
            <a:r>
              <a:rPr lang="ru-RU" sz="1000" dirty="0" err="1"/>
              <a:t>sharded</a:t>
            </a:r>
            <a:r>
              <a:rPr lang="ru-RU" sz="1000" dirty="0"/>
              <a:t> </a:t>
            </a:r>
            <a:r>
              <a:rPr lang="ru-RU" sz="1000" dirty="0" err="1"/>
              <a:t>cluster</a:t>
            </a:r>
            <a:r>
              <a:rPr lang="ru-RU" sz="1000" dirty="0"/>
              <a:t>, </a:t>
            </a:r>
            <a:r>
              <a:rPr lang="ru-RU" sz="1000" dirty="0" err="1"/>
              <a:t>connect</a:t>
            </a:r>
            <a:r>
              <a:rPr lang="ru-RU" sz="1000" dirty="0"/>
              <a:t> </a:t>
            </a:r>
            <a:r>
              <a:rPr lang="ru-RU" sz="1000" dirty="0" err="1"/>
              <a:t>to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mongos</a:t>
            </a:r>
            <a:r>
              <a:rPr lang="ru-RU" sz="1000" dirty="0"/>
              <a:t> </a:t>
            </a:r>
            <a:r>
              <a:rPr lang="ru-RU" sz="1000" dirty="0" err="1"/>
              <a:t>instances</a:t>
            </a:r>
            <a:r>
              <a:rPr lang="ru-RU" sz="1000" dirty="0"/>
              <a:t>; </a:t>
            </a:r>
            <a:r>
              <a:rPr lang="ru-RU" sz="1000" dirty="0" err="1"/>
              <a:t>e.g</a:t>
            </a:r>
            <a:r>
              <a:rPr lang="ru-RU" sz="1000" dirty="0"/>
              <a:t>.</a:t>
            </a:r>
          </a:p>
          <a:p>
            <a:r>
              <a:rPr lang="ru-RU" sz="1000" dirty="0"/>
              <a:t>  // </a:t>
            </a:r>
            <a:r>
              <a:rPr lang="ru-RU" sz="1000" dirty="0" err="1"/>
              <a:t>const</a:t>
            </a:r>
            <a:r>
              <a:rPr lang="ru-RU" sz="1000" dirty="0"/>
              <a:t> </a:t>
            </a:r>
            <a:r>
              <a:rPr lang="ru-RU" sz="1000" dirty="0" err="1"/>
              <a:t>uri</a:t>
            </a:r>
            <a:r>
              <a:rPr lang="ru-RU" sz="1000" dirty="0"/>
              <a:t> = '</a:t>
            </a:r>
            <a:r>
              <a:rPr lang="ru-RU" sz="1000" dirty="0" err="1"/>
              <a:t>mongodb</a:t>
            </a:r>
            <a:r>
              <a:rPr lang="ru-RU" sz="1000" dirty="0"/>
              <a:t>://mongos0.example.com:27017,mongos1.example.com:27017/'</a:t>
            </a:r>
          </a:p>
          <a:p>
            <a:endParaRPr lang="ru-RU" sz="1000" dirty="0"/>
          </a:p>
          <a:p>
            <a:r>
              <a:rPr lang="ru-RU" sz="1000" dirty="0"/>
              <a:t>  </a:t>
            </a:r>
            <a:r>
              <a:rPr lang="ru-RU" sz="1000" dirty="0" err="1"/>
              <a:t>const</a:t>
            </a:r>
            <a:r>
              <a:rPr lang="ru-RU" sz="1000" dirty="0"/>
              <a:t> </a:t>
            </a:r>
            <a:r>
              <a:rPr lang="ru-RU" sz="1000" dirty="0" err="1"/>
              <a:t>client</a:t>
            </a:r>
            <a:r>
              <a:rPr lang="ru-RU" sz="1000" dirty="0"/>
              <a:t> = </a:t>
            </a:r>
            <a:r>
              <a:rPr lang="ru-RU" sz="1000" dirty="0" err="1"/>
              <a:t>new</a:t>
            </a:r>
            <a:r>
              <a:rPr lang="ru-RU" sz="1000" dirty="0"/>
              <a:t> </a:t>
            </a:r>
            <a:r>
              <a:rPr lang="ru-RU" sz="1000" dirty="0" err="1"/>
              <a:t>MongoClient</a:t>
            </a:r>
            <a:r>
              <a:rPr lang="ru-RU" sz="1000" dirty="0"/>
              <a:t>(</a:t>
            </a:r>
            <a:r>
              <a:rPr lang="ru-RU" sz="1000" dirty="0" err="1"/>
              <a:t>uri</a:t>
            </a:r>
            <a:r>
              <a:rPr lang="ru-RU" sz="1000" dirty="0"/>
              <a:t>);</a:t>
            </a:r>
          </a:p>
          <a:p>
            <a:r>
              <a:rPr lang="ru-RU" sz="1000" dirty="0"/>
              <a:t>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client.connect</a:t>
            </a:r>
            <a:r>
              <a:rPr lang="ru-RU" sz="1000" dirty="0"/>
              <a:t>();</a:t>
            </a:r>
          </a:p>
          <a:p>
            <a:endParaRPr lang="ru-RU" sz="1000" dirty="0"/>
          </a:p>
          <a:p>
            <a:r>
              <a:rPr lang="ru-RU" sz="1000" dirty="0"/>
              <a:t>  // </a:t>
            </a:r>
            <a:r>
              <a:rPr lang="ru-RU" sz="1000" dirty="0" err="1"/>
              <a:t>Prereq</a:t>
            </a:r>
            <a:r>
              <a:rPr lang="ru-RU" sz="1000" dirty="0"/>
              <a:t>: </a:t>
            </a:r>
            <a:r>
              <a:rPr lang="ru-RU" sz="1000" dirty="0" err="1"/>
              <a:t>Create</a:t>
            </a:r>
            <a:r>
              <a:rPr lang="ru-RU" sz="1000" dirty="0"/>
              <a:t> </a:t>
            </a:r>
            <a:r>
              <a:rPr lang="ru-RU" sz="1000" dirty="0" err="1"/>
              <a:t>collections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client</a:t>
            </a:r>
            <a:endParaRPr lang="ru-RU" sz="1000" dirty="0"/>
          </a:p>
          <a:p>
            <a:r>
              <a:rPr lang="ru-RU" sz="1000" dirty="0"/>
              <a:t>    .</a:t>
            </a:r>
            <a:r>
              <a:rPr lang="ru-RU" sz="1000" dirty="0" err="1"/>
              <a:t>db</a:t>
            </a:r>
            <a:r>
              <a:rPr lang="ru-RU" sz="1000" dirty="0"/>
              <a:t>('mydb1')</a:t>
            </a:r>
          </a:p>
          <a:p>
            <a:r>
              <a:rPr lang="ru-RU" sz="1000" dirty="0"/>
              <a:t>    .</a:t>
            </a:r>
            <a:r>
              <a:rPr lang="ru-RU" sz="1000" dirty="0" err="1"/>
              <a:t>collection</a:t>
            </a:r>
            <a:r>
              <a:rPr lang="ru-RU" sz="1000" dirty="0"/>
              <a:t>('</a:t>
            </a:r>
            <a:r>
              <a:rPr lang="ru-RU" sz="1000" dirty="0" err="1"/>
              <a:t>foo</a:t>
            </a:r>
            <a:r>
              <a:rPr lang="ru-RU" sz="1000" dirty="0"/>
              <a:t>')</a:t>
            </a:r>
          </a:p>
          <a:p>
            <a:r>
              <a:rPr lang="ru-RU" sz="1000" dirty="0"/>
              <a:t>    .</a:t>
            </a:r>
            <a:r>
              <a:rPr lang="ru-RU" sz="1000" dirty="0" err="1"/>
              <a:t>insertOne</a:t>
            </a:r>
            <a:r>
              <a:rPr lang="ru-RU" sz="1000" dirty="0"/>
              <a:t>({ </a:t>
            </a:r>
            <a:r>
              <a:rPr lang="ru-RU" sz="1000" dirty="0" err="1"/>
              <a:t>abc</a:t>
            </a:r>
            <a:r>
              <a:rPr lang="ru-RU" sz="1000" dirty="0"/>
              <a:t>: 0 }, { </a:t>
            </a:r>
            <a:r>
              <a:rPr lang="ru-RU" sz="1000" dirty="0" err="1"/>
              <a:t>writeConcern</a:t>
            </a:r>
            <a:r>
              <a:rPr lang="ru-RU" sz="1000" dirty="0"/>
              <a:t>: { w: '</a:t>
            </a:r>
            <a:r>
              <a:rPr lang="ru-RU" sz="1000" dirty="0" err="1"/>
              <a:t>majority</a:t>
            </a:r>
            <a:r>
              <a:rPr lang="ru-RU" sz="1000" dirty="0"/>
              <a:t>' } });</a:t>
            </a:r>
          </a:p>
          <a:p>
            <a:endParaRPr lang="ru-RU" sz="1000" dirty="0"/>
          </a:p>
          <a:p>
            <a:r>
              <a:rPr lang="ru-RU" sz="1000" dirty="0"/>
              <a:t>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client</a:t>
            </a:r>
            <a:endParaRPr lang="ru-RU" sz="1000" dirty="0"/>
          </a:p>
          <a:p>
            <a:r>
              <a:rPr lang="ru-RU" sz="1000" dirty="0"/>
              <a:t>    .</a:t>
            </a:r>
            <a:r>
              <a:rPr lang="ru-RU" sz="1000" dirty="0" err="1"/>
              <a:t>db</a:t>
            </a:r>
            <a:r>
              <a:rPr lang="ru-RU" sz="1000" dirty="0"/>
              <a:t>('mydb2')</a:t>
            </a:r>
          </a:p>
          <a:p>
            <a:r>
              <a:rPr lang="ru-RU" sz="1000" dirty="0"/>
              <a:t>    .</a:t>
            </a:r>
            <a:r>
              <a:rPr lang="ru-RU" sz="1000" dirty="0" err="1"/>
              <a:t>collection</a:t>
            </a:r>
            <a:r>
              <a:rPr lang="ru-RU" sz="1000" dirty="0"/>
              <a:t>('</a:t>
            </a:r>
            <a:r>
              <a:rPr lang="ru-RU" sz="1000" dirty="0" err="1"/>
              <a:t>bar</a:t>
            </a:r>
            <a:r>
              <a:rPr lang="ru-RU" sz="1000" dirty="0"/>
              <a:t>')</a:t>
            </a:r>
          </a:p>
          <a:p>
            <a:r>
              <a:rPr lang="ru-RU" sz="1000" dirty="0"/>
              <a:t>    .</a:t>
            </a:r>
            <a:r>
              <a:rPr lang="ru-RU" sz="1000" dirty="0" err="1"/>
              <a:t>insertOne</a:t>
            </a:r>
            <a:r>
              <a:rPr lang="ru-RU" sz="1000" dirty="0"/>
              <a:t>({ </a:t>
            </a:r>
            <a:r>
              <a:rPr lang="ru-RU" sz="1000" dirty="0" err="1"/>
              <a:t>xyz</a:t>
            </a:r>
            <a:r>
              <a:rPr lang="ru-RU" sz="1000" dirty="0"/>
              <a:t>: 0 }, { </a:t>
            </a:r>
            <a:r>
              <a:rPr lang="ru-RU" sz="1000" dirty="0" err="1"/>
              <a:t>writeConcern</a:t>
            </a:r>
            <a:r>
              <a:rPr lang="ru-RU" sz="1000" dirty="0"/>
              <a:t>: { w: '</a:t>
            </a:r>
            <a:r>
              <a:rPr lang="ru-RU" sz="1000" dirty="0" err="1"/>
              <a:t>majority</a:t>
            </a:r>
            <a:r>
              <a:rPr lang="ru-RU" sz="1000" dirty="0"/>
              <a:t>' } });</a:t>
            </a:r>
          </a:p>
          <a:p>
            <a:endParaRPr lang="ru-RU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44BC02-B490-CC2B-CDAA-2DA08187232B}"/>
              </a:ext>
            </a:extLst>
          </p:cNvPr>
          <p:cNvSpPr txBox="1"/>
          <p:nvPr/>
        </p:nvSpPr>
        <p:spPr>
          <a:xfrm>
            <a:off x="4572000" y="2371590"/>
            <a:ext cx="4572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/>
              <a:t> // Step 1: Start a Client </a:t>
            </a:r>
            <a:r>
              <a:rPr lang="ru-RU" sz="1000" dirty="0" err="1"/>
              <a:t>Session</a:t>
            </a:r>
            <a:endParaRPr lang="ru-RU" sz="1000" dirty="0"/>
          </a:p>
          <a:p>
            <a:r>
              <a:rPr lang="ru-RU" sz="1000" dirty="0"/>
              <a:t>  </a:t>
            </a:r>
            <a:r>
              <a:rPr lang="ru-RU" sz="1000" dirty="0" err="1"/>
              <a:t>const</a:t>
            </a:r>
            <a:r>
              <a:rPr lang="ru-RU" sz="1000" dirty="0"/>
              <a:t> </a:t>
            </a:r>
            <a:r>
              <a:rPr lang="ru-RU" sz="1000" dirty="0" err="1"/>
              <a:t>session</a:t>
            </a:r>
            <a:r>
              <a:rPr lang="ru-RU" sz="1000" dirty="0"/>
              <a:t> = </a:t>
            </a:r>
            <a:r>
              <a:rPr lang="ru-RU" sz="1000" dirty="0" err="1"/>
              <a:t>client.startSession</a:t>
            </a:r>
            <a:r>
              <a:rPr lang="ru-RU" sz="1000" dirty="0"/>
              <a:t>();</a:t>
            </a:r>
          </a:p>
          <a:p>
            <a:endParaRPr lang="ru-RU" sz="1000" dirty="0"/>
          </a:p>
          <a:p>
            <a:r>
              <a:rPr lang="ru-RU" sz="1000" dirty="0"/>
              <a:t>  // Step 2: </a:t>
            </a:r>
            <a:r>
              <a:rPr lang="ru-RU" sz="1000" dirty="0" err="1"/>
              <a:t>Optional</a:t>
            </a:r>
            <a:r>
              <a:rPr lang="ru-RU" sz="1000" dirty="0"/>
              <a:t>. </a:t>
            </a:r>
            <a:r>
              <a:rPr lang="ru-RU" sz="1000" dirty="0" err="1"/>
              <a:t>Define</a:t>
            </a:r>
            <a:r>
              <a:rPr lang="ru-RU" sz="1000" dirty="0"/>
              <a:t> </a:t>
            </a:r>
            <a:r>
              <a:rPr lang="ru-RU" sz="1000" dirty="0" err="1"/>
              <a:t>options</a:t>
            </a:r>
            <a:r>
              <a:rPr lang="ru-RU" sz="1000" dirty="0"/>
              <a:t> </a:t>
            </a:r>
            <a:r>
              <a:rPr lang="ru-RU" sz="1000" dirty="0" err="1"/>
              <a:t>to</a:t>
            </a:r>
            <a:r>
              <a:rPr lang="ru-RU" sz="1000" dirty="0"/>
              <a:t> </a:t>
            </a:r>
            <a:r>
              <a:rPr lang="ru-RU" sz="1000" dirty="0" err="1"/>
              <a:t>use</a:t>
            </a:r>
            <a:r>
              <a:rPr lang="ru-RU" sz="1000" dirty="0"/>
              <a:t> </a:t>
            </a:r>
            <a:r>
              <a:rPr lang="ru-RU" sz="1000" dirty="0" err="1"/>
              <a:t>for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transaction</a:t>
            </a:r>
            <a:endParaRPr lang="ru-RU" sz="1000" dirty="0"/>
          </a:p>
          <a:p>
            <a:r>
              <a:rPr lang="ru-RU" sz="1000" dirty="0"/>
              <a:t>  </a:t>
            </a:r>
            <a:r>
              <a:rPr lang="ru-RU" sz="1000" dirty="0" err="1"/>
              <a:t>const</a:t>
            </a:r>
            <a:r>
              <a:rPr lang="ru-RU" sz="1000" dirty="0"/>
              <a:t> </a:t>
            </a:r>
            <a:r>
              <a:rPr lang="ru-RU" sz="1000" dirty="0" err="1"/>
              <a:t>transactionOptions</a:t>
            </a:r>
            <a:r>
              <a:rPr lang="ru-RU" sz="1000" dirty="0"/>
              <a:t> = {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readPreference</a:t>
            </a:r>
            <a:r>
              <a:rPr lang="ru-RU" sz="1000" dirty="0"/>
              <a:t>: '</a:t>
            </a:r>
            <a:r>
              <a:rPr lang="ru-RU" sz="1000" dirty="0" err="1"/>
              <a:t>primary</a:t>
            </a:r>
            <a:r>
              <a:rPr lang="ru-RU" sz="1000" dirty="0"/>
              <a:t>',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readConcern</a:t>
            </a:r>
            <a:r>
              <a:rPr lang="ru-RU" sz="1000" dirty="0"/>
              <a:t>: { </a:t>
            </a:r>
            <a:r>
              <a:rPr lang="ru-RU" sz="1000" dirty="0" err="1"/>
              <a:t>level</a:t>
            </a:r>
            <a:r>
              <a:rPr lang="ru-RU" sz="1000" dirty="0"/>
              <a:t>: '</a:t>
            </a:r>
            <a:r>
              <a:rPr lang="ru-RU" sz="1000" dirty="0" err="1"/>
              <a:t>local</a:t>
            </a:r>
            <a:r>
              <a:rPr lang="ru-RU" sz="1000" dirty="0"/>
              <a:t>' },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writeConcern</a:t>
            </a:r>
            <a:r>
              <a:rPr lang="ru-RU" sz="1000" dirty="0"/>
              <a:t>: { w: '</a:t>
            </a:r>
            <a:r>
              <a:rPr lang="ru-RU" sz="1000" dirty="0" err="1"/>
              <a:t>majority</a:t>
            </a:r>
            <a:r>
              <a:rPr lang="ru-RU" sz="1000" dirty="0"/>
              <a:t>' }</a:t>
            </a:r>
          </a:p>
          <a:p>
            <a:r>
              <a:rPr lang="ru-RU" sz="1000" dirty="0"/>
              <a:t>  };</a:t>
            </a:r>
          </a:p>
          <a:p>
            <a:endParaRPr lang="ru-RU" sz="1000" dirty="0"/>
          </a:p>
          <a:p>
            <a:r>
              <a:rPr lang="ru-RU" sz="1000" dirty="0"/>
              <a:t>  // Step 3: </a:t>
            </a:r>
            <a:r>
              <a:rPr lang="ru-RU" sz="1000" dirty="0" err="1"/>
              <a:t>Use</a:t>
            </a:r>
            <a:r>
              <a:rPr lang="ru-RU" sz="1000" dirty="0"/>
              <a:t> </a:t>
            </a:r>
            <a:r>
              <a:rPr lang="ru-RU" sz="1000" dirty="0" err="1"/>
              <a:t>withTransaction</a:t>
            </a:r>
            <a:r>
              <a:rPr lang="ru-RU" sz="1000" dirty="0"/>
              <a:t> </a:t>
            </a:r>
            <a:r>
              <a:rPr lang="ru-RU" sz="1000" dirty="0" err="1"/>
              <a:t>to</a:t>
            </a:r>
            <a:r>
              <a:rPr lang="ru-RU" sz="1000" dirty="0"/>
              <a:t> </a:t>
            </a:r>
            <a:r>
              <a:rPr lang="ru-RU" sz="1000" dirty="0" err="1"/>
              <a:t>start</a:t>
            </a:r>
            <a:r>
              <a:rPr lang="ru-RU" sz="1000" dirty="0"/>
              <a:t> a </a:t>
            </a:r>
            <a:r>
              <a:rPr lang="ru-RU" sz="1000" dirty="0" err="1"/>
              <a:t>transaction</a:t>
            </a:r>
            <a:r>
              <a:rPr lang="ru-RU" sz="1000" dirty="0"/>
              <a:t>, </a:t>
            </a:r>
            <a:r>
              <a:rPr lang="ru-RU" sz="1000" dirty="0" err="1"/>
              <a:t>execute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callback</a:t>
            </a:r>
            <a:r>
              <a:rPr lang="ru-RU" sz="1000" dirty="0"/>
              <a:t>, </a:t>
            </a:r>
            <a:r>
              <a:rPr lang="ru-RU" sz="1000" dirty="0" err="1"/>
              <a:t>and</a:t>
            </a:r>
            <a:r>
              <a:rPr lang="ru-RU" sz="1000" dirty="0"/>
              <a:t> </a:t>
            </a:r>
            <a:r>
              <a:rPr lang="ru-RU" sz="1000" dirty="0" err="1"/>
              <a:t>commit</a:t>
            </a:r>
            <a:r>
              <a:rPr lang="ru-RU" sz="1000" dirty="0"/>
              <a:t> (</a:t>
            </a:r>
            <a:r>
              <a:rPr lang="ru-RU" sz="1000" dirty="0" err="1"/>
              <a:t>or</a:t>
            </a:r>
            <a:r>
              <a:rPr lang="ru-RU" sz="1000" dirty="0"/>
              <a:t> </a:t>
            </a:r>
            <a:r>
              <a:rPr lang="ru-RU" sz="1000" dirty="0" err="1"/>
              <a:t>abort</a:t>
            </a:r>
            <a:r>
              <a:rPr lang="ru-RU" sz="1000" dirty="0"/>
              <a:t> </a:t>
            </a:r>
            <a:r>
              <a:rPr lang="ru-RU" sz="1000" dirty="0" err="1"/>
              <a:t>on</a:t>
            </a:r>
            <a:r>
              <a:rPr lang="ru-RU" sz="1000" dirty="0"/>
              <a:t> </a:t>
            </a:r>
            <a:r>
              <a:rPr lang="ru-RU" sz="1000" dirty="0" err="1"/>
              <a:t>error</a:t>
            </a:r>
            <a:r>
              <a:rPr lang="ru-RU" sz="1000" dirty="0"/>
              <a:t>)</a:t>
            </a:r>
          </a:p>
          <a:p>
            <a:r>
              <a:rPr lang="ru-RU" sz="1000" dirty="0"/>
              <a:t>  // Note: The </a:t>
            </a:r>
            <a:r>
              <a:rPr lang="ru-RU" sz="1000" dirty="0" err="1"/>
              <a:t>callback</a:t>
            </a:r>
            <a:r>
              <a:rPr lang="ru-RU" sz="1000" dirty="0"/>
              <a:t> </a:t>
            </a:r>
            <a:r>
              <a:rPr lang="ru-RU" sz="1000" dirty="0" err="1"/>
              <a:t>for</a:t>
            </a:r>
            <a:r>
              <a:rPr lang="ru-RU" sz="1000" dirty="0"/>
              <a:t> </a:t>
            </a:r>
            <a:r>
              <a:rPr lang="ru-RU" sz="1000" dirty="0" err="1"/>
              <a:t>withTransaction</a:t>
            </a:r>
            <a:r>
              <a:rPr lang="ru-RU" sz="1000" dirty="0"/>
              <a:t> MUST </a:t>
            </a:r>
            <a:r>
              <a:rPr lang="ru-RU" sz="1000" dirty="0" err="1"/>
              <a:t>be</a:t>
            </a:r>
            <a:r>
              <a:rPr lang="ru-RU" sz="1000" dirty="0"/>
              <a:t> </a:t>
            </a:r>
            <a:r>
              <a:rPr lang="ru-RU" sz="1000" dirty="0" err="1"/>
              <a:t>async</a:t>
            </a:r>
            <a:r>
              <a:rPr lang="ru-RU" sz="1000" dirty="0"/>
              <a:t> </a:t>
            </a:r>
            <a:r>
              <a:rPr lang="ru-RU" sz="1000" dirty="0" err="1"/>
              <a:t>and</a:t>
            </a:r>
            <a:r>
              <a:rPr lang="ru-RU" sz="1000" dirty="0"/>
              <a:t>/</a:t>
            </a:r>
            <a:r>
              <a:rPr lang="ru-RU" sz="1000" dirty="0" err="1"/>
              <a:t>or</a:t>
            </a:r>
            <a:r>
              <a:rPr lang="ru-RU" sz="1000" dirty="0"/>
              <a:t> </a:t>
            </a:r>
            <a:r>
              <a:rPr lang="ru-RU" sz="1000" dirty="0" err="1"/>
              <a:t>return</a:t>
            </a:r>
            <a:r>
              <a:rPr lang="ru-RU" sz="1000" dirty="0"/>
              <a:t> a </a:t>
            </a:r>
            <a:r>
              <a:rPr lang="ru-RU" sz="1000" dirty="0" err="1"/>
              <a:t>Promise</a:t>
            </a:r>
            <a:r>
              <a:rPr lang="ru-RU" sz="1000" dirty="0"/>
              <a:t>.</a:t>
            </a:r>
          </a:p>
          <a:p>
            <a:r>
              <a:rPr lang="ru-RU" sz="1000" dirty="0"/>
              <a:t>  </a:t>
            </a:r>
            <a:r>
              <a:rPr lang="ru-RU" sz="1000" dirty="0" err="1"/>
              <a:t>try</a:t>
            </a:r>
            <a:r>
              <a:rPr lang="ru-RU" sz="1000" dirty="0"/>
              <a:t> {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session.withTransaction</a:t>
            </a:r>
            <a:r>
              <a:rPr lang="ru-RU" sz="1000" dirty="0"/>
              <a:t>(</a:t>
            </a:r>
            <a:r>
              <a:rPr lang="ru-RU" sz="1000" dirty="0" err="1"/>
              <a:t>async</a:t>
            </a:r>
            <a:r>
              <a:rPr lang="ru-RU" sz="1000" dirty="0"/>
              <a:t> () =&gt; {</a:t>
            </a:r>
          </a:p>
          <a:p>
            <a:r>
              <a:rPr lang="ru-RU" sz="1000" dirty="0"/>
              <a:t>      </a:t>
            </a:r>
            <a:r>
              <a:rPr lang="ru-RU" sz="1000" dirty="0" err="1"/>
              <a:t>const</a:t>
            </a:r>
            <a:r>
              <a:rPr lang="ru-RU" sz="1000" dirty="0"/>
              <a:t> coll1 = </a:t>
            </a:r>
            <a:r>
              <a:rPr lang="ru-RU" sz="1000" dirty="0" err="1"/>
              <a:t>client.db</a:t>
            </a:r>
            <a:r>
              <a:rPr lang="ru-RU" sz="1000" dirty="0"/>
              <a:t>('mydb1').</a:t>
            </a:r>
            <a:r>
              <a:rPr lang="ru-RU" sz="1000" dirty="0" err="1"/>
              <a:t>collection</a:t>
            </a:r>
            <a:r>
              <a:rPr lang="ru-RU" sz="1000" dirty="0"/>
              <a:t>('</a:t>
            </a:r>
            <a:r>
              <a:rPr lang="ru-RU" sz="1000" dirty="0" err="1"/>
              <a:t>foo</a:t>
            </a:r>
            <a:r>
              <a:rPr lang="ru-RU" sz="1000" dirty="0"/>
              <a:t>');</a:t>
            </a:r>
          </a:p>
          <a:p>
            <a:r>
              <a:rPr lang="ru-RU" sz="1000" dirty="0"/>
              <a:t>      </a:t>
            </a:r>
            <a:r>
              <a:rPr lang="ru-RU" sz="1000" dirty="0" err="1"/>
              <a:t>const</a:t>
            </a:r>
            <a:r>
              <a:rPr lang="ru-RU" sz="1000" dirty="0"/>
              <a:t> coll2 = </a:t>
            </a:r>
            <a:r>
              <a:rPr lang="ru-RU" sz="1000" dirty="0" err="1"/>
              <a:t>client.db</a:t>
            </a:r>
            <a:r>
              <a:rPr lang="ru-RU" sz="1000" dirty="0"/>
              <a:t>('mydb2').</a:t>
            </a:r>
            <a:r>
              <a:rPr lang="ru-RU" sz="1000" dirty="0" err="1"/>
              <a:t>collection</a:t>
            </a:r>
            <a:r>
              <a:rPr lang="ru-RU" sz="1000" dirty="0"/>
              <a:t>('</a:t>
            </a:r>
            <a:r>
              <a:rPr lang="ru-RU" sz="1000" dirty="0" err="1"/>
              <a:t>bar</a:t>
            </a:r>
            <a:r>
              <a:rPr lang="ru-RU" sz="1000" dirty="0"/>
              <a:t>');</a:t>
            </a:r>
          </a:p>
          <a:p>
            <a:endParaRPr lang="ru-RU" sz="1000" dirty="0"/>
          </a:p>
          <a:p>
            <a:r>
              <a:rPr lang="ru-RU" sz="1000" dirty="0"/>
              <a:t>      // </a:t>
            </a:r>
            <a:r>
              <a:rPr lang="ru-RU" sz="1000" dirty="0" err="1"/>
              <a:t>Important</a:t>
            </a:r>
            <a:r>
              <a:rPr lang="ru-RU" sz="1000" dirty="0"/>
              <a:t>:: You </a:t>
            </a:r>
            <a:r>
              <a:rPr lang="ru-RU" sz="1000" dirty="0" err="1"/>
              <a:t>must</a:t>
            </a:r>
            <a:r>
              <a:rPr lang="ru-RU" sz="1000" dirty="0"/>
              <a:t> </a:t>
            </a:r>
            <a:r>
              <a:rPr lang="ru-RU" sz="1000" dirty="0" err="1"/>
              <a:t>pass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session</a:t>
            </a:r>
            <a:r>
              <a:rPr lang="ru-RU" sz="1000" dirty="0"/>
              <a:t> </a:t>
            </a:r>
            <a:r>
              <a:rPr lang="ru-RU" sz="1000" dirty="0" err="1"/>
              <a:t>to</a:t>
            </a:r>
            <a:r>
              <a:rPr lang="ru-RU" sz="1000" dirty="0"/>
              <a:t> </a:t>
            </a:r>
            <a:r>
              <a:rPr lang="ru-RU" sz="1000" dirty="0" err="1"/>
              <a:t>the</a:t>
            </a:r>
            <a:r>
              <a:rPr lang="ru-RU" sz="1000" dirty="0"/>
              <a:t> </a:t>
            </a:r>
            <a:r>
              <a:rPr lang="ru-RU" sz="1000" dirty="0" err="1"/>
              <a:t>operations</a:t>
            </a:r>
            <a:endParaRPr lang="ru-RU" sz="1000" dirty="0"/>
          </a:p>
          <a:p>
            <a:endParaRPr lang="ru-RU" sz="1000" dirty="0"/>
          </a:p>
          <a:p>
            <a:r>
              <a:rPr lang="ru-RU" sz="1000" dirty="0"/>
              <a:t>      </a:t>
            </a:r>
            <a:r>
              <a:rPr lang="ru-RU" sz="1000" dirty="0" err="1"/>
              <a:t>await</a:t>
            </a:r>
            <a:r>
              <a:rPr lang="ru-RU" sz="1000" dirty="0"/>
              <a:t> coll1.insertOne({ </a:t>
            </a:r>
            <a:r>
              <a:rPr lang="ru-RU" sz="1000" dirty="0" err="1"/>
              <a:t>abc</a:t>
            </a:r>
            <a:r>
              <a:rPr lang="ru-RU" sz="1000" dirty="0"/>
              <a:t>: 1 }, { </a:t>
            </a:r>
            <a:r>
              <a:rPr lang="ru-RU" sz="1000" dirty="0" err="1"/>
              <a:t>session</a:t>
            </a:r>
            <a:r>
              <a:rPr lang="ru-RU" sz="1000" dirty="0"/>
              <a:t> });</a:t>
            </a:r>
          </a:p>
          <a:p>
            <a:r>
              <a:rPr lang="ru-RU" sz="1000" dirty="0"/>
              <a:t>      </a:t>
            </a:r>
            <a:r>
              <a:rPr lang="ru-RU" sz="1000" dirty="0" err="1"/>
              <a:t>await</a:t>
            </a:r>
            <a:r>
              <a:rPr lang="ru-RU" sz="1000" dirty="0"/>
              <a:t> coll2.insertOne({ </a:t>
            </a:r>
            <a:r>
              <a:rPr lang="ru-RU" sz="1000" dirty="0" err="1"/>
              <a:t>xyz</a:t>
            </a:r>
            <a:r>
              <a:rPr lang="ru-RU" sz="1000" dirty="0"/>
              <a:t>: 999 }, { </a:t>
            </a:r>
            <a:r>
              <a:rPr lang="ru-RU" sz="1000" dirty="0" err="1"/>
              <a:t>session</a:t>
            </a:r>
            <a:r>
              <a:rPr lang="ru-RU" sz="1000" dirty="0"/>
              <a:t> });</a:t>
            </a:r>
          </a:p>
          <a:p>
            <a:r>
              <a:rPr lang="ru-RU" sz="1000" dirty="0"/>
              <a:t>    }, </a:t>
            </a:r>
            <a:r>
              <a:rPr lang="ru-RU" sz="1000" dirty="0" err="1"/>
              <a:t>transactionOptions</a:t>
            </a:r>
            <a:r>
              <a:rPr lang="ru-RU" sz="1000" dirty="0"/>
              <a:t>);</a:t>
            </a:r>
          </a:p>
          <a:p>
            <a:r>
              <a:rPr lang="ru-RU" sz="1000" dirty="0"/>
              <a:t>  } </a:t>
            </a:r>
            <a:r>
              <a:rPr lang="ru-RU" sz="1000" dirty="0" err="1"/>
              <a:t>finally</a:t>
            </a:r>
            <a:r>
              <a:rPr lang="ru-RU" sz="1000" dirty="0"/>
              <a:t> {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session.endSession</a:t>
            </a:r>
            <a:r>
              <a:rPr lang="ru-RU" sz="1000" dirty="0"/>
              <a:t>();</a:t>
            </a:r>
          </a:p>
          <a:p>
            <a:r>
              <a:rPr lang="ru-RU" sz="1000" dirty="0"/>
              <a:t>    </a:t>
            </a:r>
            <a:r>
              <a:rPr lang="ru-RU" sz="1000" dirty="0" err="1"/>
              <a:t>await</a:t>
            </a:r>
            <a:r>
              <a:rPr lang="ru-RU" sz="1000" dirty="0"/>
              <a:t> </a:t>
            </a:r>
            <a:r>
              <a:rPr lang="ru-RU" sz="1000" dirty="0" err="1"/>
              <a:t>client.close</a:t>
            </a:r>
            <a:r>
              <a:rPr lang="ru-RU" sz="1000" dirty="0"/>
              <a:t>();</a:t>
            </a:r>
          </a:p>
          <a:p>
            <a:r>
              <a:rPr lang="ru-RU" sz="1000" dirty="0"/>
              <a:t>  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681D51-FA06-D829-DDAD-6DC50358F6CE}"/>
              </a:ext>
            </a:extLst>
          </p:cNvPr>
          <p:cNvSpPr txBox="1"/>
          <p:nvPr/>
        </p:nvSpPr>
        <p:spPr>
          <a:xfrm>
            <a:off x="0" y="4495248"/>
            <a:ext cx="4492101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драйвер </a:t>
            </a:r>
            <a:r>
              <a:rPr lang="ru-RU" sz="12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вашей версии </a:t>
            </a:r>
            <a:r>
              <a:rPr lang="ru-RU" sz="12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1200" dirty="0"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драйверов каждая операция в транзакции должна передавать сеанс для каждой операции.</a:t>
            </a:r>
          </a:p>
          <a:p>
            <a:pPr algn="just"/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в транзакции используют настройки чтения на уровне транзакции, записи на уровне транзакции и чтения на уровне транзакции.</a:t>
            </a:r>
          </a:p>
          <a:p>
            <a:pPr algn="just"/>
            <a:endParaRPr lang="ru-RU" sz="1200" dirty="0"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создавать коллекции в транзакциях явно или неявно. См. раздел Создание коллекций и индексов в транзакции.</a:t>
            </a:r>
            <a:endParaRPr lang="ru-RU" sz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4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F178ED-2977-3440-6AF9-9297133E4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2DF04CEE-1C83-184A-E2F2-07E707758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Транзакции и атомарность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CB38CD-A181-1B89-92BD-29E340BC7203}"/>
              </a:ext>
            </a:extLst>
          </p:cNvPr>
          <p:cNvSpPr txBox="1"/>
          <p:nvPr/>
        </p:nvSpPr>
        <p:spPr>
          <a:xfrm>
            <a:off x="0" y="1154097"/>
            <a:ext cx="905522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Распределенные транзакции являются атомарными: </a:t>
            </a:r>
          </a:p>
          <a:p>
            <a:pPr algn="just">
              <a:buNone/>
            </a:pPr>
            <a:endParaRPr lang="ru-RU" sz="1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транзакциях либо применяются все изменения данных, либо они отменяются.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транзакция совершается, все изменения данных, внесенные в нее, сохраняются и видны за пределами транзакции.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тех пор, пока транзакция не будет зафиксирована, изменения данных, внесенные в транзакцию, не видны за пределами транзакции. </a:t>
            </a:r>
          </a:p>
          <a:p>
            <a:pPr algn="just"/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Когда транзакция прерывается, все изменения данных, внесенные в транзакцию, удаляются, так и не став видимыми. </a:t>
            </a: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Важный В большинстве случаев распределенная транзакция требует больших затрат на производительность по сравнению с записью одного документа, и доступность распределенных транзакций не должна заменять эффективную разработку схемы. Для многих сценариев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денормализованная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данных (встроенные документы и массивы) по-прежнему будет оптимальной для ваших данных и вариантов использования. То есть для многих сценариев правильное моделирование ваших данных сведет к минимуму необходимость в распределенных транзакциях.</a:t>
            </a: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375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BA5150-AFDA-4F5C-43A8-C5CFE50E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12D27D9-4921-80F8-6168-D5448F3D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compare-and-set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для создания транзакций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1588D5-56F6-21A5-991A-7DC1F55A3065}"/>
              </a:ext>
            </a:extLst>
          </p:cNvPr>
          <p:cNvSpPr txBox="1"/>
          <p:nvPr/>
        </p:nvSpPr>
        <p:spPr>
          <a:xfrm>
            <a:off x="0" y="1091953"/>
            <a:ext cx="87622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-And-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это атомарная операция, которая обновляет значение переменной только если оно совпадает с ожидаемым.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Иначе обновление не происходит.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550491-696E-9C24-93D7-A04BF2D7FBBF}"/>
              </a:ext>
            </a:extLst>
          </p:cNvPr>
          <p:cNvSpPr txBox="1"/>
          <p:nvPr/>
        </p:nvSpPr>
        <p:spPr>
          <a:xfrm>
            <a:off x="319596" y="1922950"/>
            <a:ext cx="86646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000"/>
              <a:tabLst>
                <a:tab pos="457200" algn="l"/>
              </a:tabLst>
            </a:pPr>
            <a:r>
              <a:rPr lang="ru-RU" sz="16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Позволяет: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избегать гонок данных без использования блокировок,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реализовывать оптимистичный контроль версий,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строить транзакции и надёжные конкурентные структуры данных (например, очереди, счетчики, стеки).</a:t>
            </a:r>
          </a:p>
        </p:txBody>
      </p:sp>
      <p:pic>
        <p:nvPicPr>
          <p:cNvPr id="15" name="Рисунок 14" descr="Изображение выглядит как текст, снимок экрана, линия, диаграмм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32D1534A-437D-8499-7046-F3FB83DCF1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371" y="3126464"/>
            <a:ext cx="4753419" cy="32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07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5257</TotalTime>
  <Words>1567</Words>
  <Application>Microsoft Office PowerPoint</Application>
  <PresentationFormat>Экран (4:3)</PresentationFormat>
  <Paragraphs>164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  </vt:lpstr>
      <vt:lpstr>Содержание</vt:lpstr>
      <vt:lpstr>Введение</vt:lpstr>
      <vt:lpstr>Транзакции в MongoDB</vt:lpstr>
      <vt:lpstr>Понимание ACID  транзакций</vt:lpstr>
      <vt:lpstr>Как работают транзакции в MongoDB </vt:lpstr>
      <vt:lpstr>API транзакций</vt:lpstr>
      <vt:lpstr>Транзакции и атомарность</vt:lpstr>
      <vt:lpstr>compare-and-set - для создания транзакций</vt:lpstr>
      <vt:lpstr>Модель данных</vt:lpstr>
      <vt:lpstr>Модель данных</vt:lpstr>
      <vt:lpstr>Литература для самостоятельного обучения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377</cp:revision>
  <dcterms:created xsi:type="dcterms:W3CDTF">2017-10-09T05:58:02Z</dcterms:created>
  <dcterms:modified xsi:type="dcterms:W3CDTF">2025-09-02T12:34:54Z</dcterms:modified>
</cp:coreProperties>
</file>