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ngodb.com/docs/atla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46975"/>
            <a:ext cx="6205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и восстановление данных.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11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A1FA45-1465-C312-2373-DCBD9815A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D6C4EA66-60CC-9C1E-CC80-A2A52B268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Альтернативный вариант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F83E58-2661-21C0-06AB-6D612B6F1988}"/>
              </a:ext>
            </a:extLst>
          </p:cNvPr>
          <p:cNvSpPr txBox="1"/>
          <p:nvPr/>
        </p:nvSpPr>
        <p:spPr>
          <a:xfrm>
            <a:off x="0" y="1278384"/>
            <a:ext cx="9081855" cy="1515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Veeam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популярное решение для резервного копирования и восстановления данных, которое активно используется в корпоративных и облачных инфраструктурах для защиты данных и обеспечения их доступности.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Veeam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надежные и эффективные инструменты для бэкапов виртуальных, физических и облачных машин, а также для защиты данных в различных средах.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ABD70F-9BDE-F7E9-8854-1C530665A302}"/>
              </a:ext>
            </a:extLst>
          </p:cNvPr>
          <p:cNvSpPr txBox="1"/>
          <p:nvPr/>
        </p:nvSpPr>
        <p:spPr>
          <a:xfrm>
            <a:off x="461639" y="2830848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работает</a:t>
            </a:r>
          </a:p>
        </p:txBody>
      </p:sp>
      <p:pic>
        <p:nvPicPr>
          <p:cNvPr id="8194" name="Picture 2">
            <a:extLst>
              <a:ext uri="{FF2B5EF4-FFF2-40B4-BE49-F238E27FC236}">
                <a16:creationId xmlns:a16="http://schemas.microsoft.com/office/drawing/2014/main" id="{E417CEEA-0D2C-418A-E43E-325903877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224" y="3012320"/>
            <a:ext cx="5883981" cy="370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240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B16EDF0-C239-0A34-28E3-6F3AAA5C3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66948BA-C98A-AC5F-F176-703984134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Veeam Backup and Replication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8C4B3CE8-D521-53CF-D831-18A96CFF8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688" y="1367160"/>
            <a:ext cx="6072002" cy="317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186BEC8-04E1-C4B7-3A3E-A2E82A414774}"/>
              </a:ext>
            </a:extLst>
          </p:cNvPr>
          <p:cNvSpPr txBox="1"/>
          <p:nvPr/>
        </p:nvSpPr>
        <p:spPr>
          <a:xfrm>
            <a:off x="88776" y="4710450"/>
            <a:ext cx="890430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для резервного копирования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MongoDB:</a:t>
            </a:r>
            <a:endParaRPr lang="ru-RU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7.0, MongoDB 6.0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5.0.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Поддерживаются только 64-битные версии ОС для сервера базы данных: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Debian 9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RHEL 6.2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CentOS 6.2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Oracle Linux 6.2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Rocky 8.0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Alma 8.0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новее, </a:t>
            </a:r>
            <a:r>
              <a:rPr lang="en-US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SLES 12 SP4 – SP5, SLES 15 SP1 – SP5, Ubuntu 16.04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или новее.</a:t>
            </a:r>
          </a:p>
        </p:txBody>
      </p:sp>
    </p:spTree>
    <p:extLst>
      <p:ext uri="{BB962C8B-B14F-4D97-AF65-F5344CB8AC3E}">
        <p14:creationId xmlns:p14="http://schemas.microsoft.com/office/powerpoint/2010/main" val="2956146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43D44-22A7-5C9D-13FA-CF32BF5A9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E84B6FA7-8008-B437-E065-6D65BF417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Veeam Backup and Replication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9924503F-1DCA-98A6-AE6C-3E6A90A5A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4900"/>
            <a:ext cx="91440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28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397B74-3DC6-F3B1-E8F4-D6DF7FB6E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1D8DF819-1C71-CC80-E018-D1E50FDA6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894"/>
            <a:ext cx="9144000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996F84C-9760-E049-BF90-43737FAE4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Veeam Backup and Replication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235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9D72A17-9E05-F268-8687-613B66452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66F9414-15A6-9F9F-9B3A-88C80715E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98" y="2063653"/>
            <a:ext cx="700059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из этих утилит играет важную роль в управлении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Утилиты для резервного копирования и восстановления, такие как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mongorestore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позволяют защитить данные и восстановить их в случае потерь. Утилиты для экспорта и импорта, такие как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mongoexport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mongoimport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упрощают работу с данными, позволяя переносить их между различными системами. Утилиты мониторинга, такие как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mongostat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mongotop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помогают отслеживать состояние и производительность базы данных, что важно для поддержания её нормальной работы. 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73A30EFA-76C6-E045-21B1-BCF5C4A91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2085897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и восстановление данных.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с использованием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параметры утилиты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резервной копии базы данных.</a:t>
            </a: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резервное копирование базы данных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mongorestore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восстановления и переноса базы данных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восстановления БД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newdb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Альтернативный вариант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MongoDB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Veeam Backup and Replication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8021E4-2B5E-90E6-DF4A-9780380740B6}"/>
              </a:ext>
            </a:extLst>
          </p:cNvPr>
          <p:cNvSpPr txBox="1"/>
          <p:nvPr/>
        </p:nvSpPr>
        <p:spPr>
          <a:xfrm>
            <a:off x="124287" y="1284440"/>
            <a:ext cx="86202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(бэкап) данных — это процесс создания копий данных для защиты от потерь в случае аварий, сбоев, ошибок или других непредвиденных ситуаций. В этой лекции мы рассмотрим основные методы резервного копирования и восстановления данных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примеры для выполнения этих операций.</a:t>
            </a:r>
          </a:p>
        </p:txBody>
      </p:sp>
      <p:pic>
        <p:nvPicPr>
          <p:cNvPr id="1028" name="Picture 4" descr="Руководство по MongoDB. Шардинг. – PROSELYTE">
            <a:extLst>
              <a:ext uri="{FF2B5EF4-FFF2-40B4-BE49-F238E27FC236}">
                <a16:creationId xmlns:a16="http://schemas.microsoft.com/office/drawing/2014/main" id="{AD6DC25E-0B39-1076-FAAA-028A02FED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979" y="2873374"/>
            <a:ext cx="609600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314F2CA4-BC65-B4AB-2F52-1F44E4C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с использованием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86B7CE-F0C7-34DA-AB5A-A4139D798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98" y="1508064"/>
            <a:ext cx="8824404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утилита, которая создаёт бэкап всех коллекций в базе данных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формате BSON (бинарный формат). Это один из самых простых и популярных способов резервного копирования.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06B2F3B-757D-A560-AA6A-55B4F02E0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98" y="2884808"/>
            <a:ext cx="8469297" cy="20030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ongodump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Может экспортировать данные из: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Автономные развертывания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Наборы реплик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Разделенные кластеры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u-RU" altLang="ru-RU" dirty="0">
                <a:solidFill>
                  <a:srgbClr val="001E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Бессерверные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экземпляры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использовать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Database Tools для миграции с самостоятельно размещенного развертывания на 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MongoDB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Atlas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D4933E-94BB-7ABB-E0CD-C538287E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A057CCA-A6C4-C987-DB16-31180BEF1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утилиты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954365-A144-FF55-11D3-3C24FDD191E5}"/>
              </a:ext>
            </a:extLst>
          </p:cNvPr>
          <p:cNvSpPr txBox="1"/>
          <p:nvPr/>
        </p:nvSpPr>
        <p:spPr>
          <a:xfrm>
            <a:off x="0" y="1254334"/>
            <a:ext cx="866460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— указывает имя базы данных для бэкапа.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— указывает директорию, в которую будет сохранён бэкап.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указывает коллекцию, для которой будет создана резервная копия.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— указывает хост 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сервер работает не на локальной машине.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--</a:t>
            </a:r>
            <a:r>
              <a:rPr kumimoji="0" lang="ru-RU" alt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gzip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— сжимает данные в процессе создания резервной копии.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CA606A4-40D7-958A-DB5D-EBCDAEA31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6467" y="3139903"/>
            <a:ext cx="5226728" cy="321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765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0966E8-73D6-F51E-E34E-65440A7E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01504D6B-09DF-C70B-7D65-0AD0103C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резервной копии базы данных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997FEA3-D13B-47EF-59C7-247A57064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80" y="1954289"/>
            <a:ext cx="4343400" cy="5524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D3E81E4-A940-1D04-E7DE-8ABC66229592}"/>
              </a:ext>
            </a:extLst>
          </p:cNvPr>
          <p:cNvSpPr txBox="1"/>
          <p:nvPr/>
        </p:nvSpPr>
        <p:spPr>
          <a:xfrm>
            <a:off x="628650" y="1359153"/>
            <a:ext cx="56595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Создаем каталог 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backups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mongobackups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165ECC59-366A-F1CE-3B20-C1B7A93317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3425178"/>
            <a:ext cx="7674251" cy="5524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8DE00F9-D523-4C74-95D7-0592E2DDC028}"/>
              </a:ext>
            </a:extLst>
          </p:cNvPr>
          <p:cNvSpPr txBox="1"/>
          <p:nvPr/>
        </p:nvSpPr>
        <p:spPr>
          <a:xfrm>
            <a:off x="784564" y="278129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запускаем команду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3D5F06BF-EFE5-647A-60BB-C029B6EC18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580" y="4999762"/>
            <a:ext cx="6515100" cy="762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9A64A31-AF5A-A871-3479-57A7F93EA29B}"/>
              </a:ext>
            </a:extLst>
          </p:cNvPr>
          <p:cNvSpPr txBox="1"/>
          <p:nvPr/>
        </p:nvSpPr>
        <p:spPr>
          <a:xfrm>
            <a:off x="628650" y="4379073"/>
            <a:ext cx="6979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должен будет выглядеть следующим образом:</a:t>
            </a:r>
          </a:p>
        </p:txBody>
      </p:sp>
    </p:spTree>
    <p:extLst>
      <p:ext uri="{BB962C8B-B14F-4D97-AF65-F5344CB8AC3E}">
        <p14:creationId xmlns:p14="http://schemas.microsoft.com/office/powerpoint/2010/main" val="2807333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6AB4D3-3029-42D6-5E7C-8D26AABC4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7C8FDC8-2978-18CE-9A0D-92011D0A4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Регулярное резервное копирование базы данных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241C28-00B0-9F5C-DC4E-FBC961F3FBE1}"/>
              </a:ext>
            </a:extLst>
          </p:cNvPr>
          <p:cNvSpPr txBox="1"/>
          <p:nvPr/>
        </p:nvSpPr>
        <p:spPr>
          <a:xfrm>
            <a:off x="172560" y="114207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crontab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307982C-6BFA-7A6F-0AA1-2B9715F46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5" y="1511404"/>
            <a:ext cx="2238375" cy="4095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A07ABB3-E6D2-FC3C-9557-9621B31E8F23}"/>
              </a:ext>
            </a:extLst>
          </p:cNvPr>
          <p:cNvSpPr txBox="1"/>
          <p:nvPr/>
        </p:nvSpPr>
        <p:spPr>
          <a:xfrm>
            <a:off x="220185" y="2179670"/>
            <a:ext cx="86340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Вставьте в командную строку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crontab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следующую команду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C3466FC-C9AA-12EB-6CE3-B0BAD59FCB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318" y="2523443"/>
            <a:ext cx="7961622" cy="71739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281C28B-6FD6-70E0-D04B-CBC63820FC49}"/>
              </a:ext>
            </a:extLst>
          </p:cNvPr>
          <p:cNvSpPr txBox="1"/>
          <p:nvPr/>
        </p:nvSpPr>
        <p:spPr>
          <a:xfrm>
            <a:off x="220185" y="3480650"/>
            <a:ext cx="74629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Удля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удаления всех резервных копий старше семи дней</a:t>
            </a:r>
            <a:endParaRPr lang="ru-RU" dirty="0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AD46203D-D16E-7BA1-EE08-7332076F24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18" y="3927465"/>
            <a:ext cx="5712184" cy="48067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7956900-6173-BA29-8E5B-E346CB33D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11" y="4979979"/>
            <a:ext cx="2238375" cy="4095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3AF85D6-C31B-F38F-1494-8E3BA55F5B11}"/>
              </a:ext>
            </a:extLst>
          </p:cNvPr>
          <p:cNvSpPr txBox="1"/>
          <p:nvPr/>
        </p:nvSpPr>
        <p:spPr>
          <a:xfrm>
            <a:off x="314767" y="462021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Открыть редактор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crontab</a:t>
            </a:r>
            <a:endParaRPr lang="ru-RU" dirty="0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04613E5B-0076-6DAD-5DB6-335387FEAC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11" y="6018507"/>
            <a:ext cx="6063016" cy="41813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9B584594-10D5-F3B5-0DCE-8AFDA4F0C016}"/>
              </a:ext>
            </a:extLst>
          </p:cNvPr>
          <p:cNvSpPr txBox="1"/>
          <p:nvPr/>
        </p:nvSpPr>
        <p:spPr>
          <a:xfrm>
            <a:off x="377486" y="557511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добавляем строку для расписания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653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63A5221-DCC1-045C-47E4-770D9339D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48043960-79D9-953A-984E-93689F36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mongorestore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восстановления и переноса базы данных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B49D3E-66A2-7E6B-015B-45C5A4490199}"/>
              </a:ext>
            </a:extLst>
          </p:cNvPr>
          <p:cNvSpPr txBox="1"/>
          <p:nvPr/>
        </p:nvSpPr>
        <p:spPr>
          <a:xfrm>
            <a:off x="71021" y="1216241"/>
            <a:ext cx="885103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данных — это процесс, при котором данные из резервных копий восстанавливаются в базу данных. Как и при создании резервных копий,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предоставляет несколько методов восстановления.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с помощью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mongorestore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Утилита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mongorestore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восстановить данные из бэкапа, созданного с помощью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mongodump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может восстанавливать как отдельные коллекции, так и целые базы данных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с использованием журнала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операций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oplog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восстановления данных с использованием журнала операций нужно использовать опцию --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oplogReplay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восстановить операции после создания бэкапа и гарантировать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консистентность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28896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71B92E-1038-6678-D6A1-EE523E7F0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6C730503-B54C-E02F-BB96-895E7ABAC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восстановления БД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119C068-21E6-29D8-6814-8FF48846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15" y="1971337"/>
            <a:ext cx="8049346" cy="5670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47F673-0967-F3A1-A71C-97C21453759B}"/>
              </a:ext>
            </a:extLst>
          </p:cNvPr>
          <p:cNvSpPr txBox="1"/>
          <p:nvPr/>
        </p:nvSpPr>
        <p:spPr>
          <a:xfrm>
            <a:off x="337846" y="1407084"/>
            <a:ext cx="79526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для восстановления копии с временной меткой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30B924-A1F2-24F9-5E0E-F4B0E07C10DC}"/>
              </a:ext>
            </a:extLst>
          </p:cNvPr>
          <p:cNvSpPr txBox="1"/>
          <p:nvPr/>
        </p:nvSpPr>
        <p:spPr>
          <a:xfrm>
            <a:off x="628650" y="32443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75A9AFF-9293-BA5C-FEC5-528FB569D7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4319634"/>
            <a:ext cx="66198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22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5413</TotalTime>
  <Words>807</Words>
  <Application>Microsoft Office PowerPoint</Application>
  <PresentationFormat>Экран (4:3)</PresentationFormat>
  <Paragraphs>86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Резервное копирование с использованием mongodump</vt:lpstr>
      <vt:lpstr>Основные параметры утилиты mongodump:</vt:lpstr>
      <vt:lpstr>Создание резервной копии базы данных</vt:lpstr>
      <vt:lpstr>Регулярное резервное копирование базы данных</vt:lpstr>
      <vt:lpstr>Использование mongorestore для восстановления и переноса базы данных MongoDB</vt:lpstr>
      <vt:lpstr>Пример восстановления БД newdb</vt:lpstr>
      <vt:lpstr>Альтернативный вариант</vt:lpstr>
      <vt:lpstr>Резервное копирование MongoDB в Veeam Backup and Replication</vt:lpstr>
      <vt:lpstr>Резервное копирование MongoDB в Veeam Backup and Replication</vt:lpstr>
      <vt:lpstr>Резервное копирование MongoDB в Veeam Backup and Replication</vt:lpstr>
      <vt:lpstr>Заключение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388</cp:revision>
  <dcterms:created xsi:type="dcterms:W3CDTF">2017-10-09T05:58:02Z</dcterms:created>
  <dcterms:modified xsi:type="dcterms:W3CDTF">2025-09-02T07:14:54Z</dcterms:modified>
</cp:coreProperties>
</file>