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76" r:id="rId4"/>
    <p:sldId id="293" r:id="rId5"/>
    <p:sldId id="287" r:id="rId6"/>
    <p:sldId id="288" r:id="rId7"/>
    <p:sldId id="289" r:id="rId8"/>
    <p:sldId id="290" r:id="rId9"/>
    <p:sldId id="291" r:id="rId10"/>
    <p:sldId id="292" r:id="rId11"/>
    <p:sldId id="294" r:id="rId12"/>
    <p:sldId id="295" r:id="rId13"/>
    <p:sldId id="296" r:id="rId14"/>
    <p:sldId id="297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06.09.2025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06.09.2025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06.09.2025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46975"/>
            <a:ext cx="6205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13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0FBF157-2756-1BE1-7D66-3F4C18B49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pic>
        <p:nvPicPr>
          <p:cNvPr id="7170" name="Picture 2" descr="Introducing MongoDB's Prometheus Monitoring Integration | MongoDB">
            <a:extLst>
              <a:ext uri="{FF2B5EF4-FFF2-40B4-BE49-F238E27FC236}">
                <a16:creationId xmlns:a16="http://schemas.microsoft.com/office/drawing/2014/main" id="{E143DE83-CD1A-53F9-6D99-C2AB2D207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5" y="1624612"/>
            <a:ext cx="8965129" cy="377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516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EFB96E-C772-F007-6FB1-2F003B44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4F7CEA0F-7F6F-E9E5-7E38-597A75067DB7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567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BA2C61-5FEB-5695-2CD3-C35B22E9F06A}"/>
              </a:ext>
            </a:extLst>
          </p:cNvPr>
          <p:cNvSpPr txBox="1"/>
          <p:nvPr/>
        </p:nvSpPr>
        <p:spPr>
          <a:xfrm>
            <a:off x="481613" y="1644351"/>
            <a:ext cx="84648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Медленные запросы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Анализируйте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лог Используйте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db.currentOp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db.collection.explain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Симптомы:</a:t>
            </a:r>
            <a:endParaRPr lang="ru-RU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Запросы выполняются дольше обычного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Пользователи жалуются на "тормоза"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нагрузка на CPU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3BC2A3-854A-BFDE-0D48-E2498377CE37}"/>
              </a:ext>
            </a:extLst>
          </p:cNvPr>
          <p:cNvSpPr txBox="1"/>
          <p:nvPr/>
        </p:nvSpPr>
        <p:spPr>
          <a:xfrm>
            <a:off x="1564688" y="4156132"/>
            <a:ext cx="62987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db.system.profile.find</a:t>
            </a:r>
            <a:r>
              <a:rPr lang="ru-RU" dirty="0"/>
              <a:t>().</a:t>
            </a:r>
            <a:r>
              <a:rPr lang="ru-RU" dirty="0" err="1"/>
              <a:t>sort</a:t>
            </a:r>
            <a:r>
              <a:rPr lang="ru-RU" dirty="0"/>
              <a:t>({ </a:t>
            </a:r>
            <a:r>
              <a:rPr lang="ru-RU" dirty="0" err="1"/>
              <a:t>millis</a:t>
            </a:r>
            <a:r>
              <a:rPr lang="ru-RU" dirty="0"/>
              <a:t>: -1 }).</a:t>
            </a:r>
            <a:r>
              <a:rPr lang="ru-RU" dirty="0" err="1"/>
              <a:t>limit</a:t>
            </a:r>
            <a:r>
              <a:rPr lang="ru-RU" dirty="0"/>
              <a:t>(5)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0D9572EE-74B7-9899-F225-92D1D9721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64" y="3448628"/>
            <a:ext cx="630332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Логи медленных запросов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slow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Проверить, какие операции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считает "медленными":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606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39732A6-4A7D-C4B8-BF5F-4A4DB90F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ECF0406C-BC19-3992-4F68-8BDE8CA3A09B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567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6AF2FB9-5031-FE43-2FCE-9ACE21C54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12" y="1226468"/>
            <a:ext cx="886537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Репликация отстаёт (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Симптомы: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Вторичные узлы отстают от первичного</a:t>
            </a:r>
          </a:p>
          <a:p>
            <a:pPr marL="3556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Актуальность данных теряется</a:t>
            </a:r>
          </a:p>
          <a:p>
            <a:pPr marL="3556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Возможные сбои при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failover’е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вам сделать: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Проверить статус репликации: 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rs.printSlaveReplicationInfo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Проверить причину задержки: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Нехватка ресурсов (CPU, диск)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Слабая сеть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Вторичный узел перегружен чтением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Рекомендуют: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Если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растёт — это 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тревоги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особенно в критичных системах.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782B11D-1BAC-DB52-398B-38C34C58A4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574" y="5108175"/>
            <a:ext cx="5398361" cy="12481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8054219-4A58-2246-1C92-6A61572EA39F}"/>
              </a:ext>
            </a:extLst>
          </p:cNvPr>
          <p:cNvSpPr txBox="1"/>
          <p:nvPr/>
        </p:nvSpPr>
        <p:spPr>
          <a:xfrm>
            <a:off x="256065" y="5631532"/>
            <a:ext cx="33158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rs.printSlaveReplicationInfo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endParaRPr lang="ru-RU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01293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E506979-7078-4AAC-40C9-6E7E4D01F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6B77AA2-420C-E257-2C34-05A74D6FC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53" y="2432456"/>
            <a:ext cx="79793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&gt; 0 — это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всегда критично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 если `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&gt; 5–10 секунд** и это продолжается — это уже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тревоги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продолжает расти — срочно разбираться.</a:t>
            </a:r>
          </a:p>
        </p:txBody>
      </p:sp>
    </p:spTree>
    <p:extLst>
      <p:ext uri="{BB962C8B-B14F-4D97-AF65-F5344CB8AC3E}">
        <p14:creationId xmlns:p14="http://schemas.microsoft.com/office/powerpoint/2010/main" val="66588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1533A6-2874-16D7-E2F8-6E86A20B2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E497DC-DEA0-5580-82C5-A93A8817413B}"/>
              </a:ext>
            </a:extLst>
          </p:cNvPr>
          <p:cNvSpPr txBox="1"/>
          <p:nvPr/>
        </p:nvSpPr>
        <p:spPr>
          <a:xfrm>
            <a:off x="443883" y="1297402"/>
            <a:ext cx="7856737" cy="4762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делать, если обнаружили </a:t>
            </a: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replication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lag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Проверить ресурсы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Использовать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htop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iotop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мониторинг в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Grafana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/Atlas.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Посмотреть сетевые задержки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ping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traceroute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метрики на уровне кластера.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Временно отключить чтение с отстающего </a:t>
            </a: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secondary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Чтобы он смог «догнать»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05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Распределить нагрузку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Перенести часть чтения на другие узлы.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Увеличить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write concern (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w: majority).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Настроить </a:t>
            </a: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алерты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Чтобы узнать об отставании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сразу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не через полдня.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107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способы мониторинга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Важные метрики для мониторинга</a:t>
            </a:r>
          </a:p>
          <a:p>
            <a:pPr marL="457200" indent="-457200"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мониоринга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Визуализация и отчеты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8021E4-2B5E-90E6-DF4A-9780380740B6}"/>
              </a:ext>
            </a:extLst>
          </p:cNvPr>
          <p:cNvSpPr txBox="1"/>
          <p:nvPr/>
        </p:nvSpPr>
        <p:spPr>
          <a:xfrm>
            <a:off x="124287" y="1284440"/>
            <a:ext cx="86202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b="0" i="0" dirty="0"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является критически важным компонентом любого администрирования баз данных. Четкое понимание отчетности </a:t>
            </a:r>
            <a:r>
              <a:rPr lang="ru-RU" b="0" i="0" dirty="0" err="1"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b="0" i="0" dirty="0"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позволит вам оценить состояние вашей базы данных и поддерживать ее развертывание без кризисов. Кроме того, понимание нормальных рабочих параметров </a:t>
            </a:r>
            <a:r>
              <a:rPr lang="ru-RU" b="0" i="0" dirty="0" err="1"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b="0" i="0" dirty="0"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позволит вам диагностировать проблемы до того, как они перерастут в сбои.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MongoDB Logs and Performance Monitoring with the ELK Stack &amp; Logz.io">
            <a:extLst>
              <a:ext uri="{FF2B5EF4-FFF2-40B4-BE49-F238E27FC236}">
                <a16:creationId xmlns:a16="http://schemas.microsoft.com/office/drawing/2014/main" id="{A87E40CD-7774-661F-1190-C573C4481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2777514"/>
            <a:ext cx="7938843" cy="381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0815FB3-6831-C9B4-788A-65F23876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D258199B-640B-9F96-C3F1-E5A7C73B7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064B5-0242-909A-007C-189754741AFE}"/>
              </a:ext>
            </a:extLst>
          </p:cNvPr>
          <p:cNvSpPr txBox="1"/>
          <p:nvPr/>
        </p:nvSpPr>
        <p:spPr>
          <a:xfrm>
            <a:off x="337351" y="1853544"/>
            <a:ext cx="8487053" cy="25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Мониторинг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процесс сбора, анализа и визуализации метрик производительности базы данных с целью: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Обеспечения стабильной работы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Выявления проблем до того, как они станут критичными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Оптимизации производительности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Повышения надёжности и доступности данных</a:t>
            </a:r>
            <a:endParaRPr lang="ru-RU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721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E4663D-F985-DCCA-2AF6-88B2153A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314F2CA4-BC65-B4AB-2F52-1F44E4CE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способы мониторинга 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D0F8CA-F582-9FC0-5B89-FD7D8AE6C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44" y="1631680"/>
            <a:ext cx="8682362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Atlas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облачное решение для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включает встроенные функции мониторинга с визуальными графиками, предупреждениями, а также статистиками производительности.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Ops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Manager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корпоративное решение для управления и мониторинга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локальной или гибридной среде.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mongostat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утилита командной строки, которая предоставляет метрики по состоянию сервера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реальном времени. Она позволяет отслеживать количество запросов, операций чтения и записи, использование памяти и дисков.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mongotop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еще одна утилита командной строки, которая предоставляет информацию о том, какие коллекции и операции занимают наибольшее время на сервере.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Files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лог-файлы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содержат информацию о всех запросах, предупреждениях, ошибках и других событиях, которые происходят в базе данных.</a:t>
            </a:r>
          </a:p>
        </p:txBody>
      </p:sp>
    </p:spTree>
    <p:extLst>
      <p:ext uri="{BB962C8B-B14F-4D97-AF65-F5344CB8AC3E}">
        <p14:creationId xmlns:p14="http://schemas.microsoft.com/office/powerpoint/2010/main" val="128960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3814019-6F74-3F9A-1A14-9B4AEBCD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DC8158B0-252F-AB69-A94D-6DFEDAE1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метрики для мониторинга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5A59AA-BADB-187C-683C-B2E9CD6E186F}"/>
              </a:ext>
            </a:extLst>
          </p:cNvPr>
          <p:cNvSpPr txBox="1"/>
          <p:nvPr/>
        </p:nvSpPr>
        <p:spPr>
          <a:xfrm>
            <a:off x="261891" y="1795732"/>
            <a:ext cx="4310109" cy="3266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Оптимизация производительности: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Query performance </a:t>
            </a:r>
            <a:endParaRPr lang="ru-RU" sz="1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Index usage </a:t>
            </a:r>
            <a:endParaRPr lang="ru-RU" sz="1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Lock contention</a:t>
            </a:r>
            <a:endParaRPr lang="ru-RU" sz="1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ресурсов:</a:t>
            </a:r>
            <a:endParaRPr lang="ru-RU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CPU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utilization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Memory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usage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Disk I/O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Network I/O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4B3E34-8A4D-A84C-609C-8E258336DD38}"/>
              </a:ext>
            </a:extLst>
          </p:cNvPr>
          <p:cNvSpPr txBox="1"/>
          <p:nvPr/>
        </p:nvSpPr>
        <p:spPr>
          <a:xfrm>
            <a:off x="4387234" y="2377047"/>
            <a:ext cx="4572000" cy="2534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Производительность репликации:</a:t>
            </a:r>
            <a:endParaRPr lang="ru-RU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Replication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lag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Oplog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size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Состояние базы данных:</a:t>
            </a:r>
            <a:endParaRPr lang="ru-RU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Disk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space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usage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Database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connections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Active </a:t>
            </a:r>
            <a:r>
              <a:rPr lang="ru-RU" sz="1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threads</a:t>
            </a:r>
            <a:r>
              <a:rPr lang="ru-RU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7345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0FD40CD-697D-5433-75A1-520C41443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2C58CE6-8DA7-DFDC-4886-71844BA38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мониоринга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A79C62-9F3F-B352-5825-07E0DB20D2F4}"/>
              </a:ext>
            </a:extLst>
          </p:cNvPr>
          <p:cNvSpPr txBox="1"/>
          <p:nvPr/>
        </p:nvSpPr>
        <p:spPr>
          <a:xfrm>
            <a:off x="936593" y="1355239"/>
            <a:ext cx="6014621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конфигурации </a:t>
            </a:r>
            <a:r>
              <a:rPr lang="ru-RU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mongod.conf</a:t>
            </a:r>
            <a:r>
              <a:rPr lang="ru-RU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можно установить параметр: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F39F281-32F8-B2E6-26F0-C602EA92B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593" y="1826534"/>
            <a:ext cx="1954244" cy="8463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070D39A-4BF2-22DF-6B02-1BDB9B78F4B7}"/>
              </a:ext>
            </a:extLst>
          </p:cNvPr>
          <p:cNvSpPr txBox="1"/>
          <p:nvPr/>
        </p:nvSpPr>
        <p:spPr>
          <a:xfrm>
            <a:off x="785673" y="3303993"/>
            <a:ext cx="62809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Использование инструментов анализа запросов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520CBB5-2DDE-ADE7-5B17-2962A087A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50" y="4388323"/>
            <a:ext cx="6069769" cy="46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80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9E149A-951F-E58F-A32F-266D05E2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81539543-2AB5-9716-4925-A5E3308E12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791891"/>
              </p:ext>
            </p:extLst>
          </p:nvPr>
        </p:nvGraphicFramePr>
        <p:xfrm>
          <a:off x="628650" y="1989614"/>
          <a:ext cx="7886700" cy="3474720"/>
        </p:xfrm>
        <a:graphic>
          <a:graphicData uri="http://schemas.openxmlformats.org/drawingml/2006/table">
            <a:tbl>
              <a:tblPr/>
              <a:tblGrid>
                <a:gridCol w="2096795">
                  <a:extLst>
                    <a:ext uri="{9D8B030D-6E8A-4147-A177-3AD203B41FA5}">
                      <a16:colId xmlns:a16="http://schemas.microsoft.com/office/drawing/2014/main" val="1196316554"/>
                    </a:ext>
                  </a:extLst>
                </a:gridCol>
                <a:gridCol w="5789905">
                  <a:extLst>
                    <a:ext uri="{9D8B030D-6E8A-4147-A177-3AD203B41FA5}">
                      <a16:colId xmlns:a16="http://schemas.microsoft.com/office/drawing/2014/main" val="2222775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014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Только критичные сообщения, ошибки и предупреждения.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1295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Плюс базовая информация о запуске и остановке сервиса.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1273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 отладочные сообщения уровня компонента, например, об операциях записи, подключениях, запросах.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39872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3–5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подробная отладочная информация — чаще всего используется только для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диагностики сложных проблем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784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498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6390110-3EB3-6211-FB5B-D1BF6212D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4F61F29-475B-E98E-649B-1F7F00726BAA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567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Визуализация и отчеты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37C83387-4A48-E5A8-2DE2-35B8962E4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944" y="1313894"/>
            <a:ext cx="6808111" cy="4875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4420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6706</TotalTime>
  <Words>784</Words>
  <Application>Microsoft Office PowerPoint</Application>
  <PresentationFormat>Экран (4:3)</PresentationFormat>
  <Paragraphs>115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Тема Office</vt:lpstr>
      <vt:lpstr>  </vt:lpstr>
      <vt:lpstr>Содержание</vt:lpstr>
      <vt:lpstr>Введение</vt:lpstr>
      <vt:lpstr>Мониторинг</vt:lpstr>
      <vt:lpstr>Основные способы мониторинга MongoDB</vt:lpstr>
      <vt:lpstr>Важные метрики для мониторинга</vt:lpstr>
      <vt:lpstr>Настройка мониоринга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402</cp:revision>
  <dcterms:created xsi:type="dcterms:W3CDTF">2017-10-09T05:58:02Z</dcterms:created>
  <dcterms:modified xsi:type="dcterms:W3CDTF">2025-09-06T04:05:59Z</dcterms:modified>
</cp:coreProperties>
</file>