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7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283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52" autoAdjust="0"/>
    <p:restoredTop sz="59712" autoAdjust="0"/>
  </p:normalViewPr>
  <p:slideViewPr>
    <p:cSldViewPr snapToGrid="0">
      <p:cViewPr varScale="1">
        <p:scale>
          <a:sx n="108" d="100"/>
          <a:sy n="108" d="100"/>
        </p:scale>
        <p:origin x="165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C778A-3B52-400E-B8B8-FCF0BB0568DE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CA834-C85D-4321-A26E-942F650E8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52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odejs.org/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en.wikipedia.org/wiki/Model%E2%80%93view%E2%80%93controller" TargetMode="External"/><Relationship Id="rId4" Type="http://schemas.openxmlformats.org/officeDocument/2006/relationships/hyperlink" Target="https://mongoosejs.com/" TargetMode="Externa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igitalocean.com/community/tutorials/understanding-data-types-in-javascript#objects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nodejs.org/api/modules.html#modules_exports_shortcut" TargetMode="External"/><Relationship Id="rId4" Type="http://schemas.openxmlformats.org/officeDocument/2006/relationships/hyperlink" Target="https://mongoosejs.com/docs/api.html#mongoose_Mongoose-model" TargetMode="Externa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nodejs.org/api/path.html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nodejs.org/api/modules.html#modules_exports_shortcut" TargetMode="Externa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mozilla.org/en-US/docs/Web/API/Console/log" TargetMode="External"/><Relationship Id="rId7" Type="http://schemas.openxmlformats.org/officeDocument/2006/relationships/hyperlink" Target="https://expressjs.com/en/api.html#res.redirect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thenodeway.io/posts/understanding-error-first-callbacks/" TargetMode="External"/><Relationship Id="rId5" Type="http://schemas.openxmlformats.org/officeDocument/2006/relationships/hyperlink" Target="https://developer.mozilla.org/en-US/docs/Glossary/Callback_function" TargetMode="External"/><Relationship Id="rId4" Type="http://schemas.openxmlformats.org/officeDocument/2006/relationships/hyperlink" Target="https://mongoosejs.com/docs/api.html#model_Model-save" TargetMode="Externa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mongoosejs.com/docs/api.html#model_Model.find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mongoosejs.com/docs/api.html#query_Query-exec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do-community/nodejs-image-demo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nodejs.org/api/modules.html#modules_modules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igitalocean.com/community/tutorials/understanding-variables-scope-hoisting-in-javascript#constants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mongoosejs.com/docs/api.html#connection_Connection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работе с </a:t>
            </a:r>
            <a:r>
              <a:rPr lang="ru-RU" sz="18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Node.js</a:t>
            </a:r>
            <a:r>
              <a:rPr lang="ru-RU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вы можете столкнуться с ситуацией, когда вы разрабатываете проект, который будет сохранять и запрашивать данные. И в таком случае вам нужно будет выбрать решение для базы данных, которое будет отвечать характеристикам данных приложения и типов запросов.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Для интеграции </a:t>
            </a:r>
            <a:r>
              <a:rPr lang="ru-RU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MongoDB</a:t>
            </a:r>
            <a:r>
              <a:rPr lang="ru-RU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с вашим проектом используется </a:t>
            </a:r>
            <a:r>
              <a:rPr lang="ru-RU" sz="1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 Document </a:t>
            </a:r>
            <a:r>
              <a:rPr lang="ru-RU" sz="1800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Mapper</a:t>
            </a:r>
            <a:r>
              <a:rPr lang="ru-RU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(ODM) </a:t>
            </a:r>
            <a:r>
              <a:rPr lang="ru-RU" sz="1800" u="sng" kern="100" dirty="0" err="1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Mongoose</a:t>
            </a:r>
            <a:r>
              <a:rPr lang="ru-RU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для создания схем и моделей данных вашего приложения. Это позволит вам организовать код приложения в соответствии с архитектурным шаблоном </a:t>
            </a:r>
            <a:r>
              <a:rPr lang="ru-RU" sz="1800" i="1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модель-представление-контроллер</a:t>
            </a:r>
            <a:r>
              <a:rPr lang="ru-RU" sz="18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 (MVC)</a:t>
            </a:r>
            <a:r>
              <a:rPr lang="ru-RU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который позволяет отделить логику обработки вводимых пользователей данных и логику структурирования данных и их отображения для пользователя.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1400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Чтобы обеспечить отличие ваших схем и моделей от других частей приложения, создайте директорию </a:t>
            </a:r>
            <a:r>
              <a:rPr lang="ru-RU" dirty="0" err="1"/>
              <a:t>models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в текущей директории проекта:</a:t>
            </a:r>
          </a:p>
          <a:p>
            <a:endParaRPr lang="ru-RU" b="0" i="0" dirty="0">
              <a:solidFill>
                <a:srgbClr val="4D5B7C"/>
              </a:solidFill>
              <a:effectLst/>
              <a:latin typeface="Inter"/>
            </a:endParaRPr>
          </a:p>
          <a:p>
            <a:pPr algn="l">
              <a:buNone/>
            </a:pP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Далее откройте файл </a:t>
            </a:r>
            <a:r>
              <a:rPr lang="en-US" b="0" i="0" dirty="0">
                <a:solidFill>
                  <a:srgbClr val="4D5B7C"/>
                </a:solidFill>
                <a:effectLst/>
                <a:latin typeface="Inter"/>
              </a:rPr>
              <a:t>nano models/sharks.js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   для создания вашей схемы и модели:</a:t>
            </a:r>
          </a:p>
          <a:p>
            <a:pPr>
              <a:buNone/>
            </a:pPr>
            <a:endParaRPr lang="ru-RU" b="0" i="0" dirty="0">
              <a:solidFill>
                <a:srgbClr val="4D5B7C"/>
              </a:solidFill>
              <a:effectLst/>
              <a:latin typeface="Inter"/>
            </a:endParaRPr>
          </a:p>
          <a:p>
            <a:pPr>
              <a:buNone/>
            </a:pPr>
            <a:endParaRPr lang="ru-RU" b="0" i="0" dirty="0">
              <a:solidFill>
                <a:srgbClr val="4D5B7C"/>
              </a:solidFill>
              <a:effectLst/>
              <a:latin typeface="Inter"/>
            </a:endParaRPr>
          </a:p>
          <a:p>
            <a:pPr>
              <a:buNone/>
            </a:pP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Импортируйте модуль </a:t>
            </a:r>
            <a:r>
              <a:rPr lang="ru-RU" dirty="0" err="1"/>
              <a:t>mongoose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в верхней части файла:</a:t>
            </a:r>
          </a:p>
          <a:p>
            <a:pPr>
              <a:buNone/>
            </a:pP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И Ниже определите объект </a:t>
            </a:r>
            <a:r>
              <a:rPr lang="ru-RU" dirty="0" err="1"/>
              <a:t>Schema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для использования в качестве основы для вашей схемы акулы:</a:t>
            </a:r>
          </a:p>
          <a:p>
            <a:pPr>
              <a:buNone/>
            </a:pPr>
            <a:endParaRPr lang="ru-RU" b="0" i="0" dirty="0">
              <a:solidFill>
                <a:srgbClr val="4D5B7C"/>
              </a:solidFill>
              <a:effectLst/>
              <a:latin typeface="Inter"/>
            </a:endParaRPr>
          </a:p>
          <a:p>
            <a:pPr>
              <a:buNone/>
            </a:pP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Теперь мы можем определить поля, которые хотим включить в свою схему. </a:t>
            </a:r>
            <a:br>
              <a:rPr lang="ru-RU" dirty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6399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Поскольку мы хотим создать коллекцию с отдельными акулами и информацией об их поведении, давайте добавим </a:t>
            </a:r>
            <a:r>
              <a:rPr lang="ru-RU" b="0" i="0" u="none" strike="noStrike" dirty="0">
                <a:solidFill>
                  <a:srgbClr val="0069FF"/>
                </a:solidFill>
                <a:effectLst/>
                <a:latin typeface="Inter"/>
                <a:hlinkClick r:id="rId3"/>
              </a:rPr>
              <a:t>ключ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</a:t>
            </a:r>
            <a:r>
              <a:rPr lang="ru-RU" dirty="0" err="1"/>
              <a:t>name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и ключ </a:t>
            </a:r>
            <a:r>
              <a:rPr lang="ru-RU" dirty="0" err="1"/>
              <a:t>character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. </a:t>
            </a:r>
          </a:p>
          <a:p>
            <a:endParaRPr lang="ru-RU" b="0" i="0" dirty="0">
              <a:solidFill>
                <a:srgbClr val="4D5B7C"/>
              </a:solidFill>
              <a:effectLst/>
              <a:latin typeface="Inter"/>
            </a:endParaRPr>
          </a:p>
          <a:p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Добавим следующую схему </a:t>
            </a:r>
            <a:r>
              <a:rPr lang="ru-RU" dirty="0" err="1"/>
              <a:t>Shark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под определениями наших констант:</a:t>
            </a:r>
          </a:p>
          <a:p>
            <a:endParaRPr lang="ru-RU" b="0" i="0" dirty="0">
              <a:solidFill>
                <a:srgbClr val="4D5B7C"/>
              </a:solidFill>
              <a:effectLst/>
              <a:latin typeface="Inter"/>
            </a:endParaRPr>
          </a:p>
          <a:p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Теперь создадим модель </a:t>
            </a:r>
            <a:r>
              <a:rPr lang="ru-RU" dirty="0" err="1"/>
              <a:t>Shark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с помощью </a:t>
            </a:r>
            <a:r>
              <a:rPr lang="ru-RU" b="0" i="0" u="none" strike="noStrike" dirty="0">
                <a:solidFill>
                  <a:srgbClr val="0069FF"/>
                </a:solidFill>
                <a:effectLst/>
                <a:latin typeface="Inter"/>
                <a:hlinkClick r:id="rId4"/>
              </a:rPr>
              <a:t>функции </a:t>
            </a:r>
            <a:r>
              <a:rPr lang="ru-RU" b="0" i="0" u="none" strike="noStrike" dirty="0" err="1">
                <a:solidFill>
                  <a:srgbClr val="0069FF"/>
                </a:solidFill>
                <a:effectLst/>
                <a:latin typeface="Inter"/>
                <a:hlinkClick r:id="rId4"/>
              </a:rPr>
              <a:t>model</a:t>
            </a:r>
            <a:r>
              <a:rPr lang="ru-RU" b="0" i="0" u="none" strike="noStrike" dirty="0">
                <a:solidFill>
                  <a:srgbClr val="0069FF"/>
                </a:solidFill>
                <a:effectLst/>
                <a:latin typeface="Inter"/>
                <a:hlinkClick r:id="rId4"/>
              </a:rPr>
              <a:t>() в </a:t>
            </a:r>
            <a:r>
              <a:rPr lang="ru-RU" b="0" i="0" u="none" strike="noStrike" dirty="0" err="1">
                <a:solidFill>
                  <a:srgbClr val="0069FF"/>
                </a:solidFill>
                <a:effectLst/>
                <a:latin typeface="Inter"/>
                <a:hlinkClick r:id="rId4"/>
              </a:rPr>
              <a:t>Mongoose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. Эта модель позволит запрашивать документы из нашей коллекции и выполнять валидацию новых документов. </a:t>
            </a:r>
          </a:p>
          <a:p>
            <a:endParaRPr lang="ru-RU" b="0" i="0" dirty="0">
              <a:solidFill>
                <a:srgbClr val="4D5B7C"/>
              </a:solidFill>
              <a:effectLst/>
              <a:latin typeface="Inter"/>
            </a:endParaRPr>
          </a:p>
          <a:p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Последняя строка делает нашу модель </a:t>
            </a:r>
            <a:r>
              <a:rPr lang="ru-RU" dirty="0" err="1"/>
              <a:t>Shark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доступной для использования в качестве модуля с помощью </a:t>
            </a:r>
            <a:r>
              <a:rPr lang="ru-RU" b="0" i="0" u="none" strike="noStrike" dirty="0">
                <a:solidFill>
                  <a:srgbClr val="0069FF"/>
                </a:solidFill>
                <a:effectLst/>
                <a:latin typeface="Inter"/>
                <a:hlinkClick r:id="rId5"/>
              </a:rPr>
              <a:t>свойства </a:t>
            </a:r>
            <a:r>
              <a:rPr lang="ru-RU" b="0" i="0" u="none" strike="noStrike" dirty="0" err="1">
                <a:solidFill>
                  <a:srgbClr val="0069FF"/>
                </a:solidFill>
                <a:effectLst/>
                <a:latin typeface="Inter"/>
                <a:hlinkClick r:id="rId5"/>
              </a:rPr>
              <a:t>module.exports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. Это свойство определяет значения, которые модуль будет экспортировать, делая их доступными для использования в любом месте приложения.</a:t>
            </a:r>
          </a:p>
          <a:p>
            <a:pPr algn="l">
              <a:buNone/>
            </a:pP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Сохраните и закройте файл после завершения редактирования.</a:t>
            </a:r>
          </a:p>
          <a:p>
            <a:endParaRPr lang="ru-RU" b="0" i="0" dirty="0">
              <a:solidFill>
                <a:srgbClr val="4D5B7C"/>
              </a:solidFill>
              <a:effectLst/>
              <a:latin typeface="Inter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7545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Нам нужно создать компонент контроллера, который будет определять, как вводимые пользователем данные будут сохраняться в нашей базе данных и извлекаться из нее.</a:t>
            </a:r>
          </a:p>
          <a:p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Во-первых, создайте директорию для контроллера:  </a:t>
            </a:r>
            <a:r>
              <a:rPr lang="en-US" b="0" i="0" dirty="0" err="1">
                <a:solidFill>
                  <a:srgbClr val="4D5B7C"/>
                </a:solidFill>
                <a:effectLst/>
                <a:latin typeface="Inter"/>
              </a:rPr>
              <a:t>mkdir</a:t>
            </a:r>
            <a:r>
              <a:rPr lang="en-US" b="0" i="0" dirty="0">
                <a:solidFill>
                  <a:srgbClr val="4D5B7C"/>
                </a:solidFill>
                <a:effectLst/>
                <a:latin typeface="Inter"/>
              </a:rPr>
              <a:t> controllers</a:t>
            </a:r>
            <a:endParaRPr lang="ru-RU" b="0" i="0" dirty="0">
              <a:solidFill>
                <a:srgbClr val="4D5B7C"/>
              </a:solidFill>
              <a:effectLst/>
              <a:latin typeface="Inter"/>
            </a:endParaRPr>
          </a:p>
          <a:p>
            <a:endParaRPr lang="ru-RU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Далее откройте в этой папке файл </a:t>
            </a:r>
            <a:r>
              <a:rPr lang="ru-RU" dirty="0"/>
              <a:t>sharks.js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:  </a:t>
            </a:r>
            <a:r>
              <a:rPr lang="en-US" b="0" i="0" dirty="0">
                <a:solidFill>
                  <a:srgbClr val="FFAF8C"/>
                </a:solidFill>
                <a:effectLst/>
                <a:latin typeface="Courier New" panose="02070309020205020404" pitchFamily="49" charset="0"/>
              </a:rPr>
              <a:t>nano</a:t>
            </a:r>
            <a:r>
              <a:rPr lang="en-US" b="0" i="0" dirty="0">
                <a:solidFill>
                  <a:srgbClr val="F7F8FB"/>
                </a:solidFill>
                <a:effectLst/>
                <a:latin typeface="Courier New" panose="02070309020205020404" pitchFamily="49" charset="0"/>
              </a:rPr>
              <a:t> controllers/sharks.js</a:t>
            </a:r>
            <a:endParaRPr lang="ru-RU" b="0" i="0" dirty="0">
              <a:solidFill>
                <a:srgbClr val="F7F8FB"/>
              </a:solidFill>
              <a:effectLst/>
              <a:latin typeface="Courier New" panose="02070309020205020404" pitchFamily="49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Импортируем модуль в нашу модель </a:t>
            </a:r>
            <a:r>
              <a:rPr lang="ru-RU" dirty="0" err="1"/>
              <a:t>Shark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, чтобы мы могли использовать его в логике нашего контроллера. Также мы импортируем </a:t>
            </a:r>
            <a:r>
              <a:rPr lang="ru-RU" b="0" i="0" u="none" strike="noStrike" dirty="0">
                <a:solidFill>
                  <a:srgbClr val="0069FF"/>
                </a:solidFill>
                <a:effectLst/>
                <a:latin typeface="Inter"/>
                <a:hlinkClick r:id="rId3"/>
              </a:rPr>
              <a:t>модуль </a:t>
            </a:r>
            <a:r>
              <a:rPr lang="ru-RU" b="0" i="0" u="none" strike="noStrike" dirty="0" err="1">
                <a:solidFill>
                  <a:srgbClr val="0069FF"/>
                </a:solidFill>
                <a:effectLst/>
                <a:latin typeface="Inter"/>
                <a:hlinkClick r:id="rId3"/>
              </a:rPr>
              <a:t>path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для доступа к утилитам, которые позволят нам задать путь к форме, куда пользователи будут вводить данные об акулах.</a:t>
            </a:r>
            <a:endParaRPr lang="en-US" b="0" i="0" dirty="0">
              <a:solidFill>
                <a:srgbClr val="F7F8FB"/>
              </a:solidFill>
              <a:effectLst/>
              <a:latin typeface="Courier New" panose="02070309020205020404" pitchFamily="49" charset="0"/>
            </a:endParaRPr>
          </a:p>
          <a:p>
            <a:endParaRPr lang="en-US" dirty="0"/>
          </a:p>
          <a:p>
            <a:pPr algn="l">
              <a:buNone/>
            </a:pP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Далее мы напишем последовательность функций, которые мы будем экспортировать в модуль контроллера с помощью </a:t>
            </a:r>
            <a:r>
              <a:rPr lang="ru-RU" b="0" i="0" u="none" strike="noStrike" dirty="0">
                <a:solidFill>
                  <a:srgbClr val="0069FF"/>
                </a:solidFill>
                <a:effectLst/>
                <a:latin typeface="Inter"/>
                <a:hlinkClick r:id="rId4"/>
              </a:rPr>
              <a:t>сочетания клавиш </a:t>
            </a:r>
            <a:r>
              <a:rPr lang="ru-RU" b="0" i="0" u="none" strike="noStrike" dirty="0" err="1">
                <a:solidFill>
                  <a:srgbClr val="0069FF"/>
                </a:solidFill>
                <a:effectLst/>
                <a:latin typeface="Inter"/>
                <a:hlinkClick r:id="rId4"/>
              </a:rPr>
              <a:t>exports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. Эти функции будут включать три задачи, связанные с данными об акулах нашего пользователя: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Отправка пользователям формы ввода акулы.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Создание новой записи акулы.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Отображение акул для пользователей.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9152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Для начала создайте функцию </a:t>
            </a:r>
            <a:r>
              <a:rPr lang="ru-RU" dirty="0" err="1"/>
              <a:t>index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для отображения страницы с акулами с формой ввода.  </a:t>
            </a:r>
          </a:p>
          <a:p>
            <a:endParaRPr lang="ru-RU" b="0" i="0" dirty="0">
              <a:solidFill>
                <a:srgbClr val="4D5B7C"/>
              </a:solidFill>
              <a:effectLst/>
              <a:latin typeface="Inter"/>
            </a:endParaRPr>
          </a:p>
          <a:p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Затем под функцией </a:t>
            </a:r>
            <a:r>
              <a:rPr lang="ru-RU" dirty="0" err="1"/>
              <a:t>index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добавьте функцию с именем </a:t>
            </a:r>
            <a:r>
              <a:rPr lang="ru-RU" dirty="0" err="1"/>
              <a:t>create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для создания новой записи акулы в коллекции </a:t>
            </a:r>
            <a:r>
              <a:rPr lang="ru-RU" dirty="0" err="1"/>
              <a:t>sharks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:</a:t>
            </a:r>
          </a:p>
          <a:p>
            <a:pPr algn="l">
              <a:buNone/>
            </a:pP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Эта функция будет вызываться, когда пользователь публикует данные об акуле в форме на странице </a:t>
            </a:r>
            <a:r>
              <a:rPr lang="ru-RU" dirty="0"/>
              <a:t>sharks.html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. </a:t>
            </a:r>
          </a:p>
          <a:p>
            <a:pPr algn="l">
              <a:buNone/>
            </a:pPr>
            <a:endParaRPr lang="ru-RU" b="0" i="0" dirty="0">
              <a:solidFill>
                <a:srgbClr val="4D5B7C"/>
              </a:solidFill>
              <a:effectLst/>
              <a:latin typeface="Inter"/>
            </a:endParaRPr>
          </a:p>
          <a:p>
            <a:pPr algn="l">
              <a:buNone/>
            </a:pP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Функция </a:t>
            </a:r>
            <a:r>
              <a:rPr lang="ru-RU" b="0" i="0" dirty="0" err="1">
                <a:solidFill>
                  <a:srgbClr val="4D5B7C"/>
                </a:solidFill>
                <a:effectLst/>
                <a:latin typeface="Inter"/>
              </a:rPr>
              <a:t>create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будет создавать новый объект документа акулы, который называется здесь </a:t>
            </a:r>
            <a:r>
              <a:rPr lang="ru-RU" b="0" i="0" dirty="0" err="1">
                <a:solidFill>
                  <a:srgbClr val="4D5B7C"/>
                </a:solidFill>
                <a:effectLst/>
                <a:latin typeface="Inter"/>
              </a:rPr>
              <a:t>newShark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с помощью модели </a:t>
            </a:r>
            <a:r>
              <a:rPr lang="ru-RU" b="0" i="0" dirty="0" err="1">
                <a:solidFill>
                  <a:srgbClr val="4D5B7C"/>
                </a:solidFill>
                <a:effectLst/>
                <a:latin typeface="Inter"/>
              </a:rPr>
              <a:t>Shark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, которую мы импортировали. Мы добавили </a:t>
            </a:r>
            <a:r>
              <a:rPr lang="ru-RU" b="0" i="0" u="none" strike="noStrike" dirty="0">
                <a:solidFill>
                  <a:srgbClr val="0069FF"/>
                </a:solidFill>
                <a:effectLst/>
                <a:latin typeface="Inter"/>
                <a:hlinkClick r:id="rId3"/>
              </a:rPr>
              <a:t>метод console.log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для вывода записи акулы в консоль, чтобы убедиться, что наш метод POST работает надлежащим образом, но вы можете пропустить этот шаг, если хотите.</a:t>
            </a:r>
          </a:p>
          <a:p>
            <a:pPr algn="l"/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Используя объект </a:t>
            </a:r>
            <a:r>
              <a:rPr lang="ru-RU" b="0" i="0" dirty="0" err="1">
                <a:solidFill>
                  <a:srgbClr val="4D5B7C"/>
                </a:solidFill>
                <a:effectLst/>
                <a:latin typeface="Inter"/>
              </a:rPr>
              <a:t>newShark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, функция </a:t>
            </a:r>
            <a:r>
              <a:rPr lang="ru-RU" b="0" i="0" dirty="0" err="1">
                <a:solidFill>
                  <a:srgbClr val="4D5B7C"/>
                </a:solidFill>
                <a:effectLst/>
                <a:latin typeface="Inter"/>
              </a:rPr>
              <a:t>create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будет вызывать </a:t>
            </a:r>
            <a:r>
              <a:rPr lang="ru-RU" b="0" i="0" u="none" strike="noStrike" dirty="0">
                <a:solidFill>
                  <a:srgbClr val="0069FF"/>
                </a:solidFill>
                <a:effectLst/>
                <a:latin typeface="Inter"/>
                <a:hlinkClick r:id="rId4"/>
              </a:rPr>
              <a:t>метод </a:t>
            </a:r>
            <a:r>
              <a:rPr lang="ru-RU" b="0" i="0" u="none" strike="noStrike" dirty="0" err="1">
                <a:solidFill>
                  <a:srgbClr val="0069FF"/>
                </a:solidFill>
                <a:effectLst/>
                <a:latin typeface="Inter"/>
                <a:hlinkClick r:id="rId4"/>
              </a:rPr>
              <a:t>model.save</a:t>
            </a:r>
            <a:r>
              <a:rPr lang="ru-RU" b="0" i="0" u="none" strike="noStrike" dirty="0">
                <a:solidFill>
                  <a:srgbClr val="0069FF"/>
                </a:solidFill>
                <a:effectLst/>
                <a:latin typeface="Inter"/>
                <a:hlinkClick r:id="rId4"/>
              </a:rPr>
              <a:t>()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</a:t>
            </a:r>
            <a:r>
              <a:rPr lang="ru-RU" b="0" i="0" dirty="0" err="1">
                <a:solidFill>
                  <a:srgbClr val="4D5B7C"/>
                </a:solidFill>
                <a:effectLst/>
                <a:latin typeface="Inter"/>
              </a:rPr>
              <a:t>Mongoose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 для создания нового документа акулы, используя ключ, который вы определили в модели </a:t>
            </a:r>
            <a:r>
              <a:rPr lang="ru-RU" b="0" i="0" dirty="0" err="1">
                <a:solidFill>
                  <a:srgbClr val="4D5B7C"/>
                </a:solidFill>
                <a:effectLst/>
                <a:latin typeface="Inter"/>
              </a:rPr>
              <a:t>Shark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. Эта </a:t>
            </a:r>
            <a:r>
              <a:rPr lang="ru-RU" b="0" i="0" u="none" strike="noStrike" dirty="0">
                <a:solidFill>
                  <a:srgbClr val="0069FF"/>
                </a:solidFill>
                <a:effectLst/>
                <a:latin typeface="Inter"/>
                <a:hlinkClick r:id="rId5"/>
              </a:rPr>
              <a:t>функция обратного вызова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соответствует </a:t>
            </a:r>
            <a:r>
              <a:rPr lang="ru-RU" b="0" i="0" u="none" strike="noStrike" dirty="0">
                <a:solidFill>
                  <a:srgbClr val="0069FF"/>
                </a:solidFill>
                <a:effectLst/>
                <a:latin typeface="Inter"/>
                <a:hlinkClick r:id="rId6"/>
              </a:rPr>
              <a:t>стандартной схеме обратного вызова </a:t>
            </a:r>
            <a:r>
              <a:rPr lang="ru-RU" b="0" i="0" u="none" strike="noStrike" dirty="0" err="1">
                <a:solidFill>
                  <a:srgbClr val="0069FF"/>
                </a:solidFill>
                <a:effectLst/>
                <a:latin typeface="Inter"/>
                <a:hlinkClick r:id="rId6"/>
              </a:rPr>
              <a:t>Node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: </a:t>
            </a:r>
            <a:r>
              <a:rPr lang="ru-RU" b="0" i="0" dirty="0" err="1">
                <a:solidFill>
                  <a:srgbClr val="4D5B7C"/>
                </a:solidFill>
                <a:effectLst/>
                <a:latin typeface="Inter"/>
              </a:rPr>
              <a:t>callback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(</a:t>
            </a:r>
            <a:r>
              <a:rPr lang="ru-RU" b="0" i="0" dirty="0" err="1">
                <a:solidFill>
                  <a:srgbClr val="4D5B7C"/>
                </a:solidFill>
                <a:effectLst/>
                <a:latin typeface="Inter"/>
              </a:rPr>
              <a:t>error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, </a:t>
            </a:r>
            <a:r>
              <a:rPr lang="ru-RU" b="0" i="0" dirty="0" err="1">
                <a:solidFill>
                  <a:srgbClr val="4D5B7C"/>
                </a:solidFill>
                <a:effectLst/>
                <a:latin typeface="Inter"/>
              </a:rPr>
              <a:t>results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). В случае ошибки мы будем отправлять сообщение об ошибке нашим пользователям, а в случае успеха мы будем использовать </a:t>
            </a:r>
            <a:r>
              <a:rPr lang="ru-RU" b="0" i="0" u="none" strike="noStrike" dirty="0">
                <a:solidFill>
                  <a:srgbClr val="0069FF"/>
                </a:solidFill>
                <a:effectLst/>
                <a:latin typeface="Inter"/>
                <a:hlinkClick r:id="rId7"/>
              </a:rPr>
              <a:t>метод </a:t>
            </a:r>
            <a:r>
              <a:rPr lang="ru-RU" b="0" i="0" u="none" strike="noStrike" dirty="0" err="1">
                <a:solidFill>
                  <a:srgbClr val="0069FF"/>
                </a:solidFill>
                <a:effectLst/>
                <a:latin typeface="Inter"/>
                <a:hlinkClick r:id="rId7"/>
              </a:rPr>
              <a:t>res.redirect</a:t>
            </a:r>
            <a:r>
              <a:rPr lang="ru-RU" b="0" i="0" u="none" strike="noStrike" dirty="0">
                <a:solidFill>
                  <a:srgbClr val="0069FF"/>
                </a:solidFill>
                <a:effectLst/>
                <a:latin typeface="Inter"/>
                <a:hlinkClick r:id="rId7"/>
              </a:rPr>
              <a:t>()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для отправки пользователей в конечную точку, которая будет возвращать им информацию об акуле в браузере.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3390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функция </a:t>
            </a:r>
            <a:r>
              <a:rPr lang="ru-RU" dirty="0" err="1"/>
              <a:t>list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будет отображать содержимое коллекции для пользователя. </a:t>
            </a:r>
          </a:p>
          <a:p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Эта функция использует модель </a:t>
            </a:r>
            <a:r>
              <a:rPr lang="ru-RU" dirty="0" err="1"/>
              <a:t>Shark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с </a:t>
            </a:r>
            <a:r>
              <a:rPr lang="ru-RU" b="0" i="0" u="none" strike="noStrike" dirty="0">
                <a:solidFill>
                  <a:srgbClr val="0069FF"/>
                </a:solidFill>
                <a:effectLst/>
                <a:latin typeface="Inter"/>
                <a:hlinkClick r:id="rId3"/>
              </a:rPr>
              <a:t>методом </a:t>
            </a:r>
            <a:r>
              <a:rPr lang="ru-RU" b="0" i="0" u="none" strike="noStrike" dirty="0" err="1">
                <a:solidFill>
                  <a:srgbClr val="0069FF"/>
                </a:solidFill>
                <a:effectLst/>
                <a:latin typeface="Inter"/>
                <a:hlinkClick r:id="rId3"/>
              </a:rPr>
              <a:t>model.find</a:t>
            </a:r>
            <a:r>
              <a:rPr lang="ru-RU" b="0" i="0" u="none" strike="noStrike" dirty="0">
                <a:solidFill>
                  <a:srgbClr val="0069FF"/>
                </a:solidFill>
                <a:effectLst/>
                <a:latin typeface="Inter"/>
                <a:hlinkClick r:id="rId3"/>
              </a:rPr>
              <a:t>()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</a:t>
            </a:r>
            <a:r>
              <a:rPr lang="ru-RU" b="0" i="0" dirty="0" err="1">
                <a:solidFill>
                  <a:srgbClr val="4D5B7C"/>
                </a:solidFill>
                <a:effectLst/>
                <a:latin typeface="Inter"/>
              </a:rPr>
              <a:t>Mongoose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 для возврата акул, которые были добавлены в коллекцию </a:t>
            </a:r>
            <a:r>
              <a:rPr lang="ru-RU" dirty="0" err="1"/>
              <a:t>sharks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. Она выполняет эту задачу, возвращая объект запроса — в данном случае это все записи в коллекции </a:t>
            </a:r>
            <a:r>
              <a:rPr lang="ru-RU" dirty="0" err="1"/>
              <a:t>sharks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— в качестве обеспечения, используя </a:t>
            </a:r>
            <a:r>
              <a:rPr lang="ru-RU" b="0" i="0" u="none" strike="noStrike" dirty="0">
                <a:solidFill>
                  <a:srgbClr val="0069FF"/>
                </a:solidFill>
                <a:effectLst/>
                <a:latin typeface="Inter"/>
                <a:hlinkClick r:id="rId4"/>
              </a:rPr>
              <a:t>функцию </a:t>
            </a:r>
            <a:r>
              <a:rPr lang="ru-RU" b="0" i="0" u="none" strike="noStrike" dirty="0" err="1">
                <a:solidFill>
                  <a:srgbClr val="0069FF"/>
                </a:solidFill>
                <a:effectLst/>
                <a:latin typeface="Inter"/>
                <a:hlinkClick r:id="rId4"/>
              </a:rPr>
              <a:t>exec</a:t>
            </a:r>
            <a:r>
              <a:rPr lang="ru-RU" b="0" i="0" u="none" strike="noStrike" dirty="0">
                <a:solidFill>
                  <a:srgbClr val="0069FF"/>
                </a:solidFill>
                <a:effectLst/>
                <a:latin typeface="Inter"/>
                <a:hlinkClick r:id="rId4"/>
              </a:rPr>
              <a:t>()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</a:t>
            </a:r>
            <a:r>
              <a:rPr lang="ru-RU" b="0" i="0" dirty="0" err="1">
                <a:solidFill>
                  <a:srgbClr val="4D5B7C"/>
                </a:solidFill>
                <a:effectLst/>
                <a:latin typeface="Inter"/>
              </a:rPr>
              <a:t>Mongoose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. В случае ошибки функция обратного вызова будет отправлять ошибку с кодом 500.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807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Прежде чем мы начнем работу с кодом приложения, нам нужно будет создать административного пользователя, который будет иметь доступ к базе данных приложения. Этот пользователь будет иметь административные права в любой базе данных, что предоставит вам необходимую гибкость при переключении и создании новых баз данных при необходимости.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buNone/>
            </a:pPr>
            <a:r>
              <a:rPr lang="ru-RU" sz="2800" b="0" i="0" dirty="0">
                <a:solidFill>
                  <a:srgbClr val="4D5B7C"/>
                </a:solidFill>
                <a:effectLst/>
                <a:latin typeface="Inter"/>
              </a:rPr>
              <a:t>Во-первых, проверьте, что </a:t>
            </a:r>
            <a:r>
              <a:rPr lang="ru-RU" sz="2800" b="0" i="0" dirty="0" err="1">
                <a:solidFill>
                  <a:srgbClr val="4D5B7C"/>
                </a:solidFill>
                <a:effectLst/>
                <a:latin typeface="Inter"/>
              </a:rPr>
              <a:t>MongoDB</a:t>
            </a:r>
            <a:r>
              <a:rPr lang="ru-RU" sz="2800" b="0" i="0" dirty="0">
                <a:solidFill>
                  <a:srgbClr val="4D5B7C"/>
                </a:solidFill>
                <a:effectLst/>
                <a:latin typeface="Inter"/>
              </a:rPr>
              <a:t> запущена на вашем сервере:</a:t>
            </a:r>
          </a:p>
          <a:p>
            <a:pPr algn="l">
              <a:buNone/>
            </a:pPr>
            <a:r>
              <a:rPr lang="ru-RU" sz="4000" b="0" i="0" dirty="0">
                <a:solidFill>
                  <a:srgbClr val="4D5B7C"/>
                </a:solidFill>
                <a:effectLst/>
                <a:latin typeface="Inter"/>
              </a:rPr>
              <a:t>Следующий вывод показывает, что </a:t>
            </a:r>
            <a:r>
              <a:rPr lang="ru-RU" sz="4000" b="0" i="0" dirty="0" err="1">
                <a:solidFill>
                  <a:srgbClr val="4D5B7C"/>
                </a:solidFill>
                <a:effectLst/>
                <a:latin typeface="Inter"/>
              </a:rPr>
              <a:t>MongoDB</a:t>
            </a:r>
            <a:r>
              <a:rPr lang="ru-RU" sz="4000" b="0" i="0" dirty="0">
                <a:solidFill>
                  <a:srgbClr val="4D5B7C"/>
                </a:solidFill>
                <a:effectLst/>
                <a:latin typeface="Inter"/>
              </a:rPr>
              <a:t> запущена:</a:t>
            </a:r>
            <a:endParaRPr lang="ru-RU" sz="2800" b="0" i="0" dirty="0">
              <a:solidFill>
                <a:srgbClr val="4D5B7C"/>
              </a:solidFill>
              <a:effectLst/>
              <a:latin typeface="Inter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ru-RU" sz="2800" dirty="0"/>
            </a:br>
            <a:r>
              <a:rPr lang="ru-RU" sz="2800" b="0" i="0" dirty="0">
                <a:solidFill>
                  <a:srgbClr val="4D5B7C"/>
                </a:solidFill>
                <a:effectLst/>
                <a:latin typeface="Inter"/>
              </a:rPr>
              <a:t>Далее откройте командную строку </a:t>
            </a:r>
            <a:r>
              <a:rPr lang="ru-RU" sz="2800" b="0" i="0" dirty="0" err="1">
                <a:solidFill>
                  <a:srgbClr val="4D5B7C"/>
                </a:solidFill>
                <a:effectLst/>
                <a:latin typeface="Inter"/>
              </a:rPr>
              <a:t>Mongo</a:t>
            </a:r>
            <a:r>
              <a:rPr lang="ru-RU" sz="2800" b="0" i="0" dirty="0">
                <a:solidFill>
                  <a:srgbClr val="4D5B7C"/>
                </a:solidFill>
                <a:effectLst/>
                <a:latin typeface="Inter"/>
              </a:rPr>
              <a:t> для создания вашего пользователя:  (тут задать вопрос студентам. Какую команду мы должны ввести? ) </a:t>
            </a:r>
            <a:r>
              <a:rPr lang="en-US" sz="2800" b="0" i="0" dirty="0">
                <a:solidFill>
                  <a:srgbClr val="F7F8FB"/>
                </a:solidFill>
                <a:effectLst/>
                <a:latin typeface="Courier New" panose="02070309020205020404" pitchFamily="49" charset="0"/>
              </a:rPr>
              <a:t>mongo</a:t>
            </a:r>
          </a:p>
          <a:p>
            <a:pPr>
              <a:buNone/>
            </a:pP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109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в командной строке нужно указать, что вы хотите использовать базу данных </a:t>
            </a:r>
            <a:r>
              <a:rPr lang="ru-RU" dirty="0" err="1"/>
              <a:t>admin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для создания вашего пользователя:</a:t>
            </a:r>
          </a:p>
          <a:p>
            <a:endParaRPr lang="ru-RU" b="0" i="0" dirty="0">
              <a:solidFill>
                <a:srgbClr val="4D5B7C"/>
              </a:solidFill>
              <a:effectLst/>
              <a:latin typeface="Inter"/>
            </a:endParaRPr>
          </a:p>
          <a:p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Далее нужно создать роль и пароль, добавив имя пользователя и пароль с помощью команды </a:t>
            </a:r>
            <a:r>
              <a:rPr lang="ru-RU" dirty="0" err="1"/>
              <a:t>db.createUser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. Когда вы введете эту команду, командная строка будет добавлять три точки перед каждой строкой, пока работа команды не будет завершена. Обязательно замените пользователя и пароль, предоставленные здесь, на ваши имя пользователя и пароль:</a:t>
            </a:r>
          </a:p>
          <a:p>
            <a:endParaRPr lang="ru-RU" b="0" i="0" dirty="0">
              <a:solidFill>
                <a:srgbClr val="4D5B7C"/>
              </a:solidFill>
              <a:effectLst/>
              <a:latin typeface="Inter"/>
            </a:endParaRPr>
          </a:p>
          <a:p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В результате этих действий будет создана запись для пользователя </a:t>
            </a:r>
            <a:r>
              <a:rPr lang="ru-RU" dirty="0" err="1"/>
              <a:t>sammy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в базе данных </a:t>
            </a:r>
            <a:r>
              <a:rPr lang="ru-RU" dirty="0" err="1"/>
              <a:t>admin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. Имя пользователя, которое вы выбрали, и база данных </a:t>
            </a:r>
            <a:r>
              <a:rPr lang="ru-RU" dirty="0" err="1"/>
              <a:t>admin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будут служить идентификаторами для вашего пользователя.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После создания вашего пользователя и пароля вы можете закрыть командную строку </a:t>
            </a:r>
            <a:r>
              <a:rPr lang="ru-RU" b="0" i="0" dirty="0" err="1">
                <a:solidFill>
                  <a:srgbClr val="4D5B7C"/>
                </a:solidFill>
                <a:effectLst/>
                <a:latin typeface="Inter"/>
              </a:rPr>
              <a:t>Mongo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: </a:t>
            </a:r>
            <a:r>
              <a:rPr lang="en-US" b="0" i="0" dirty="0">
                <a:solidFill>
                  <a:srgbClr val="FFAF8C"/>
                </a:solidFill>
                <a:effectLst/>
                <a:latin typeface="Courier New" panose="02070309020205020404" pitchFamily="49" charset="0"/>
              </a:rPr>
              <a:t>exit</a:t>
            </a:r>
            <a:endParaRPr lang="en-US" b="0" i="0" dirty="0">
              <a:solidFill>
                <a:srgbClr val="F7F8FB"/>
              </a:solidFill>
              <a:effectLst/>
              <a:latin typeface="Courier New" panose="02070309020205020404" pitchFamily="49" charset="0"/>
            </a:endParaRPr>
          </a:p>
          <a:p>
            <a:endParaRPr lang="ru-RU" dirty="0"/>
          </a:p>
          <a:p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После этого, когда вы создали пользователя для базы данных, вы можете перейти к клонированию кода начального проекта и добавлению библиотеки </a:t>
            </a:r>
            <a:r>
              <a:rPr lang="ru-RU" b="0" i="0" dirty="0" err="1">
                <a:solidFill>
                  <a:srgbClr val="4D5B7C"/>
                </a:solidFill>
                <a:effectLst/>
                <a:latin typeface="Inter"/>
              </a:rPr>
              <a:t>Mongoose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, которая позволит вам реализовать схемы и модели для коллекций в ваших базах данных.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0120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None/>
            </a:pP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Следующими действия будут клонирование начального кода приложения и добавление в проект информации о </a:t>
            </a:r>
            <a:r>
              <a:rPr lang="ru-RU" b="0" i="0" dirty="0" err="1">
                <a:solidFill>
                  <a:srgbClr val="4D5B7C"/>
                </a:solidFill>
                <a:effectLst/>
                <a:latin typeface="Inter"/>
              </a:rPr>
              <a:t>Mongoose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 и нашей базе данных </a:t>
            </a:r>
            <a:r>
              <a:rPr lang="ru-RU" b="0" i="0" dirty="0" err="1">
                <a:solidFill>
                  <a:srgbClr val="4D5B7C"/>
                </a:solidFill>
                <a:effectLst/>
                <a:latin typeface="Inter"/>
              </a:rPr>
              <a:t>MongoDB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.</a:t>
            </a:r>
          </a:p>
          <a:p>
            <a:pPr algn="l">
              <a:buNone/>
            </a:pP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В корневой директории пользователя без прав </a:t>
            </a:r>
            <a:r>
              <a:rPr lang="ru-RU" b="0" i="0" dirty="0" err="1">
                <a:solidFill>
                  <a:srgbClr val="4D5B7C"/>
                </a:solidFill>
                <a:effectLst/>
                <a:latin typeface="Inter"/>
              </a:rPr>
              <a:t>root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 клонируйте репозиторий </a:t>
            </a:r>
            <a:r>
              <a:rPr lang="ru-RU" b="0" i="0" u="none" strike="noStrike" dirty="0" err="1">
                <a:solidFill>
                  <a:srgbClr val="0069FF"/>
                </a:solidFill>
                <a:effectLst/>
                <a:latin typeface="Inter"/>
                <a:hlinkClick r:id="rId3"/>
              </a:rPr>
              <a:t>nodejs-image-demo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по данной ссылке. Этот репозиторий содержит код настройки. </a:t>
            </a:r>
          </a:p>
          <a:p>
            <a:pPr algn="l">
              <a:buNone/>
            </a:pP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Клонируйте репозиторий в директорию с именем </a:t>
            </a:r>
            <a:r>
              <a:rPr lang="ru-RU" b="0" i="0" dirty="0" err="1">
                <a:solidFill>
                  <a:srgbClr val="4D5B7C"/>
                </a:solidFill>
                <a:effectLst/>
                <a:latin typeface="Inter"/>
              </a:rPr>
              <a:t>node_project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:</a:t>
            </a:r>
          </a:p>
          <a:p>
            <a:endParaRPr lang="ru-RU" dirty="0"/>
          </a:p>
          <a:p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Далее добавьте в проект пакет </a:t>
            </a:r>
            <a:r>
              <a:rPr lang="ru-RU" dirty="0" err="1"/>
              <a:t>mongoose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</a:t>
            </a:r>
            <a:r>
              <a:rPr lang="ru-RU" b="0" i="0" dirty="0" err="1">
                <a:solidFill>
                  <a:srgbClr val="4D5B7C"/>
                </a:solidFill>
                <a:effectLst/>
                <a:latin typeface="Inter"/>
              </a:rPr>
              <a:t>npm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 с помощью команды </a:t>
            </a:r>
            <a:r>
              <a:rPr lang="ru-RU" dirty="0" err="1"/>
              <a:t>npm</a:t>
            </a:r>
            <a:r>
              <a:rPr lang="ru-RU" dirty="0"/>
              <a:t> </a:t>
            </a:r>
            <a:r>
              <a:rPr lang="ru-RU" dirty="0" err="1"/>
              <a:t>install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:</a:t>
            </a:r>
          </a:p>
          <a:p>
            <a:endParaRPr lang="ru-RU" b="0" i="0" dirty="0">
              <a:solidFill>
                <a:srgbClr val="4D5B7C"/>
              </a:solidFill>
              <a:effectLst/>
              <a:latin typeface="Inter"/>
            </a:endParaRPr>
          </a:p>
          <a:p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Эта команда создаст директорию </a:t>
            </a:r>
            <a:r>
              <a:rPr lang="ru-RU" dirty="0" err="1"/>
              <a:t>node_modules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в директории вашего проекта, используя зависимости, перечисленные в файле </a:t>
            </a:r>
            <a:r>
              <a:rPr lang="ru-RU" dirty="0" err="1"/>
              <a:t>package.json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проекта, и добавит </a:t>
            </a:r>
            <a:r>
              <a:rPr lang="ru-RU" dirty="0" err="1"/>
              <a:t>mongoose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в эту директорию. Также она добавит </a:t>
            </a:r>
            <a:r>
              <a:rPr lang="ru-RU" dirty="0" err="1"/>
              <a:t>mongoose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в зависимости, перечисленные в файле </a:t>
            </a:r>
            <a:r>
              <a:rPr lang="ru-RU" dirty="0" err="1"/>
              <a:t>package.json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6919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None/>
            </a:pP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Перед созданием любых схем или моделей мы добавим информацию о подключении базы данных, чтобы наше приложение смогло подключиться к нашей базе данных.</a:t>
            </a:r>
          </a:p>
          <a:p>
            <a:pPr algn="l"/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Чтобы максимально разделить интересы вашего приложения, создайте отдельный файл для информации о подключении базы данных с именем db.js. Откройте файл в </a:t>
            </a:r>
            <a:r>
              <a:rPr lang="ru-RU" b="0" i="0" dirty="0" err="1">
                <a:solidFill>
                  <a:srgbClr val="4D5B7C"/>
                </a:solidFill>
                <a:effectLst/>
                <a:latin typeface="Inter"/>
              </a:rPr>
              <a:t>nano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или вашем любимом редакторе:</a:t>
            </a:r>
          </a:p>
          <a:p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Во-первых, импортируйте </a:t>
            </a:r>
            <a:r>
              <a:rPr lang="ru-RU" b="0" i="0" u="none" strike="noStrike" dirty="0">
                <a:solidFill>
                  <a:srgbClr val="0069FF"/>
                </a:solidFill>
                <a:effectLst/>
                <a:latin typeface="Inter"/>
                <a:hlinkClick r:id="rId3"/>
              </a:rPr>
              <a:t>модуль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</a:t>
            </a:r>
            <a:r>
              <a:rPr lang="ru-RU" dirty="0" err="1"/>
              <a:t>mongoose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с помощью функции </a:t>
            </a:r>
            <a:r>
              <a:rPr lang="ru-RU" dirty="0" err="1"/>
              <a:t>require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:</a:t>
            </a:r>
          </a:p>
          <a:p>
            <a:endParaRPr lang="ru-RU" b="0" i="0" dirty="0">
              <a:solidFill>
                <a:srgbClr val="4D5B7C"/>
              </a:solidFill>
              <a:effectLst/>
              <a:latin typeface="Inter"/>
            </a:endParaRPr>
          </a:p>
          <a:p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Это позволит вам получить доступ к встроенным методам </a:t>
            </a:r>
            <a:r>
              <a:rPr lang="ru-RU" b="0" i="0" dirty="0" err="1">
                <a:solidFill>
                  <a:srgbClr val="4D5B7C"/>
                </a:solidFill>
                <a:effectLst/>
                <a:latin typeface="Inter"/>
              </a:rPr>
              <a:t>Mongoose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, которые вы будете использовать для создания подключения к вашей базе данных.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405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Далее добавьте следующие </a:t>
            </a:r>
            <a:r>
              <a:rPr lang="ru-RU" b="0" i="0" u="none" strike="noStrike" dirty="0">
                <a:solidFill>
                  <a:srgbClr val="0069FF"/>
                </a:solidFill>
                <a:effectLst/>
                <a:latin typeface="Inter"/>
                <a:hlinkClick r:id="rId3"/>
              </a:rPr>
              <a:t>константы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для определения информации для URI подключения к </a:t>
            </a:r>
            <a:r>
              <a:rPr lang="ru-RU" b="0" i="0" dirty="0" err="1">
                <a:solidFill>
                  <a:srgbClr val="4D5B7C"/>
                </a:solidFill>
                <a:effectLst/>
                <a:latin typeface="Inter"/>
              </a:rPr>
              <a:t>Mongo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. Хотя использование имени пользователя и пароля не является обязательным, мы добавим их, чтобы с их помощью можно было запрашивать аутентификацию для нашей базы данных. </a:t>
            </a:r>
          </a:p>
          <a:p>
            <a:endParaRPr lang="ru-RU" b="0" i="0" dirty="0">
              <a:solidFill>
                <a:srgbClr val="4D5B7C"/>
              </a:solidFill>
              <a:effectLst/>
              <a:latin typeface="Inter"/>
            </a:endParaRPr>
          </a:p>
          <a:p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Поскольку мы запускаем нашу базу данных локально, то в качестве имени хоста будем использовать </a:t>
            </a:r>
            <a:r>
              <a:rPr lang="ru-RU" dirty="0"/>
              <a:t>127.0.0.1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. Это могло быть иначе в другом контексте разработки: например, если бы вы использовали отдельный сервер базы данных или работали с несколькими узлами в </a:t>
            </a:r>
            <a:r>
              <a:rPr lang="ru-RU" b="0" i="0" dirty="0" err="1">
                <a:solidFill>
                  <a:srgbClr val="4D5B7C"/>
                </a:solidFill>
                <a:effectLst/>
                <a:latin typeface="Inter"/>
              </a:rPr>
              <a:t>контейнеризированном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 рабочем процессе.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8660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Наконец, необходимо определить константу для URI и создать соединение с помощью метода </a:t>
            </a:r>
            <a:r>
              <a:rPr lang="ru-RU" b="0" i="0" u="none" strike="noStrike" dirty="0" err="1">
                <a:solidFill>
                  <a:srgbClr val="0069FF"/>
                </a:solidFill>
                <a:effectLst/>
                <a:latin typeface="Inter"/>
                <a:hlinkClick r:id="rId3"/>
              </a:rPr>
              <a:t>mongoose.connect</a:t>
            </a:r>
            <a:r>
              <a:rPr lang="ru-RU" b="0" i="0" u="none" strike="noStrike" dirty="0">
                <a:solidFill>
                  <a:srgbClr val="0069FF"/>
                </a:solidFill>
                <a:effectLst/>
                <a:latin typeface="Inter"/>
                <a:hlinkClick r:id="rId3"/>
              </a:rPr>
              <a:t>()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:</a:t>
            </a:r>
          </a:p>
          <a:p>
            <a:endParaRPr lang="ru-RU" b="0" i="0" dirty="0">
              <a:solidFill>
                <a:srgbClr val="4D5B7C"/>
              </a:solidFill>
              <a:effectLst/>
              <a:latin typeface="Inter"/>
            </a:endParaRPr>
          </a:p>
          <a:p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Обратите внимание, что в URI мы указали значение </a:t>
            </a:r>
            <a:r>
              <a:rPr lang="ru-RU" dirty="0" err="1"/>
              <a:t>authSource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для нашего пользователя в качестве базы данных </a:t>
            </a:r>
            <a:r>
              <a:rPr lang="ru-RU" dirty="0" err="1"/>
              <a:t>admin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. Это необходимо, поскольку мы указали имя пользователя в нашей строке подключения.</a:t>
            </a:r>
          </a:p>
          <a:p>
            <a:endParaRPr lang="ru-RU" b="0" i="0" dirty="0">
              <a:solidFill>
                <a:srgbClr val="4D5B7C"/>
              </a:solidFill>
              <a:effectLst/>
              <a:latin typeface="Inter"/>
            </a:endParaRPr>
          </a:p>
          <a:p>
            <a:pPr algn="l">
              <a:buNone/>
            </a:pP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Сохраните и закройте файл после завершения редактирования.</a:t>
            </a:r>
          </a:p>
          <a:p>
            <a:pPr algn="l">
              <a:buNone/>
            </a:pPr>
            <a:endParaRPr lang="ru-RU" b="0" i="0" dirty="0">
              <a:solidFill>
                <a:srgbClr val="4D5B7C"/>
              </a:solidFill>
              <a:effectLst/>
              <a:latin typeface="Inter"/>
            </a:endParaRPr>
          </a:p>
          <a:p>
            <a:pPr algn="l"/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И в конце нужно добавить информацию о подключении базы данных в файл app.js, чтобы приложение могло использовать ее. Откройте app.js: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6240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Первая строка скрипта будет выглядеть следующим образом:</a:t>
            </a:r>
          </a:p>
          <a:p>
            <a:endParaRPr lang="ru-RU" b="0" i="0" dirty="0">
              <a:solidFill>
                <a:srgbClr val="4D5B7C"/>
              </a:solidFill>
              <a:effectLst/>
              <a:latin typeface="Inter"/>
            </a:endParaRPr>
          </a:p>
          <a:p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Под определением константы </a:t>
            </a:r>
            <a:r>
              <a:rPr lang="ru-RU" dirty="0" err="1"/>
              <a:t>router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, расположенным в верхней части файла, добавьте следующую строку:</a:t>
            </a:r>
          </a:p>
          <a:p>
            <a:endParaRPr lang="ru-RU" b="0" i="0" dirty="0">
              <a:solidFill>
                <a:srgbClr val="4D5B7C"/>
              </a:solidFill>
              <a:effectLst/>
              <a:latin typeface="Inter"/>
            </a:endParaRPr>
          </a:p>
          <a:p>
            <a:pPr algn="l">
              <a:buNone/>
            </a:pP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С помощью этого мы укажем приложению на необходимость использования информации о подключении базы данных, указанной в файле db.js.</a:t>
            </a:r>
          </a:p>
          <a:p>
            <a:pPr algn="l">
              <a:buNone/>
            </a:pP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Сохраните и закройте файл после завершения редактирования.</a:t>
            </a:r>
          </a:p>
          <a:p>
            <a:pPr algn="l"/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После добавления информации о базе данных и </a:t>
            </a:r>
            <a:r>
              <a:rPr lang="ru-RU" b="0" i="0" dirty="0" err="1">
                <a:solidFill>
                  <a:srgbClr val="4D5B7C"/>
                </a:solidFill>
                <a:effectLst/>
                <a:latin typeface="Inter"/>
              </a:rPr>
              <a:t>Mongoose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 в ваш проект вы можете настроить схемы и модели, которые будут определять форму данных в вашей коллекции </a:t>
            </a:r>
            <a:r>
              <a:rPr lang="ru-RU" b="0" i="0" dirty="0" err="1">
                <a:solidFill>
                  <a:srgbClr val="4D5B7C"/>
                </a:solidFill>
                <a:effectLst/>
                <a:latin typeface="Inter"/>
              </a:rPr>
              <a:t>sharks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4403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Нашим следующим шагом будет изучение структуры коллекции </a:t>
            </a:r>
            <a:r>
              <a:rPr lang="ru-RU" dirty="0" err="1"/>
              <a:t>sharks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, которую будут создавать пользователи в базе данных </a:t>
            </a:r>
            <a:r>
              <a:rPr lang="ru-RU" dirty="0" err="1"/>
              <a:t>sharkinfo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с помощью ввода данных. Какую структуру должны иметь создаваемые нами документы? Страница информации об акуле в нашем текущем приложении содержит некоторые сведения о разных акулах и их поведении:</a:t>
            </a:r>
          </a:p>
          <a:p>
            <a:endParaRPr lang="ru-RU" b="0" i="0" dirty="0">
              <a:solidFill>
                <a:srgbClr val="4D5B7C"/>
              </a:solidFill>
              <a:effectLst/>
              <a:latin typeface="Inter"/>
            </a:endParaRPr>
          </a:p>
          <a:p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В соответствии с этой темой мы можем попросить пользователей добавлять новых акул с общими данными о них. Эта цель будет определять то, как мы создадим нашу схему.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524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EFFD3-4C94-4BB1-B43B-87FA7A27C2B5}" type="datetime1">
              <a:rPr lang="ru-RU" smtClean="0"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31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1D10-BEEC-4B3C-A3A0-7DA52F358058}" type="datetime1">
              <a:rPr lang="ru-RU" smtClean="0"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252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9F6B-8E0C-4C0D-8D40-82D7E7447DAD}" type="datetime1">
              <a:rPr lang="ru-RU" smtClean="0"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61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E7E73-7FDF-4040-8E12-FF0459041715}" type="datetime1">
              <a:rPr lang="ru-RU" smtClean="0"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80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7D37C-CFBF-4EB2-8AAB-19896E621445}" type="datetime1">
              <a:rPr lang="ru-RU" smtClean="0"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279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011E8-86BD-4301-9041-DC42D50D6D70}" type="datetime1">
              <a:rPr lang="ru-RU" smtClean="0"/>
              <a:t>12.09.2025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765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1F227-B708-4CD0-8A63-9EDA5F300384}" type="datetime1">
              <a:rPr lang="ru-RU" smtClean="0"/>
              <a:t>12.09.2025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16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5BE45-000A-4FA2-9EF7-682588305AB7}" type="datetime1">
              <a:rPr lang="ru-RU" smtClean="0"/>
              <a:t>12.09.2025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325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9B3E-A282-4955-A9E0-50ED35D36EBB}" type="datetime1">
              <a:rPr lang="ru-RU" smtClean="0"/>
              <a:t>12.09.2025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0876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4BE4-6346-49BF-8D7F-C87DC67FC751}" type="datetime1">
              <a:rPr lang="ru-RU" smtClean="0"/>
              <a:t>12.09.2025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308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DB70D-F704-4493-B71C-30DA4D936D2A}" type="datetime1">
              <a:rPr lang="ru-RU" smtClean="0"/>
              <a:t>12.09.2025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165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FF1D2-427D-4C81-B2E3-ED31C4F28B70}" type="datetime1">
              <a:rPr lang="ru-RU" smtClean="0"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555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1877787@gmail.com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Заголовок 5"/>
          <p:cNvSpPr txBox="1">
            <a:spLocks noGrp="1"/>
          </p:cNvSpPr>
          <p:nvPr>
            <p:ph type="ctrTitle"/>
          </p:nvPr>
        </p:nvSpPr>
        <p:spPr>
          <a:xfrm>
            <a:off x="812488" y="1951672"/>
            <a:ext cx="776622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kk-KZ" sz="4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</a:b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460" y="785554"/>
            <a:ext cx="4178893" cy="94781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469252" y="5380672"/>
            <a:ext cx="620549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преподаватель: 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Абдикаров Рамзат Рахмятжанович</a:t>
            </a:r>
            <a:br>
              <a:rPr lang="en-US" b="1" dirty="0"/>
            </a:br>
            <a:br>
              <a:rPr lang="ru-RU" b="1" dirty="0"/>
            </a:br>
            <a:r>
              <a:rPr lang="ru-RU" b="1" dirty="0">
                <a:highlight>
                  <a:srgbClr val="FFFF00"/>
                </a:highlight>
                <a:hlinkClick r:id="rId4"/>
              </a:rPr>
              <a:t>1877787</a:t>
            </a:r>
            <a:r>
              <a:rPr lang="en-US" b="1" dirty="0">
                <a:highlight>
                  <a:srgbClr val="FFFF00"/>
                </a:highlight>
                <a:hlinkClick r:id="rId4"/>
              </a:rPr>
              <a:t>@gmail.com</a:t>
            </a:r>
            <a:r>
              <a:rPr lang="en-US" b="1" dirty="0">
                <a:highlight>
                  <a:srgbClr val="FFFF00"/>
                </a:highlight>
              </a:rPr>
              <a:t> </a:t>
            </a:r>
            <a:br>
              <a:rPr lang="en-US" b="1" dirty="0">
                <a:highlight>
                  <a:srgbClr val="FFFF00"/>
                </a:highlight>
              </a:rPr>
            </a:br>
            <a:endParaRPr lang="ru-RU" dirty="0">
              <a:highlight>
                <a:srgbClr val="FFFF00"/>
              </a:highligh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7C95F6-71D4-5FBE-A8E3-C53EBE6CF86B}"/>
              </a:ext>
            </a:extLst>
          </p:cNvPr>
          <p:cNvSpPr txBox="1"/>
          <p:nvPr/>
        </p:nvSpPr>
        <p:spPr>
          <a:xfrm>
            <a:off x="1405158" y="2446975"/>
            <a:ext cx="62054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Мониторинг</a:t>
            </a:r>
            <a:endParaRPr lang="en-US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14</a:t>
            </a:r>
          </a:p>
        </p:txBody>
      </p:sp>
    </p:spTree>
    <p:extLst>
      <p:ext uri="{BB962C8B-B14F-4D97-AF65-F5344CB8AC3E}">
        <p14:creationId xmlns:p14="http://schemas.microsoft.com/office/powerpoint/2010/main" val="3997840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4876E47-C4BD-9973-BFCA-7A51C4AC7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10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4398975A-45BA-11F6-06A0-DF5D89BBF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Добавление информации о подключении базы данных в файл app.js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556DE39-C6FA-9073-D0CD-B51ED1931B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555" y="1624965"/>
            <a:ext cx="3981450" cy="150495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71C2FDA-764B-6598-5BE5-917B021302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8205" y="4471035"/>
            <a:ext cx="3352800" cy="15240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F0067C2-DFDC-601B-2DA8-9F5A39CC8C12}"/>
              </a:ext>
            </a:extLst>
          </p:cNvPr>
          <p:cNvSpPr txBox="1"/>
          <p:nvPr/>
        </p:nvSpPr>
        <p:spPr>
          <a:xfrm>
            <a:off x="1234440" y="409039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Добавление строки</a:t>
            </a:r>
          </a:p>
        </p:txBody>
      </p:sp>
    </p:spTree>
    <p:extLst>
      <p:ext uri="{BB962C8B-B14F-4D97-AF65-F5344CB8AC3E}">
        <p14:creationId xmlns:p14="http://schemas.microsoft.com/office/powerpoint/2010/main" val="3106805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6AF12D8-536D-2EFC-427A-FC2222207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11</a:t>
            </a:fld>
            <a:endParaRPr lang="ru-RU"/>
          </a:p>
        </p:txBody>
      </p:sp>
      <p:sp>
        <p:nvSpPr>
          <p:cNvPr id="7" name="Заголовок 3">
            <a:extLst>
              <a:ext uri="{FF2B5EF4-FFF2-40B4-BE49-F238E27FC236}">
                <a16:creationId xmlns:a16="http://schemas.microsoft.com/office/drawing/2014/main" id="{8777BBE9-1199-EB09-9BE0-0E4B5BF75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схем и моделей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Mongoose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Страница информации об акулах">
            <a:extLst>
              <a:ext uri="{FF2B5EF4-FFF2-40B4-BE49-F238E27FC236}">
                <a16:creationId xmlns:a16="http://schemas.microsoft.com/office/drawing/2014/main" id="{5A96681B-CAEF-6B45-C077-43BD2410C5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" y="1659036"/>
            <a:ext cx="7604760" cy="3824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3033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982C5F7-2C91-53B7-8FD8-BAED3C479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12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C9EFD81B-AE7C-C81D-65C8-4C15E60CB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схем и моделей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Mongoose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3AF8529-871F-6545-21E6-379575BC65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604" y="1725550"/>
            <a:ext cx="3280717" cy="93962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B6BF584-0D21-D1A3-AFE0-8673E76E4803}"/>
              </a:ext>
            </a:extLst>
          </p:cNvPr>
          <p:cNvSpPr txBox="1"/>
          <p:nvPr/>
        </p:nvSpPr>
        <p:spPr>
          <a:xfrm>
            <a:off x="106680" y="1188827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0" i="0" dirty="0">
                <a:solidFill>
                  <a:srgbClr val="4D5B7C"/>
                </a:solidFill>
                <a:effectLst/>
                <a:latin typeface="Inter"/>
              </a:rPr>
              <a:t>Создание директории </a:t>
            </a:r>
            <a:r>
              <a:rPr lang="ru-RU" sz="2400" dirty="0" err="1"/>
              <a:t>models</a:t>
            </a:r>
            <a:r>
              <a:rPr lang="ru-RU" sz="2400" b="0" i="0" dirty="0">
                <a:solidFill>
                  <a:srgbClr val="4D5B7C"/>
                </a:solidFill>
                <a:effectLst/>
                <a:latin typeface="Inter"/>
              </a:rPr>
              <a:t> </a:t>
            </a:r>
            <a:endParaRPr lang="ru-RU" sz="2400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91CBBEC3-C7B1-BFE3-1787-8505C562BF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4858" y="3383510"/>
            <a:ext cx="5113022" cy="1062212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215EA84-3808-7060-BA09-A6F5110F3080}"/>
              </a:ext>
            </a:extLst>
          </p:cNvPr>
          <p:cNvSpPr txBox="1"/>
          <p:nvPr/>
        </p:nvSpPr>
        <p:spPr>
          <a:xfrm>
            <a:off x="1744979" y="2900319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Открыть файл sharks.js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3C1E8EC-8115-D2A4-B3B9-900C1C0E5B3E}"/>
              </a:ext>
            </a:extLst>
          </p:cNvPr>
          <p:cNvSpPr txBox="1"/>
          <p:nvPr/>
        </p:nvSpPr>
        <p:spPr>
          <a:xfrm>
            <a:off x="628650" y="4802134"/>
            <a:ext cx="80924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Импорт модуля </a:t>
            </a:r>
            <a:r>
              <a:rPr lang="ru-RU" sz="2400" dirty="0" err="1"/>
              <a:t>mongoose</a:t>
            </a:r>
            <a:r>
              <a:rPr lang="ru-RU" sz="2400" dirty="0"/>
              <a:t> и </a:t>
            </a:r>
            <a:r>
              <a:rPr lang="ru-RU" sz="2400" b="0" i="0" dirty="0">
                <a:solidFill>
                  <a:srgbClr val="4D5B7C"/>
                </a:solidFill>
                <a:effectLst/>
                <a:latin typeface="Inter"/>
              </a:rPr>
              <a:t>определите объект </a:t>
            </a:r>
            <a:r>
              <a:rPr lang="ru-RU" sz="2400" dirty="0" err="1"/>
              <a:t>Schema</a:t>
            </a:r>
            <a:r>
              <a:rPr lang="ru-RU" sz="2400" b="0" i="0" dirty="0">
                <a:solidFill>
                  <a:srgbClr val="4D5B7C"/>
                </a:solidFill>
                <a:effectLst/>
                <a:latin typeface="Inter"/>
              </a:rPr>
              <a:t> </a:t>
            </a:r>
            <a:endParaRPr lang="ru-RU" sz="2400" dirty="0"/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FFC94AA7-47A2-53FB-E38F-2F62D48C44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4858" y="5342620"/>
            <a:ext cx="7414262" cy="1300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9635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A901D63-8007-5611-8BB0-23377467C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13</a:t>
            </a:fld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33B0239-457E-320E-383A-D22CA1C2A7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4402" y="2022157"/>
            <a:ext cx="7325678" cy="3329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5598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E87E58F-42E7-AC93-5DDB-AB22ACFE5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14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CEF9EDEA-9214-1048-81C5-D1E93E093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контроллеров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AEA6EC2-DDC9-E80A-A04E-D0C044F57E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649" y="2272664"/>
            <a:ext cx="7123263" cy="130873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AF60F50-52F6-F39F-9189-08C7431FDA2B}"/>
              </a:ext>
            </a:extLst>
          </p:cNvPr>
          <p:cNvSpPr txBox="1"/>
          <p:nvPr/>
        </p:nvSpPr>
        <p:spPr>
          <a:xfrm>
            <a:off x="243840" y="1339452"/>
            <a:ext cx="75590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0" i="0" dirty="0">
                <a:solidFill>
                  <a:srgbClr val="4D5B7C"/>
                </a:solidFill>
                <a:effectLst/>
                <a:latin typeface="Inter"/>
              </a:rPr>
              <a:t>Импортируем модуль в нашу модель </a:t>
            </a:r>
            <a:r>
              <a:rPr lang="ru-RU" sz="2400" dirty="0" err="1"/>
              <a:t>Shark</a:t>
            </a:r>
            <a:r>
              <a:rPr lang="ru-RU" sz="2400" dirty="0"/>
              <a:t> и </a:t>
            </a:r>
            <a:r>
              <a:rPr lang="en-US" sz="2400" dirty="0"/>
              <a:t>path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143697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0E8B29E-4270-BBFB-D994-6B22EA706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15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6ACC16E-E640-6CE3-18A6-1C6F799212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2962" y="1572398"/>
            <a:ext cx="4782491" cy="101840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AB45C3A-9E91-D2AC-78BF-38F1107E2AD8}"/>
              </a:ext>
            </a:extLst>
          </p:cNvPr>
          <p:cNvSpPr txBox="1"/>
          <p:nvPr/>
        </p:nvSpPr>
        <p:spPr>
          <a:xfrm>
            <a:off x="1021080" y="1110734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Создание функции </a:t>
            </a:r>
            <a:r>
              <a:rPr lang="ru-RU" sz="2400" dirty="0" err="1"/>
              <a:t>index</a:t>
            </a:r>
            <a:endParaRPr lang="ru-RU" sz="2400" dirty="0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8535B5A8-55FB-01E9-0E79-389A7C48A2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8207" y="3554611"/>
            <a:ext cx="5857875" cy="254317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9C1DA55-8448-380A-CE2F-39A5E904CB62}"/>
              </a:ext>
            </a:extLst>
          </p:cNvPr>
          <p:cNvSpPr txBox="1"/>
          <p:nvPr/>
        </p:nvSpPr>
        <p:spPr>
          <a:xfrm>
            <a:off x="1161567" y="2967335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Добавление функции </a:t>
            </a:r>
            <a:r>
              <a:rPr lang="en-US" sz="2400" dirty="0"/>
              <a:t>create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253069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07BEBFB-7FCA-E87F-FCFB-84D8E16FF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16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FC71010-2CD5-AEA9-7246-0AF37533AF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9191" y="1735455"/>
            <a:ext cx="6196965" cy="311092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0A62F23-72D7-F9A4-223F-27A15F187EC4}"/>
              </a:ext>
            </a:extLst>
          </p:cNvPr>
          <p:cNvSpPr txBox="1"/>
          <p:nvPr/>
        </p:nvSpPr>
        <p:spPr>
          <a:xfrm>
            <a:off x="1787844" y="1217414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8338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6493FF2-9BD4-057F-06D0-A1AC0DF8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17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2EC1A58-65FB-30EC-7C22-4461A986B1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4987" y="1146810"/>
            <a:ext cx="5534025" cy="561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343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3D5658B-15D9-2F1B-136E-59F9B4672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18</a:t>
            </a:fld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FF92EB-A60C-F39F-CE01-4C3F1A51DF61}"/>
              </a:ext>
            </a:extLst>
          </p:cNvPr>
          <p:cNvSpPr txBox="1"/>
          <p:nvPr/>
        </p:nvSpPr>
        <p:spPr>
          <a:xfrm>
            <a:off x="1376335" y="2126054"/>
            <a:ext cx="573024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EJS и межплатформенное ПО Express для сбора и отображения данных, создание маршрутов.</a:t>
            </a:r>
          </a:p>
        </p:txBody>
      </p:sp>
    </p:spTree>
    <p:extLst>
      <p:ext uri="{BB962C8B-B14F-4D97-AF65-F5344CB8AC3E}">
        <p14:creationId xmlns:p14="http://schemas.microsoft.com/office/powerpoint/2010/main" val="22051703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5911F3-AF85-B9CE-47E5-DF7F8BE5A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654425"/>
            <a:ext cx="7886700" cy="841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 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15A12FC-39D5-CC1F-2239-1AE78030B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2291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3910" y="320130"/>
            <a:ext cx="7886700" cy="551058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Содержание</a:t>
            </a:r>
            <a:endParaRPr lang="ru-RU" sz="32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03910" y="1536151"/>
            <a:ext cx="830743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Введение </a:t>
            </a:r>
          </a:p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Проверка серверов        </a:t>
            </a:r>
          </a:p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Добавление информации о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Mongoose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базе данных в проект         </a:t>
            </a:r>
          </a:p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Добавление констант для URL.          </a:t>
            </a:r>
          </a:p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Определить константу для URI и настройка соединения.               </a:t>
            </a:r>
          </a:p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Добавление информации о подключении базы данных в файл app.js</a:t>
            </a:r>
          </a:p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схем и моделей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Mongoose</a:t>
            </a: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BAD122E5-4B5F-1CCE-ECB5-54A21C303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207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E5F8228-4856-81BE-A276-DC18A2253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7D5EE55-686B-A509-AD20-D6EA3A7F9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3</a:t>
            </a:fld>
            <a:endParaRPr lang="ru-RU"/>
          </a:p>
        </p:txBody>
      </p:sp>
      <p:pic>
        <p:nvPicPr>
          <p:cNvPr id="1026" name="Picture 2" descr="Создание приложения CRUD с использованием Node JS и MongoDB Atlas 2021 |  ВКонтакте">
            <a:extLst>
              <a:ext uri="{FF2B5EF4-FFF2-40B4-BE49-F238E27FC236}">
                <a16:creationId xmlns:a16="http://schemas.microsoft.com/office/drawing/2014/main" id="{9E4DD256-1E12-FB41-091A-88B784324D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322" y="3429000"/>
            <a:ext cx="5400074" cy="246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3C4D09D-D87D-5191-3516-241D76039CFD}"/>
              </a:ext>
            </a:extLst>
          </p:cNvPr>
          <p:cNvSpPr txBox="1"/>
          <p:nvPr/>
        </p:nvSpPr>
        <p:spPr>
          <a:xfrm>
            <a:off x="84337" y="1164915"/>
            <a:ext cx="898864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Mongoose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это Object Data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Modeling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(ODM)библиотека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Node.js. Он управляет отношениями между данными, обеспечивает проверку схемы и используется для преобразования между ними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их представления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19078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CE4663D-F985-DCCA-2AF6-88B2153AE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4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8A3F03F-4ECD-26DC-1F59-F1637F42DD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274" y="1216214"/>
            <a:ext cx="3314700" cy="59055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ECA22C56-5BD2-0A9E-5F9A-C973D6936F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8274" y="2014170"/>
            <a:ext cx="7296150" cy="933450"/>
          </a:xfrm>
          <a:prstGeom prst="rect">
            <a:avLst/>
          </a:prstGeom>
        </p:spPr>
      </p:pic>
      <p:sp>
        <p:nvSpPr>
          <p:cNvPr id="11" name="Заголовок 3">
            <a:extLst>
              <a:ext uri="{FF2B5EF4-FFF2-40B4-BE49-F238E27FC236}">
                <a16:creationId xmlns:a16="http://schemas.microsoft.com/office/drawing/2014/main" id="{6CAC54C5-952D-09D3-96E3-6AF8EDA00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серверов</a:t>
            </a:r>
          </a:p>
        </p:txBody>
      </p:sp>
      <p:sp>
        <p:nvSpPr>
          <p:cNvPr id="12" name="Заголовок 3">
            <a:extLst>
              <a:ext uri="{FF2B5EF4-FFF2-40B4-BE49-F238E27FC236}">
                <a16:creationId xmlns:a16="http://schemas.microsoft.com/office/drawing/2014/main" id="{01B17725-03EB-DBE8-108E-B5E625FDE48A}"/>
              </a:ext>
            </a:extLst>
          </p:cNvPr>
          <p:cNvSpPr txBox="1">
            <a:spLocks/>
          </p:cNvSpPr>
          <p:nvPr/>
        </p:nvSpPr>
        <p:spPr>
          <a:xfrm>
            <a:off x="948690" y="3077223"/>
            <a:ext cx="7886700" cy="5670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чтобы попасть в КС администратора 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6226E75-865B-A5B3-28D4-91B9C56BF5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79245" y="4292479"/>
            <a:ext cx="5985510" cy="2130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609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1059D6E-B3AE-933E-2063-9752AA077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5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BA3FCD9-F9C9-2804-ACC7-3CD6C69031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207" y="1168698"/>
            <a:ext cx="2424113" cy="854745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EEC7605-54E9-92C2-9A2E-B600D73C45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207" y="2136421"/>
            <a:ext cx="5502593" cy="1629409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4B00D26-FE99-8AD8-F17B-F058EC7F72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74155" y="3878808"/>
            <a:ext cx="4541195" cy="2930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398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2939555-B291-59D7-BBBE-310259698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6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0002B712-1A59-A69C-B3B1-C6461B3AB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Добавление информации о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Mongoose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базе данных в проект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1227AE-9854-DE4F-688F-29B558B6E8E4}"/>
              </a:ext>
            </a:extLst>
          </p:cNvPr>
          <p:cNvSpPr txBox="1"/>
          <p:nvPr/>
        </p:nvSpPr>
        <p:spPr>
          <a:xfrm>
            <a:off x="106680" y="1245215"/>
            <a:ext cx="903732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В корневой директории пользователя без прав root клонируйте репозиторий </a:t>
            </a:r>
          </a:p>
          <a:p>
            <a:r>
              <a:rPr 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nodejs-image-demo</a:t>
            </a:r>
          </a:p>
          <a:p>
            <a:endParaRPr lang="ru-RU" sz="20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git clone https://github.com/do-community/nodejs-image-demo.git </a:t>
            </a:r>
            <a:r>
              <a:rPr lang="en-US" sz="2000" i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node_project</a:t>
            </a:r>
            <a:endParaRPr lang="ru-RU" sz="2000" i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A82F476B-DC88-9EB4-1492-484E799CFC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134" y="3331132"/>
            <a:ext cx="4436181" cy="95821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723858F-9B1B-852E-4B4A-8C4B3E5F6558}"/>
              </a:ext>
            </a:extLst>
          </p:cNvPr>
          <p:cNvSpPr txBox="1"/>
          <p:nvPr/>
        </p:nvSpPr>
        <p:spPr>
          <a:xfrm>
            <a:off x="628650" y="296180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добавление в проект пакет </a:t>
            </a:r>
            <a:r>
              <a:rPr lang="ru-RU" dirty="0" err="1"/>
              <a:t>mongoose</a:t>
            </a:r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4334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3A329F-0CC1-EBC4-75F8-103C530E6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7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D249967-B46B-C19E-462B-FB5B41D250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4395" y="1792426"/>
            <a:ext cx="2668782" cy="839153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7F1D7A0-D4D9-10BE-DD2F-8AE475814B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0638" y="4000023"/>
            <a:ext cx="4496357" cy="83915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CE00C11-D5A3-76F2-368B-19794563E4D3}"/>
              </a:ext>
            </a:extLst>
          </p:cNvPr>
          <p:cNvSpPr txBox="1"/>
          <p:nvPr/>
        </p:nvSpPr>
        <p:spPr>
          <a:xfrm>
            <a:off x="91595" y="3244334"/>
            <a:ext cx="60598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Импорт модуля </a:t>
            </a:r>
            <a:r>
              <a:rPr lang="ru-RU" dirty="0" err="1"/>
              <a:t>mongoose</a:t>
            </a:r>
            <a:r>
              <a:rPr lang="ru-RU" dirty="0"/>
              <a:t> с помощью функции </a:t>
            </a:r>
            <a:r>
              <a:rPr lang="ru-RU" dirty="0" err="1"/>
              <a:t>require</a:t>
            </a:r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50BA78E-47CC-0418-8F30-CE14EB8C8D4A}"/>
              </a:ext>
            </a:extLst>
          </p:cNvPr>
          <p:cNvSpPr txBox="1"/>
          <p:nvPr/>
        </p:nvSpPr>
        <p:spPr>
          <a:xfrm>
            <a:off x="502920" y="131483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Создание файла о подключение БД</a:t>
            </a:r>
          </a:p>
        </p:txBody>
      </p:sp>
    </p:spTree>
    <p:extLst>
      <p:ext uri="{BB962C8B-B14F-4D97-AF65-F5344CB8AC3E}">
        <p14:creationId xmlns:p14="http://schemas.microsoft.com/office/powerpoint/2010/main" val="2446339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7F3DD41-1661-A316-EE88-C9B9ADF0E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8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6B8A243-C3AA-2A00-78B9-A6D2C5A057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5384" y="2142172"/>
            <a:ext cx="6400444" cy="2947988"/>
          </a:xfrm>
          <a:prstGeom prst="rect">
            <a:avLst/>
          </a:prstGeom>
        </p:spPr>
      </p:pic>
      <p:sp>
        <p:nvSpPr>
          <p:cNvPr id="7" name="Заголовок 3">
            <a:extLst>
              <a:ext uri="{FF2B5EF4-FFF2-40B4-BE49-F238E27FC236}">
                <a16:creationId xmlns:a16="http://schemas.microsoft.com/office/drawing/2014/main" id="{A4819486-7D3A-7128-F0D3-BFC86ED7C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Добавление констант для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URL.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944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014E46A-9E83-A355-4C49-C26B7D760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9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2A7E0DDE-E607-6F05-6EB4-5DEA96B3B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константу для URI и настройка соединения.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934FB7-B93A-0EB5-F3B1-7CD2C9CB9D5F}"/>
              </a:ext>
            </a:extLst>
          </p:cNvPr>
          <p:cNvSpPr txBox="1"/>
          <p:nvPr/>
        </p:nvSpPr>
        <p:spPr>
          <a:xfrm>
            <a:off x="0" y="1308914"/>
            <a:ext cx="9144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... </a:t>
            </a:r>
            <a:r>
              <a:rPr lang="ru-RU" dirty="0" err="1"/>
              <a:t>const</a:t>
            </a:r>
            <a:r>
              <a:rPr lang="ru-RU" dirty="0"/>
              <a:t> </a:t>
            </a:r>
            <a:r>
              <a:rPr lang="ru-RU" dirty="0" err="1"/>
              <a:t>url</a:t>
            </a:r>
            <a:r>
              <a:rPr lang="ru-RU" dirty="0"/>
              <a:t> = `</a:t>
            </a:r>
            <a:r>
              <a:rPr lang="ru-RU" dirty="0" err="1"/>
              <a:t>mongodb</a:t>
            </a:r>
            <a:r>
              <a:rPr lang="ru-RU" dirty="0"/>
              <a:t>://${MONGO_USERNAME}:${MONGO_PASSWORD}@${MONGO_HOSTNAME}:${MONGO_PORT}/${MONGO_DB}?</a:t>
            </a:r>
            <a:r>
              <a:rPr lang="ru-RU" dirty="0">
                <a:highlight>
                  <a:srgbClr val="FFFF00"/>
                </a:highlight>
              </a:rPr>
              <a:t>authSource</a:t>
            </a:r>
            <a:r>
              <a:rPr lang="ru-RU" dirty="0"/>
              <a:t>=admin`;</a:t>
            </a:r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 </a:t>
            </a:r>
            <a:r>
              <a:rPr lang="ru-RU" dirty="0" err="1"/>
              <a:t>mongoose.connect</a:t>
            </a:r>
            <a:r>
              <a:rPr lang="ru-RU" dirty="0"/>
              <a:t>(</a:t>
            </a:r>
            <a:r>
              <a:rPr lang="ru-RU" dirty="0" err="1"/>
              <a:t>url</a:t>
            </a:r>
            <a:r>
              <a:rPr lang="ru-RU" dirty="0"/>
              <a:t>, {</a:t>
            </a:r>
            <a:r>
              <a:rPr lang="ru-RU" dirty="0" err="1"/>
              <a:t>useNewUrlParser</a:t>
            </a:r>
            <a:r>
              <a:rPr lang="ru-RU" dirty="0"/>
              <a:t>: </a:t>
            </a:r>
            <a:r>
              <a:rPr lang="ru-RU" dirty="0" err="1"/>
              <a:t>true</a:t>
            </a:r>
            <a:r>
              <a:rPr lang="ru-RU" dirty="0"/>
              <a:t>});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D65C171A-BEFF-41CC-C323-9B41E4478C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9690" y="4318367"/>
            <a:ext cx="2483685" cy="94488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76EFB9A-94E2-662C-FF30-563EF89CEE93}"/>
              </a:ext>
            </a:extLst>
          </p:cNvPr>
          <p:cNvSpPr txBox="1"/>
          <p:nvPr/>
        </p:nvSpPr>
        <p:spPr>
          <a:xfrm>
            <a:off x="167640" y="3810002"/>
            <a:ext cx="7848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0" i="0" dirty="0">
                <a:solidFill>
                  <a:srgbClr val="4D5B7C"/>
                </a:solidFill>
                <a:effectLst/>
                <a:latin typeface="Inter"/>
              </a:rPr>
              <a:t>Добавление информации о подключении базы данных в файл app.js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13692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6913</TotalTime>
  <Words>1810</Words>
  <Application>Microsoft Office PowerPoint</Application>
  <PresentationFormat>Экран (4:3)</PresentationFormat>
  <Paragraphs>162</Paragraphs>
  <Slides>19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Courier New</vt:lpstr>
      <vt:lpstr>Inter</vt:lpstr>
      <vt:lpstr>Times New Roman</vt:lpstr>
      <vt:lpstr>Тема Office</vt:lpstr>
      <vt:lpstr>  </vt:lpstr>
      <vt:lpstr>Содержание</vt:lpstr>
      <vt:lpstr>Введение</vt:lpstr>
      <vt:lpstr>Проверка серверов</vt:lpstr>
      <vt:lpstr>Презентация PowerPoint</vt:lpstr>
      <vt:lpstr>Добавление информации о Mongoose и базе данных в проект</vt:lpstr>
      <vt:lpstr>Презентация PowerPoint</vt:lpstr>
      <vt:lpstr>Добавление констант для URL.</vt:lpstr>
      <vt:lpstr>Определить константу для URI и настройка соединения.</vt:lpstr>
      <vt:lpstr>Добавление информации о подключении базы данных в файл app.js</vt:lpstr>
      <vt:lpstr>Создание схем и моделей Mongoose</vt:lpstr>
      <vt:lpstr>Создание схем и моделей Mongoose</vt:lpstr>
      <vt:lpstr>Презентация PowerPoint</vt:lpstr>
      <vt:lpstr>Создание контроллеров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Alisher Omar</dc:creator>
  <cp:lastModifiedBy>Абдикаров Рамзат</cp:lastModifiedBy>
  <cp:revision>416</cp:revision>
  <dcterms:created xsi:type="dcterms:W3CDTF">2017-10-09T05:58:02Z</dcterms:created>
  <dcterms:modified xsi:type="dcterms:W3CDTF">2025-09-12T11:54:30Z</dcterms:modified>
</cp:coreProperties>
</file>