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6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59712" autoAdjust="0"/>
  </p:normalViewPr>
  <p:slideViewPr>
    <p:cSldViewPr snapToGrid="0">
      <p:cViewPr varScale="1">
        <p:scale>
          <a:sx n="108" d="100"/>
          <a:sy n="108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2T11:23:01.8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77 24575,'-3'0'0,"0"1"0,-1-1 0,1 1 0,0 0 0,0 0 0,0 0 0,-1 0 0,1 0 0,0 1 0,1-1 0,-1 1 0,0 0 0,0 0 0,1 0 0,-1 0 0,1 0 0,0 1 0,-1-1 0,1 1 0,0-1 0,0 1 0,1 0 0,-1 0 0,1 0 0,-1 0 0,1 0 0,0 0 0,0 0 0,0 0 0,1 1 0,-1 5 0,-3 14 0,2-1 0,1 1 0,2 36 0,0-32 0,-1 65 0,3 91 0,-1-173 0,0 0 0,1-1 0,0 1 0,1-1 0,-1 0 0,2 0 0,-1 0 0,1 0 0,1-1 0,-1 0 0,2 0 0,-1 0 0,1-1 0,0 0 0,0 0 0,16 11 0,8 4 0,0-2 0,2-1 0,38 17 0,-14-10 0,83 27 0,-110-44 0,1-2 0,-1-1 0,1-1 0,58 1 0,12-5 0,153-4 0,-242 2 0,1 0 0,0-1 0,0 0 0,0-1 0,-1 0 0,13-6 0,-21 7 0,0 1 0,-1-1 0,0 0 0,1 0 0,-1 0 0,0-1 0,0 1 0,0-1 0,0 0 0,-1 0 0,1 0 0,-1 0 0,0 0 0,0 0 0,0-1 0,0 1 0,0-1 0,-1 1 0,1-1 0,-1 0 0,0 0 0,0 1 0,0-8 0,-1-192 0,-3 88 0,0 56 0,-14-79 0,13 109 0,2 20 0,0 0 0,-1 0 0,0 0 0,-1 1 0,1-1 0,-2 1 0,1 0 0,-1 0 0,0 1 0,-1-1 0,0 1 0,0 0 0,0 1 0,-1 0 0,0 0 0,0 0 0,-1 1 0,0 0 0,-11-6 0,-11-4 0,-1 1 0,-1 2 0,-64-16 0,36 15 0,-114-8 0,-25-4 0,138 16-24,0 3 0,-1 2-1,-78 6 1,36 0-1244,77-2-5558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2T11:23:04.5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поговорим о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NoSQL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технологиях — группе систем управления базами данных, которые отличаются от традиционных реляционных СУБД, использующих SQL. В последние годы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NoSQL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базы данных приобрели большую популярность благодаря своей гибкости и способности эффективно работать с большими объемами данных, которые сложно или невозможно эффективно обработать с помощью классических реляционных моделей.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рассмотрим основные типы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NoSQL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систем, такие как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столбцовые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графовые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документоориентированные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ключ-значение, а также обсудим их особенности, области применения и преимущества по сравнению с реляционными базами данных. Этот подход позволяет гибко управлять данными, учитывая специфику современных распределенных систем и разнообразие требований к хранению и обработке информации.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CA834-C85D-4321-A26E-942F650E8C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FFD3-4C94-4BB1-B43B-87FA7A27C2B5}" type="datetime1">
              <a:rPr lang="ru-RU" smtClean="0"/>
              <a:t>12.09.2025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1D10-BEEC-4B3C-A3A0-7DA52F358058}" type="datetime1">
              <a:rPr lang="ru-RU" smtClean="0"/>
              <a:t>12.09.2025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9F6B-8E0C-4C0D-8D40-82D7E7447DAD}" type="datetime1">
              <a:rPr lang="ru-RU" smtClean="0"/>
              <a:t>12.09.2025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7E73-7FDF-4040-8E12-FF0459041715}" type="datetime1">
              <a:rPr lang="ru-RU" smtClean="0"/>
              <a:t>12.09.2025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D37C-CFBF-4EB2-8AAB-19896E621445}" type="datetime1">
              <a:rPr lang="ru-RU" smtClean="0"/>
              <a:t>12.09.2025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11E8-86BD-4301-9041-DC42D50D6D70}" type="datetime1">
              <a:rPr lang="ru-RU" smtClean="0"/>
              <a:t>12.09.2025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F227-B708-4CD0-8A63-9EDA5F300384}" type="datetime1">
              <a:rPr lang="ru-RU" smtClean="0"/>
              <a:t>12.09.2025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BE45-000A-4FA2-9EF7-682588305AB7}" type="datetime1">
              <a:rPr lang="ru-RU" smtClean="0"/>
              <a:t>12.09.2025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9B3E-A282-4955-A9E0-50ED35D36EBB}" type="datetime1">
              <a:rPr lang="ru-RU" smtClean="0"/>
              <a:t>12.09.2025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BE4-6346-49BF-8D7F-C87DC67FC751}" type="datetime1">
              <a:rPr lang="ru-RU" smtClean="0"/>
              <a:t>12.09.2025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B70D-F704-4493-B71C-30DA4D936D2A}" type="datetime1">
              <a:rPr lang="ru-RU" smtClean="0"/>
              <a:t>12.09.2025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F1D2-427D-4C81-B2E3-ED31C4F28B70}" type="datetime1">
              <a:rPr lang="ru-RU" smtClean="0"/>
              <a:t>12.09.2025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1877787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godb.com/docs/driver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ongodb.com/learn/course/getting-started-with-mongodb-atlas-2025-01-31/lesson-1-foundations-of-mongodb/learn" TargetMode="External"/><Relationship Id="rId2" Type="http://schemas.openxmlformats.org/officeDocument/2006/relationships/hyperlink" Target="https://www.mongodb.com/resources/product/platform/atlas-learning-hub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godb.com/cloud/atla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12488" y="1951672"/>
            <a:ext cx="7766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9252" y="5380672"/>
            <a:ext cx="6205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преподаватель: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Абдикаров Рамзат Рахмятжанович</a:t>
            </a:r>
            <a:br>
              <a:rPr lang="en-US" b="1" dirty="0"/>
            </a:br>
            <a:br>
              <a:rPr lang="ru-RU" b="1" dirty="0"/>
            </a:br>
            <a:r>
              <a:rPr lang="ru-RU" b="1" dirty="0">
                <a:highlight>
                  <a:srgbClr val="FFFF00"/>
                </a:highlight>
                <a:hlinkClick r:id="rId4"/>
              </a:rPr>
              <a:t>1877787</a:t>
            </a:r>
            <a:r>
              <a:rPr lang="en-US" b="1" dirty="0">
                <a:highlight>
                  <a:srgbClr val="FFFF00"/>
                </a:highlight>
                <a:hlinkClick r:id="rId4"/>
              </a:rPr>
              <a:t>@gmail.com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br>
              <a:rPr lang="en-US" b="1" dirty="0">
                <a:highlight>
                  <a:srgbClr val="FFFF00"/>
                </a:highlight>
              </a:rPr>
            </a:b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C95F6-71D4-5FBE-A8E3-C53EBE6CF86B}"/>
              </a:ext>
            </a:extLst>
          </p:cNvPr>
          <p:cNvSpPr txBox="1"/>
          <p:nvPr/>
        </p:nvSpPr>
        <p:spPr>
          <a:xfrm>
            <a:off x="1405158" y="2446975"/>
            <a:ext cx="6205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Atlas: облачные решения для разработки и масштабирования приложений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13</a:t>
            </a: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F27800-9C3A-539A-A0D5-6B09E106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B3FC78CD-9E4B-9ED7-5728-2CCEFE38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кластеру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</p:txBody>
      </p:sp>
      <p:pic>
        <p:nvPicPr>
          <p:cNvPr id="8194" name="Picture 2" descr="Подключиться к экрану MainCluster">
            <a:extLst>
              <a:ext uri="{FF2B5EF4-FFF2-40B4-BE49-F238E27FC236}">
                <a16:creationId xmlns:a16="http://schemas.microsoft.com/office/drawing/2014/main" id="{AFE7E968-008A-7ED9-7BC2-3EC30B23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19" y="1220539"/>
            <a:ext cx="6595030" cy="53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2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A11EE1-7F1D-FAF5-0376-7BD318E6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11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9526A-5533-1954-FDC8-61D5AB70E711}"/>
              </a:ext>
            </a:extLst>
          </p:cNvPr>
          <p:cNvSpPr txBox="1"/>
          <p:nvPr/>
        </p:nvSpPr>
        <p:spPr>
          <a:xfrm>
            <a:off x="124287" y="1121130"/>
            <a:ext cx="83910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доступ к кластеру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умолчанию выключен для безопасности. Чтобы разрешить подключение, необходимо добавить IP-адреса или подсети в белый список. Это ограничивает доступ, повышая безопасность, так как доступ предоставляется только из указанных местоположений.</a:t>
            </a:r>
          </a:p>
          <a:p>
            <a:pPr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настроить доступ, нажмите «Подключиться» в консоли Atlas, затем в мастере настройки подключения выберите «Добавить текущий IP-адрес» для текущего устройства или введите другой IP-адрес или подсеть в формате CIDR (например, 172.10.1.0/24).</a:t>
            </a:r>
          </a:p>
        </p:txBody>
      </p:sp>
      <p:pic>
        <p:nvPicPr>
          <p:cNvPr id="9218" name="Picture 2" descr="Вкладка белого списка IP-адресов MongoDB Atlas">
            <a:extLst>
              <a:ext uri="{FF2B5EF4-FFF2-40B4-BE49-F238E27FC236}">
                <a16:creationId xmlns:a16="http://schemas.microsoft.com/office/drawing/2014/main" id="{A12FF73A-C779-CAEA-5357-BD44C866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8" y="3183233"/>
            <a:ext cx="8835305" cy="29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6C113665-A506-C78F-F767-C714FFC3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кластеру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</p:txBody>
      </p:sp>
    </p:spTree>
    <p:extLst>
      <p:ext uri="{BB962C8B-B14F-4D97-AF65-F5344CB8AC3E}">
        <p14:creationId xmlns:p14="http://schemas.microsoft.com/office/powerpoint/2010/main" val="152883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40331D-A51A-A50F-7A9C-99BA0002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A023F1BC-9DF9-430E-B82E-F6E51B8F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кластеру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0E3A6-F5DB-E2AA-777A-C3C19F249948}"/>
              </a:ext>
            </a:extLst>
          </p:cNvPr>
          <p:cNvSpPr txBox="1"/>
          <p:nvPr/>
        </p:nvSpPr>
        <p:spPr>
          <a:xfrm>
            <a:off x="0" y="1153097"/>
            <a:ext cx="90552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пользователя кластера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для подключения к базе данных из скриптов или приложений. Этот пользователь имеет доступ к базам данных в проекте и может получать различные роли и привилегии. Первый созданный пользователь автоматически получает права администратора.</a:t>
            </a:r>
          </a:p>
          <a:p>
            <a:pPr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пользователя перейдите в раздел сетевого доступа и введите имя пользователя и пароль, затем нажмите «Создать пользователя базы данных». Добавлять пользователей в будущем можно через вкладку «Безопасность».</a:t>
            </a:r>
          </a:p>
        </p:txBody>
      </p:sp>
      <p:pic>
        <p:nvPicPr>
          <p:cNvPr id="10242" name="Picture 2" descr="Add new user form">
            <a:extLst>
              <a:ext uri="{FF2B5EF4-FFF2-40B4-BE49-F238E27FC236}">
                <a16:creationId xmlns:a16="http://schemas.microsoft.com/office/drawing/2014/main" id="{FA180C5C-0425-6338-2085-7024D779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7" y="2722757"/>
            <a:ext cx="5921448" cy="39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B34F07-911C-7183-0822-78F053D61BE7}"/>
              </a:ext>
            </a:extLst>
          </p:cNvPr>
          <p:cNvSpPr txBox="1"/>
          <p:nvPr/>
        </p:nvSpPr>
        <p:spPr>
          <a:xfrm>
            <a:off x="6263751" y="2722757"/>
            <a:ext cx="244579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 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ru-RU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 должны создать нового пользователя, нажав кнопку 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ru-RU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ru-RU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появившемся диалоговом окне введите нужное имя пользователя и пароль, выберите 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ru-RU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ru-RU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ru-RU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ru-RU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нажмите кнопку 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ru-RU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User</a:t>
            </a:r>
            <a:r>
              <a:rPr lang="ru-RU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8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815AD1-0C80-4E8F-F01F-1549CE8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CA07E990-29A3-6867-823F-E5F9C8EF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кластеру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B2FD8-386F-28D2-5326-E684C6AEF837}"/>
              </a:ext>
            </a:extLst>
          </p:cNvPr>
          <p:cNvSpPr txBox="1"/>
          <p:nvPr/>
        </p:nvSpPr>
        <p:spPr>
          <a:xfrm>
            <a:off x="0" y="1120676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строки подключения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необходима для подключения к базе данных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Atlas. В зависимости от используемой платформы, возможно, потребуется установить соответствующий драйвер. Если вы используете Compass или оболочку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драйверы уже встроены.</a:t>
            </a:r>
          </a:p>
          <a:p>
            <a:pPr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настройки сетевого доступа и создания пользователя базы данных нажмите «Выбрать метод подключения», чтобы сгенерировать строку подключения для вашего приложения. Также можно создать строку подключения, нажав «Подключить» на вкладке «Кластеры» в Atlas.</a:t>
            </a:r>
          </a:p>
        </p:txBody>
      </p:sp>
      <p:pic>
        <p:nvPicPr>
          <p:cNvPr id="11266" name="Picture 2" descr="Подключиться к MainCluster">
            <a:extLst>
              <a:ext uri="{FF2B5EF4-FFF2-40B4-BE49-F238E27FC236}">
                <a16:creationId xmlns:a16="http://schemas.microsoft.com/office/drawing/2014/main" id="{DEB0F3D8-4B04-685A-29EA-B36152B5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2690336"/>
            <a:ext cx="5356298" cy="39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9BE642-5BCA-93AD-9052-56DA83D6A57D}"/>
              </a:ext>
            </a:extLst>
          </p:cNvPr>
          <p:cNvSpPr txBox="1"/>
          <p:nvPr/>
        </p:nvSpPr>
        <p:spPr>
          <a:xfrm>
            <a:off x="5588493" y="2690336"/>
            <a:ext cx="35555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https://www.mongodb.com/docs/drivers/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5355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34DF35-12F5-5548-EBD5-BC252697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28976143-7836-3827-4B56-3ED0DF0D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кластеру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</p:txBody>
      </p:sp>
      <p:pic>
        <p:nvPicPr>
          <p:cNvPr id="12290" name="Picture 2" descr="Подключите ваше приложение">
            <a:extLst>
              <a:ext uri="{FF2B5EF4-FFF2-40B4-BE49-F238E27FC236}">
                <a16:creationId xmlns:a16="http://schemas.microsoft.com/office/drawing/2014/main" id="{3C442A26-6C2C-2DC2-8FB0-7494BE2B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9" y="1209239"/>
            <a:ext cx="6199172" cy="51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3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4E4915-6BFF-F3B6-29F8-1628330C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15</a:t>
            </a:fld>
            <a:endParaRPr lang="ru-RU"/>
          </a:p>
        </p:txBody>
      </p:sp>
      <p:pic>
        <p:nvPicPr>
          <p:cNvPr id="13314" name="Picture 2" descr="Загрузить набор данных образца на экран кластера">
            <a:extLst>
              <a:ext uri="{FF2B5EF4-FFF2-40B4-BE49-F238E27FC236}">
                <a16:creationId xmlns:a16="http://schemas.microsoft.com/office/drawing/2014/main" id="{38EB5310-493A-74F9-A249-1B1F8571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4" y="1225118"/>
            <a:ext cx="7745133" cy="527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49CBB915-E93B-702E-D54C-59161ABACF25}"/>
                  </a:ext>
                </a:extLst>
              </p14:cNvPr>
              <p14:cNvContentPartPr/>
              <p14:nvPr/>
            </p14:nvContentPartPr>
            <p14:xfrm>
              <a:off x="4302161" y="3611800"/>
              <a:ext cx="439560" cy="33984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49CBB915-E93B-702E-D54C-59161ABACF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6041" y="3605680"/>
                <a:ext cx="4518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A5DBA17E-E2C8-22B9-37F4-6A39169F92B5}"/>
                  </a:ext>
                </a:extLst>
              </p14:cNvPr>
              <p14:cNvContentPartPr/>
              <p14:nvPr/>
            </p14:nvContentPartPr>
            <p14:xfrm>
              <a:off x="-852319" y="2290240"/>
              <a:ext cx="360" cy="3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A5DBA17E-E2C8-22B9-37F4-6A39169F92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58439" y="228412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F2776759-E99B-1730-1A13-3685516A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8350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27103-2617-0B29-B0C7-5B65E7AE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ED74F1-BF78-B3CC-F321-411026B9E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https://www.mongodb.com/resources/product/platform/atlas-learning-hub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https://learn.mongodb.com/learn/course/getting-started-with-mongodb-atlas-2025-01-31/lesson-1-foundations-of-mongodb/learn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6FA654-A5CB-C532-2953-785D5417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6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5911F3-AF85-B9CE-47E5-DF7F8BE5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54425"/>
            <a:ext cx="7886700" cy="841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15A12FC-39D5-CC1F-2239-1AE78030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9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36151"/>
            <a:ext cx="8307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MongoDB Atlas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работает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MongoDB Atlas?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Создайте учетную запись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MongoDB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настройка кластера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  <a:p>
            <a:pPr marL="457200" indent="-4572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кластеру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  <a:p>
            <a:pPr marL="457200" indent="-4572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данных</a:t>
            </a:r>
          </a:p>
          <a:p>
            <a:pPr marL="457200" indent="-4572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Масштабирование и репликация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  <a:p>
            <a:pPr marL="457200" indent="-4572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MongoDB Atlas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D122E5-4B5F-1CCE-ECB5-54A21C30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E5F8228-4856-81BE-A276-DC18A225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5EE55-686B-A509-AD20-D6EA3A7F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021E4-2B5E-90E6-DF4A-9780380740B6}"/>
              </a:ext>
            </a:extLst>
          </p:cNvPr>
          <p:cNvSpPr txBox="1"/>
          <p:nvPr/>
        </p:nvSpPr>
        <p:spPr>
          <a:xfrm>
            <a:off x="124287" y="1284440"/>
            <a:ext cx="8620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err="1">
                <a:solidFill>
                  <a:srgbClr val="001E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dirty="0">
                <a:solidFill>
                  <a:srgbClr val="001E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 представляет собой облачное решение, которое позволяет разработчикам сосредоточиться на создании приложений, не беспокоясь об инфраструктуре базы данных. Это полностью управляемая версия </a:t>
            </a:r>
            <a:r>
              <a:rPr lang="ru-RU" dirty="0" err="1">
                <a:solidFill>
                  <a:srgbClr val="001E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dirty="0">
                <a:solidFill>
                  <a:srgbClr val="001E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обеспечивает автоматическое масштабирование и высокий уровень безопасности.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B89F52-48C0-DB69-A0B9-06C36F080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49" y="2837054"/>
            <a:ext cx="4507044" cy="33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815FB3-6831-C9B4-788A-65F23876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D258199B-640B-9F96-C3F1-E5A7C73B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 Atlas?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064B5-0242-909A-007C-189754741AFE}"/>
              </a:ext>
            </a:extLst>
          </p:cNvPr>
          <p:cNvSpPr txBox="1"/>
          <p:nvPr/>
        </p:nvSpPr>
        <p:spPr>
          <a:xfrm>
            <a:off x="106532" y="1198424"/>
            <a:ext cx="848705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Atlas работает на крупных облачных платформах и предоставляет возможность настройки репликации,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масштабирования базы данных в зависимости от нагрузки.</a:t>
            </a:r>
            <a:endParaRPr lang="ru-RU" sz="105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WS-Lambda-API-Gateway-MongoDb. In this post we will build a Serverless… |  by Shivali Pawar | Medium">
            <a:extLst>
              <a:ext uri="{FF2B5EF4-FFF2-40B4-BE49-F238E27FC236}">
                <a16:creationId xmlns:a16="http://schemas.microsoft.com/office/drawing/2014/main" id="{E9DCE598-28EB-BBED-A9FF-A502B5DF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3" y="2235896"/>
            <a:ext cx="8598378" cy="38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2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B69D0-BB0D-6ECF-4A95-377D479A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CBAE7571-0CDC-022F-D7AB-E7899FBC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учетной записи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F0490-093E-55A8-DA26-CE301FCDC602}"/>
              </a:ext>
            </a:extLst>
          </p:cNvPr>
          <p:cNvSpPr txBox="1"/>
          <p:nvPr/>
        </p:nvSpPr>
        <p:spPr>
          <a:xfrm>
            <a:off x="119849" y="1344940"/>
            <a:ext cx="876669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браузер и перейдите по следующему адресу: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https://www.mongodb.com/cloud/atlas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2: Зарегистрируйтесь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нажмите на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"Start Free"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(или "Start Free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</a:p>
          <a:p>
            <a:pPr lvl="1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оздайте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новый аккаунт, указав свой адрес электронной почты и пароль.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необходимые данные и следуйте инструкциям на экране.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первого проекта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входа в систему вам будет предложено создать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контейнер для ваших кластеров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 можете создать новый проект, дав ему имя, или выбрать уже существующий, если вы регистрируетесь повторно.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объединять пользователей и команды, а также управлять их доступом к различным проектам.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DCF5E-2387-1931-B8BC-BE57EB9B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D5A19E9F-CAB0-126C-5331-784C70B1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кластера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9D738-DB0E-54BF-E460-6C6793CDE534}"/>
              </a:ext>
            </a:extLst>
          </p:cNvPr>
          <p:cNvSpPr txBox="1"/>
          <p:nvPr/>
        </p:nvSpPr>
        <p:spPr>
          <a:xfrm>
            <a:off x="0" y="1118909"/>
            <a:ext cx="90463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создания проекта, на панели управления появится кнопка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Cluster". Нажмите на нее, чтобы начать настройку вашего первого кластера.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облачного провайдера (AWS, Google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Azure), а также регион, в котором будет развернут ваш кластер (выберите ближайший для минимизации задержек).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Выберите тип кластера. Для бесплатного использования можно выбрать Free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(M0), который предоставляет 512 MB пространства на кластер.</a:t>
            </a:r>
          </a:p>
        </p:txBody>
      </p:sp>
      <p:pic>
        <p:nvPicPr>
          <p:cNvPr id="4099" name="Picture 3" descr="Экран настройки кластера Atlas">
            <a:extLst>
              <a:ext uri="{FF2B5EF4-FFF2-40B4-BE49-F238E27FC236}">
                <a16:creationId xmlns:a16="http://schemas.microsoft.com/office/drawing/2014/main" id="{35FDD80E-1659-EDC5-DECB-1B60C8F9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2591262"/>
            <a:ext cx="5592932" cy="40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7F302B-217D-26F4-0A96-11F5A1750767}"/>
              </a:ext>
            </a:extLst>
          </p:cNvPr>
          <p:cNvSpPr txBox="1"/>
          <p:nvPr/>
        </p:nvSpPr>
        <p:spPr>
          <a:xfrm>
            <a:off x="5939993" y="2688569"/>
            <a:ext cx="30933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кластер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экономичный (или бесплатный) вариант, где ресурсы делятся между несколькими пользователями, что может ограничивать производительность.</a:t>
            </a:r>
          </a:p>
          <a:p>
            <a:pPr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Выделенный кластер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 эксклюзивные ресурсы и сетевую изоляцию, а также поддерживает автоматическое масштабирование в одном регионе, обеспечивая высокую производительность.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84691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63E0EB-8E0D-9B75-7484-71F4ABCE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7</a:t>
            </a:fld>
            <a:endParaRPr lang="ru-RU"/>
          </a:p>
        </p:txBody>
      </p:sp>
      <p:pic>
        <p:nvPicPr>
          <p:cNvPr id="5122" name="Picture 2" descr="Экран настройки общего кластера Atlas">
            <a:extLst>
              <a:ext uri="{FF2B5EF4-FFF2-40B4-BE49-F238E27FC236}">
                <a16:creationId xmlns:a16="http://schemas.microsoft.com/office/drawing/2014/main" id="{7D183A3C-70B7-6E53-C463-B9C1B5FB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28" y="1465756"/>
            <a:ext cx="6658252" cy="48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9F590C3C-9C6A-DF06-9732-AF80B683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кластера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</p:txBody>
      </p:sp>
    </p:spTree>
    <p:extLst>
      <p:ext uri="{BB962C8B-B14F-4D97-AF65-F5344CB8AC3E}">
        <p14:creationId xmlns:p14="http://schemas.microsoft.com/office/powerpoint/2010/main" val="299070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EB5AE4-9B02-65C5-A8AE-EB07C9E7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E01AEE73-E3DB-C407-27BF-7E61AFFE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кластера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</p:txBody>
      </p:sp>
      <p:pic>
        <p:nvPicPr>
          <p:cNvPr id="6146" name="Picture 2" descr="Экран «Создания кластера Атласа в процессе»">
            <a:extLst>
              <a:ext uri="{FF2B5EF4-FFF2-40B4-BE49-F238E27FC236}">
                <a16:creationId xmlns:a16="http://schemas.microsoft.com/office/drawing/2014/main" id="{6E192ED2-6382-8589-8AEA-54D22AEA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24013"/>
            <a:ext cx="76962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7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396F68-BC2B-0C03-063A-D0086098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F69DF8D-1A13-343B-C9A6-88FC4711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0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кластера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Atlas</a:t>
            </a:r>
          </a:p>
        </p:txBody>
      </p:sp>
      <p:pic>
        <p:nvPicPr>
          <p:cNvPr id="7170" name="Picture 2" descr="Экран создания кластера Атласа">
            <a:extLst>
              <a:ext uri="{FF2B5EF4-FFF2-40B4-BE49-F238E27FC236}">
                <a16:creationId xmlns:a16="http://schemas.microsoft.com/office/drawing/2014/main" id="{3BF1A3DD-FE1E-0D7C-C800-5A3EBE0C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1615428"/>
            <a:ext cx="75914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60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6856</TotalTime>
  <Words>883</Words>
  <Application>Microsoft Office PowerPoint</Application>
  <PresentationFormat>Экран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 </vt:lpstr>
      <vt:lpstr>Содержание</vt:lpstr>
      <vt:lpstr>Введение</vt:lpstr>
      <vt:lpstr>Как работает MongoDB Atlas?</vt:lpstr>
      <vt:lpstr>Создание учетной записи MongoDB Atlas</vt:lpstr>
      <vt:lpstr>Настройка кластера в MongoDB Atlas</vt:lpstr>
      <vt:lpstr>Настройка кластера в MongoDB Atlas</vt:lpstr>
      <vt:lpstr>Настройка кластера в MongoDB Atlas</vt:lpstr>
      <vt:lpstr>Настройка кластера в MongoDB Atlas</vt:lpstr>
      <vt:lpstr>Доступ к кластеру MongoDB Atlas</vt:lpstr>
      <vt:lpstr>Доступ к кластеру MongoDB Atlas</vt:lpstr>
      <vt:lpstr>Доступ к кластеру MongoDB Atlas</vt:lpstr>
      <vt:lpstr>Доступ к кластеру MongoDB Atlas</vt:lpstr>
      <vt:lpstr>Доступ к кластеру MongoDB Atlas</vt:lpstr>
      <vt:lpstr>Примеры данных</vt:lpstr>
      <vt:lpstr>Литература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Абдикаров Рамзат</cp:lastModifiedBy>
  <cp:revision>410</cp:revision>
  <dcterms:created xsi:type="dcterms:W3CDTF">2017-10-09T05:58:02Z</dcterms:created>
  <dcterms:modified xsi:type="dcterms:W3CDTF">2025-09-12T12:20:21Z</dcterms:modified>
</cp:coreProperties>
</file>