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21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C8403C-F623-47E1-B6E7-8FFFFD2D72DF}" type="slidenum">
              <a:rPr lang="ru-RU" b="0"/>
              <a:pPr eaLnBrk="1" hangingPunct="1"/>
              <a:t>3</a:t>
            </a:fld>
            <a:endParaRPr lang="ru-RU" b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7413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343400"/>
            <a:ext cx="5483225" cy="4114800"/>
          </a:xfrm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08CAD-A79B-4FF2-A2AD-8FFCB2A3D2E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574416" y="2173272"/>
            <a:ext cx="8260491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Лекция № 1. </a:t>
            </a:r>
            <a:br>
              <a:rPr lang="ru-RU" sz="2800" dirty="0">
                <a:solidFill>
                  <a:schemeClr val="bg1"/>
                </a:solidFill>
              </a:rPr>
            </a:br>
            <a:r>
              <a:rPr lang="ru-RU" sz="2800" dirty="0">
                <a:solidFill>
                  <a:schemeClr val="bg1"/>
                </a:solidFill>
              </a:rPr>
              <a:t>Введение. Цель и содержание курса «Техническое</a:t>
            </a:r>
            <a:br>
              <a:rPr lang="ru-RU" sz="2800" dirty="0">
                <a:solidFill>
                  <a:schemeClr val="bg1"/>
                </a:solidFill>
              </a:rPr>
            </a:br>
            <a:r>
              <a:rPr lang="ru-RU" sz="2800" dirty="0">
                <a:solidFill>
                  <a:schemeClr val="bg1"/>
                </a:solidFill>
              </a:rPr>
              <a:t>регулирование производственной безопасности».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6367" y="3999902"/>
            <a:ext cx="8358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cs typeface="Times New Roman" panose="02020603050405020304" pitchFamily="18" charset="0"/>
              </a:rPr>
              <a:t>Преподаватель: </a:t>
            </a:r>
            <a:r>
              <a:rPr lang="ru-RU" b="1" dirty="0" err="1" smtClean="0">
                <a:solidFill>
                  <a:schemeClr val="bg1"/>
                </a:solidFill>
              </a:rPr>
              <a:t>Батесова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Фируза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Кайсарбековна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кан.техн.наук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ассоц.проф</a:t>
            </a:r>
            <a:r>
              <a:rPr lang="ru-RU" b="1" dirty="0">
                <a:solidFill>
                  <a:schemeClr val="bg1"/>
                </a:solidFill>
              </a:rPr>
              <a:t>. 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Кафедра «Химических процессов и промышленной экологии»</a:t>
            </a:r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u="sng" dirty="0" err="1">
                <a:solidFill>
                  <a:schemeClr val="bg1"/>
                </a:solidFill>
              </a:rPr>
              <a:t>batessova</a:t>
            </a:r>
            <a:r>
              <a:rPr lang="en-GB" u="sng" dirty="0">
                <a:solidFill>
                  <a:schemeClr val="bg1"/>
                </a:solidFill>
              </a:rPr>
              <a:t>@</a:t>
            </a:r>
            <a:r>
              <a:rPr lang="en-US" u="sng" dirty="0">
                <a:solidFill>
                  <a:schemeClr val="bg1"/>
                </a:solidFill>
              </a:rPr>
              <a:t>inbox</a:t>
            </a:r>
            <a:r>
              <a:rPr lang="en-GB" u="sng" dirty="0">
                <a:solidFill>
                  <a:schemeClr val="bg1"/>
                </a:solidFill>
              </a:rPr>
              <a:t>.</a:t>
            </a:r>
            <a:r>
              <a:rPr lang="en-US" u="sng" dirty="0" err="1">
                <a:solidFill>
                  <a:schemeClr val="bg1"/>
                </a:solidFill>
              </a:rPr>
              <a:t>ru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3030" y="1137092"/>
            <a:ext cx="907960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Документ учета технических регламентов и нормативных документов,</a:t>
            </a:r>
          </a:p>
          <a:p>
            <a:r>
              <a:rPr lang="ru-RU" dirty="0"/>
              <a:t>стандартов, классификаторов технико-экономической информации, органов</a:t>
            </a:r>
          </a:p>
          <a:p>
            <a:r>
              <a:rPr lang="ru-RU" dirty="0"/>
              <a:t>по подтверждению соответствия, испытательных лабораторий, технических</a:t>
            </a:r>
          </a:p>
          <a:p>
            <a:r>
              <a:rPr lang="ru-RU" dirty="0"/>
              <a:t>комитетов по стандартизации, экспертов-аудиторов по подтверждению</a:t>
            </a:r>
          </a:p>
          <a:p>
            <a:r>
              <a:rPr lang="ru-RU" dirty="0"/>
              <a:t>соответствия, аккредитации, определению станы происхождения товара,</a:t>
            </a:r>
          </a:p>
          <a:p>
            <a:r>
              <a:rPr lang="ru-RU" dirty="0"/>
              <a:t>статуса товара Таможенного союза или иностранного товара и выданных</a:t>
            </a:r>
          </a:p>
          <a:p>
            <a:r>
              <a:rPr lang="ru-RU" dirty="0"/>
              <a:t>документов в сфере подтверждения соответствия, за исключением стандартов</a:t>
            </a:r>
          </a:p>
          <a:p>
            <a:r>
              <a:rPr lang="ru-RU" dirty="0"/>
              <a:t>организаций и стандартов консорциума является реестр государственной</a:t>
            </a:r>
          </a:p>
          <a:p>
            <a:r>
              <a:rPr lang="ru-RU" dirty="0"/>
              <a:t>системы таможенного регулирования.</a:t>
            </a:r>
          </a:p>
          <a:p>
            <a:r>
              <a:rPr lang="ru-RU" dirty="0"/>
              <a:t>Процедура подтверждения соответствия продукции требованиям,</a:t>
            </a:r>
          </a:p>
          <a:p>
            <a:r>
              <a:rPr lang="ru-RU" dirty="0"/>
              <a:t>установленным техническими регламентами, с участием органов по</a:t>
            </a:r>
          </a:p>
          <a:p>
            <a:r>
              <a:rPr lang="ru-RU" dirty="0"/>
              <a:t>подтверждению соответствия – это обязательная сертификация.</a:t>
            </a:r>
          </a:p>
          <a:p>
            <a:r>
              <a:rPr lang="ru-RU" dirty="0"/>
              <a:t>Стандарт, имеющий широкую область применения или содержащий</a:t>
            </a:r>
          </a:p>
          <a:p>
            <a:r>
              <a:rPr lang="ru-RU" dirty="0"/>
              <a:t>общие положения для определенной области технического регулирования,</a:t>
            </a:r>
          </a:p>
          <a:p>
            <a:r>
              <a:rPr lang="ru-RU" dirty="0"/>
              <a:t>является основополагающим стандартом.</a:t>
            </a:r>
          </a:p>
          <a:p>
            <a:r>
              <a:rPr lang="ru-RU" dirty="0"/>
              <a:t>Технические и технологические нормы приведены в нормативном</a:t>
            </a:r>
          </a:p>
          <a:p>
            <a:r>
              <a:rPr lang="ru-RU" dirty="0"/>
              <a:t>техническом документе.</a:t>
            </a:r>
          </a:p>
        </p:txBody>
      </p:sp>
    </p:spTree>
    <p:extLst>
      <p:ext uri="{BB962C8B-B14F-4D97-AF65-F5344CB8AC3E}">
        <p14:creationId xmlns:p14="http://schemas.microsoft.com/office/powerpoint/2010/main" val="330249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076" y="547831"/>
            <a:ext cx="9053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Казахстане существует также единый государственный </a:t>
            </a:r>
            <a:r>
              <a:rPr lang="ru-RU" dirty="0" smtClean="0"/>
              <a:t>фонд нормативных </a:t>
            </a:r>
            <a:r>
              <a:rPr lang="ru-RU" dirty="0"/>
              <a:t>технических документов, стандартов, </a:t>
            </a:r>
            <a:r>
              <a:rPr lang="ru-RU" dirty="0" smtClean="0"/>
              <a:t>классификаторов технико-экономической </a:t>
            </a:r>
            <a:r>
              <a:rPr lang="ru-RU" dirty="0"/>
              <a:t>информации и нормативных </a:t>
            </a:r>
            <a:r>
              <a:rPr lang="ru-RU" dirty="0" smtClean="0"/>
              <a:t>технических документов</a:t>
            </a:r>
            <a:r>
              <a:rPr lang="ru-RU" dirty="0"/>
              <a:t>, за исключением сведений, составляющих </a:t>
            </a:r>
            <a:r>
              <a:rPr lang="ru-RU" dirty="0" smtClean="0"/>
              <a:t>государственные секреты </a:t>
            </a:r>
            <a:r>
              <a:rPr lang="ru-RU" dirty="0"/>
              <a:t>и иную охраняемую законом тайну.</a:t>
            </a:r>
          </a:p>
          <a:p>
            <a:pPr algn="just"/>
            <a:r>
              <a:rPr lang="ru-RU" dirty="0"/>
              <a:t>Информацию о характеристиках и изготовителях продукции </a:t>
            </a:r>
            <a:r>
              <a:rPr lang="ru-RU" dirty="0" smtClean="0"/>
              <a:t>можно найти </a:t>
            </a:r>
            <a:r>
              <a:rPr lang="ru-RU" dirty="0"/>
              <a:t>в системе каталогизации </a:t>
            </a:r>
            <a:r>
              <a:rPr lang="ru-RU" dirty="0" smtClean="0"/>
              <a:t>продукции. Распознавание </a:t>
            </a:r>
            <a:r>
              <a:rPr lang="ru-RU" dirty="0"/>
              <a:t>продукции по определенным признакам лежит в </a:t>
            </a:r>
            <a:r>
              <a:rPr lang="ru-RU" dirty="0" smtClean="0"/>
              <a:t>основе ее </a:t>
            </a:r>
            <a:r>
              <a:rPr lang="ru-RU" dirty="0"/>
              <a:t>идентификации. Продукция и процессы должны быть безопасными, </a:t>
            </a:r>
            <a:r>
              <a:rPr lang="ru-RU" dirty="0" smtClean="0"/>
              <a:t>т.е. недопустимый </a:t>
            </a:r>
            <a:r>
              <a:rPr lang="ru-RU" dirty="0"/>
              <a:t>риск, связанный с причинением вреда жизни, здоровью</a:t>
            </a:r>
          </a:p>
          <a:p>
            <a:pPr algn="just"/>
            <a:r>
              <a:rPr lang="ru-RU" dirty="0"/>
              <a:t>человека, ОС, в том числе растительному и животному миру, с </a:t>
            </a:r>
            <a:r>
              <a:rPr lang="ru-RU" dirty="0" smtClean="0"/>
              <a:t>учетом сочетания </a:t>
            </a:r>
            <a:r>
              <a:rPr lang="ru-RU" dirty="0"/>
              <a:t>вероятности реализации опасного фактора и степени тяжести </a:t>
            </a:r>
            <a:r>
              <a:rPr lang="ru-RU" dirty="0" smtClean="0"/>
              <a:t>его последствий</a:t>
            </a:r>
            <a:r>
              <a:rPr lang="ru-RU" dirty="0"/>
              <a:t>, </a:t>
            </a:r>
            <a:r>
              <a:rPr lang="ru-RU" dirty="0" smtClean="0"/>
              <a:t>отсутствует. Продукция </a:t>
            </a:r>
            <a:r>
              <a:rPr lang="ru-RU" dirty="0"/>
              <a:t>характеризуется жизненным циклом, включающим процессы проектирования, производства, эксплуатации, хранения, </a:t>
            </a:r>
            <a:r>
              <a:rPr lang="ru-RU" dirty="0" smtClean="0"/>
              <a:t>транспортировки, реализации</a:t>
            </a:r>
            <a:r>
              <a:rPr lang="ru-RU" dirty="0"/>
              <a:t>, уничтожения и </a:t>
            </a:r>
            <a:r>
              <a:rPr lang="ru-RU" dirty="0" smtClean="0"/>
              <a:t>утилизации. Стандарт</a:t>
            </a:r>
            <a:r>
              <a:rPr lang="ru-RU" dirty="0"/>
              <a:t>, принятый региональной организацией, доступен </a:t>
            </a:r>
            <a:r>
              <a:rPr lang="ru-RU" dirty="0" smtClean="0"/>
              <a:t>широкому кругу </a:t>
            </a:r>
            <a:r>
              <a:rPr lang="ru-RU" dirty="0"/>
              <a:t>потребителей – региональный стандарт.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077" y="4541004"/>
            <a:ext cx="8957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Заявитель вправе подавать заявку на аккредитацию и аудит. </a:t>
            </a:r>
            <a:r>
              <a:rPr lang="ru-RU" dirty="0" smtClean="0"/>
              <a:t>Процесс включает </a:t>
            </a:r>
            <a:r>
              <a:rPr lang="ru-RU" dirty="0"/>
              <a:t>в себя как работу по получению заданного результата, так </a:t>
            </a:r>
            <a:r>
              <a:rPr lang="ru-RU" dirty="0" smtClean="0"/>
              <a:t>и процессы </a:t>
            </a:r>
            <a:r>
              <a:rPr lang="ru-RU" dirty="0"/>
              <a:t>жизненного цикла.</a:t>
            </a:r>
          </a:p>
          <a:p>
            <a:pPr algn="just"/>
            <a:r>
              <a:rPr lang="ru-RU" dirty="0"/>
              <a:t>Продукция должна иметь знак соответствия, т.е. обозначение, служащее </a:t>
            </a:r>
            <a:r>
              <a:rPr lang="ru-RU" dirty="0" smtClean="0"/>
              <a:t>для информирования </a:t>
            </a:r>
            <a:r>
              <a:rPr lang="ru-RU" dirty="0"/>
              <a:t>покупателей о прохождении продукцией, </a:t>
            </a:r>
            <a:r>
              <a:rPr lang="ru-RU" dirty="0" smtClean="0"/>
              <a:t>услугой, процедуры </a:t>
            </a:r>
            <a:r>
              <a:rPr lang="ru-RU" dirty="0"/>
              <a:t>соответствия требованиям, установленным техническими регламентами, стандартами и иными документами.</a:t>
            </a:r>
          </a:p>
        </p:txBody>
      </p:sp>
    </p:spTree>
    <p:extLst>
      <p:ext uri="{BB962C8B-B14F-4D97-AF65-F5344CB8AC3E}">
        <p14:creationId xmlns:p14="http://schemas.microsoft.com/office/powerpoint/2010/main" val="176091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1402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/>
              <a:t>Сертификация – </a:t>
            </a:r>
            <a:r>
              <a:rPr lang="ru-RU" dirty="0"/>
              <a:t>процедура, посредством которой орган по</a:t>
            </a:r>
            <a:br>
              <a:rPr lang="ru-RU" dirty="0"/>
            </a:br>
            <a:r>
              <a:rPr lang="ru-RU" dirty="0"/>
              <a:t>подтверждению соответствия письменно удостоверяет соответствие</a:t>
            </a:r>
            <a:br>
              <a:rPr lang="ru-RU" dirty="0"/>
            </a:br>
            <a:r>
              <a:rPr lang="ru-RU" dirty="0"/>
              <a:t>продукции, услуги установленным требованиям. 6</a:t>
            </a:r>
            <a:br>
              <a:rPr lang="ru-RU" dirty="0"/>
            </a:br>
            <a:r>
              <a:rPr lang="ru-RU" i="1" dirty="0"/>
              <a:t>Сертификат соответствия </a:t>
            </a:r>
            <a:r>
              <a:rPr lang="ru-RU" dirty="0"/>
              <a:t>удостоверяет соответствие продукции,</a:t>
            </a:r>
            <a:br>
              <a:rPr lang="ru-RU" dirty="0"/>
            </a:br>
            <a:r>
              <a:rPr lang="ru-RU" dirty="0"/>
              <a:t>услуги требованиям, установленным техническими регламентами,</a:t>
            </a:r>
            <a:br>
              <a:rPr lang="ru-RU" dirty="0"/>
            </a:br>
            <a:r>
              <a:rPr lang="ru-RU" dirty="0"/>
              <a:t>положениям стандартов и иных документов.</a:t>
            </a:r>
            <a:br>
              <a:rPr lang="ru-RU" dirty="0"/>
            </a:br>
            <a:r>
              <a:rPr lang="ru-RU" dirty="0"/>
              <a:t>О соответствии выпускаемой в обращение продукции, услуги,</a:t>
            </a:r>
            <a:br>
              <a:rPr lang="ru-RU" dirty="0"/>
            </a:br>
            <a:r>
              <a:rPr lang="ru-RU" dirty="0"/>
              <a:t>установленным требованиям, изготовитель подтверждает д</a:t>
            </a:r>
            <a:r>
              <a:rPr lang="ru-RU" i="1" dirty="0"/>
              <a:t>екларацией.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Подтверждение </a:t>
            </a:r>
            <a:r>
              <a:rPr lang="ru-RU" i="1" dirty="0"/>
              <a:t>соответствия </a:t>
            </a:r>
            <a:r>
              <a:rPr lang="ru-RU" dirty="0"/>
              <a:t>(в виде декларации соответствия или</a:t>
            </a:r>
            <a:br>
              <a:rPr lang="ru-RU" dirty="0"/>
            </a:br>
            <a:r>
              <a:rPr lang="ru-RU" dirty="0"/>
              <a:t>сертификата соответствия) продукции, услуги, процессов стандарту может</a:t>
            </a:r>
            <a:br>
              <a:rPr lang="ru-RU" dirty="0"/>
            </a:br>
            <a:r>
              <a:rPr lang="ru-RU" dirty="0"/>
              <a:t>быть добровольной и обязательной. Подтверждение соответствия,</a:t>
            </a:r>
            <a:br>
              <a:rPr lang="ru-RU" dirty="0"/>
            </a:br>
            <a:r>
              <a:rPr lang="ru-RU" dirty="0"/>
              <a:t>аккредитацию, определение страны происхождения товара, статуса товара</a:t>
            </a:r>
            <a:br>
              <a:rPr lang="ru-RU" dirty="0"/>
            </a:br>
            <a:r>
              <a:rPr lang="ru-RU" dirty="0"/>
              <a:t>Таможенного союза или иностранного товара выполняют эксперты-аудиторы,</a:t>
            </a:r>
            <a:br>
              <a:rPr lang="ru-RU" dirty="0"/>
            </a:br>
            <a:r>
              <a:rPr lang="ru-RU" dirty="0"/>
              <a:t>т.е. физические лица, аттестованные в порядке, определяемом</a:t>
            </a:r>
            <a:br>
              <a:rPr lang="ru-RU" dirty="0"/>
            </a:br>
            <a:r>
              <a:rPr lang="ru-RU" dirty="0"/>
              <a:t>уполномоченным органом. Подтверждение соответствия может выполнять и</a:t>
            </a:r>
            <a:br>
              <a:rPr lang="ru-RU" dirty="0"/>
            </a:br>
            <a:r>
              <a:rPr lang="ru-RU" dirty="0"/>
              <a:t>юридическое лицо, аккредитованной в установленном порядке.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388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1668" y="1092531"/>
            <a:ext cx="88606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Форма подтверждения </a:t>
            </a:r>
            <a:r>
              <a:rPr lang="ru-RU" dirty="0"/>
              <a:t>соответствия основана на совокупности действий, результаты</a:t>
            </a:r>
          </a:p>
          <a:p>
            <a:pPr algn="just"/>
            <a:r>
              <a:rPr lang="ru-RU" dirty="0"/>
              <a:t>которых рассматриваются в качестве доказательств соответствия </a:t>
            </a:r>
            <a:r>
              <a:rPr lang="ru-RU" dirty="0" smtClean="0"/>
              <a:t>продукции, услуги </a:t>
            </a:r>
            <a:r>
              <a:rPr lang="ru-RU" dirty="0"/>
              <a:t>требованиям, установленным техническими </a:t>
            </a:r>
            <a:r>
              <a:rPr lang="ru-RU" dirty="0" smtClean="0"/>
              <a:t>регламентами, стандартами </a:t>
            </a:r>
            <a:r>
              <a:rPr lang="ru-RU" dirty="0"/>
              <a:t>или </a:t>
            </a:r>
            <a:r>
              <a:rPr lang="ru-RU" dirty="0" smtClean="0"/>
              <a:t>договорами. Стандарт </a:t>
            </a:r>
            <a:r>
              <a:rPr lang="ru-RU" dirty="0"/>
              <a:t>– документ, который в целях многократного и добровольного</a:t>
            </a:r>
          </a:p>
          <a:p>
            <a:pPr algn="just"/>
            <a:r>
              <a:rPr lang="ru-RU" dirty="0"/>
              <a:t>использования устанавливает правила, общие принципы и характеристики </a:t>
            </a:r>
            <a:r>
              <a:rPr lang="ru-RU" dirty="0" smtClean="0"/>
              <a:t>к объектам </a:t>
            </a:r>
            <a:r>
              <a:rPr lang="ru-RU" dirty="0"/>
              <a:t>технического регулирования. При помощи </a:t>
            </a:r>
            <a:r>
              <a:rPr lang="ru-RU" dirty="0" smtClean="0"/>
              <a:t>стандартизации достигается </a:t>
            </a:r>
            <a:r>
              <a:rPr lang="ru-RU" dirty="0"/>
              <a:t>оптимальная степень упорядочения требований к </a:t>
            </a:r>
            <a:r>
              <a:rPr lang="ru-RU" dirty="0" smtClean="0"/>
              <a:t>продукции, услуге </a:t>
            </a:r>
            <a:r>
              <a:rPr lang="ru-RU" dirty="0"/>
              <a:t>и процессам посредством установления положений для </a:t>
            </a:r>
            <a:r>
              <a:rPr lang="ru-RU" dirty="0" smtClean="0"/>
              <a:t>всеобщего, многократного </a:t>
            </a:r>
            <a:r>
              <a:rPr lang="ru-RU" dirty="0"/>
              <a:t>и добровольного использования в отношении </a:t>
            </a:r>
            <a:r>
              <a:rPr lang="ru-RU" dirty="0" smtClean="0"/>
              <a:t>реально существующих </a:t>
            </a:r>
            <a:r>
              <a:rPr lang="ru-RU" dirty="0"/>
              <a:t>и потенциальных задач.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3183" y="3613666"/>
            <a:ext cx="875763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solidFill>
                  <a:srgbClr val="000000"/>
                </a:solidFill>
                <a:latin typeface="Times New Roman"/>
              </a:rPr>
              <a:t>Региональная организация стандартизации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существует только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для одного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района: географического или экономического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just"/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Технический </a:t>
            </a:r>
            <a:r>
              <a:rPr lang="ru-RU" i="1" dirty="0">
                <a:solidFill>
                  <a:srgbClr val="000000"/>
                </a:solidFill>
                <a:latin typeface="Times New Roman"/>
              </a:rPr>
              <a:t>комитет по стандартизации –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консультативносовещательный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орган, создаваемый в отраслях экономики на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добровольной основе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для разработки стандартов и участия в создании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государственной системы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технического регулирования по закрепленным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объектам стандартизации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или направлениям деятельности.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i="1" dirty="0">
                <a:solidFill>
                  <a:srgbClr val="000000"/>
                </a:solidFill>
                <a:latin typeface="Times New Roman"/>
              </a:rPr>
              <a:t>Испытательная лаборатория (центр) –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это юридическое лицо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или структурной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подразделение юридического лица, действующее от его имени,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344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3031" y="450761"/>
            <a:ext cx="87962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Технический барьер – барьер, возникающий вследствие различия </a:t>
            </a:r>
            <a:r>
              <a:rPr lang="ru-RU" dirty="0" smtClean="0"/>
              <a:t>или изменчивости </a:t>
            </a:r>
            <a:r>
              <a:rPr lang="ru-RU" dirty="0"/>
              <a:t>требований, содержащихся в технических регламентах </a:t>
            </a:r>
            <a:r>
              <a:rPr lang="ru-RU" dirty="0" smtClean="0"/>
              <a:t>и стандартах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Технический регламент – нормативный правовой акт, </a:t>
            </a:r>
            <a:r>
              <a:rPr lang="ru-RU" dirty="0" smtClean="0"/>
              <a:t>устанавливающий обязательные </a:t>
            </a:r>
            <a:r>
              <a:rPr lang="ru-RU" dirty="0"/>
              <a:t>требования к продукции и (или) процессам их </a:t>
            </a:r>
            <a:r>
              <a:rPr lang="ru-RU" dirty="0" smtClean="0"/>
              <a:t>жизненного цикла</a:t>
            </a:r>
            <a:r>
              <a:rPr lang="ru-RU" dirty="0"/>
              <a:t>, разрабатываемый и применяемый в соответствии с </a:t>
            </a:r>
            <a:r>
              <a:rPr lang="ru-RU" dirty="0" smtClean="0"/>
              <a:t>законодательством Республики </a:t>
            </a:r>
            <a:r>
              <a:rPr lang="ru-RU" dirty="0"/>
              <a:t>Казахстан о техническом регулировании.</a:t>
            </a:r>
          </a:p>
          <a:p>
            <a:pPr algn="just"/>
            <a:r>
              <a:rPr lang="ru-RU" dirty="0"/>
              <a:t>Техническое регулирование – правовое и нормативное </a:t>
            </a:r>
            <a:r>
              <a:rPr lang="ru-RU" dirty="0" smtClean="0"/>
              <a:t>регулирование отношений</a:t>
            </a:r>
            <a:r>
              <a:rPr lang="ru-RU" dirty="0"/>
              <a:t>, связанных с определением, установлением, применением </a:t>
            </a:r>
            <a:r>
              <a:rPr lang="ru-RU" dirty="0" smtClean="0"/>
              <a:t>и использованием </a:t>
            </a:r>
            <a:r>
              <a:rPr lang="ru-RU" dirty="0"/>
              <a:t>обязательных и добровольных требований к </a:t>
            </a:r>
            <a:r>
              <a:rPr lang="ru-RU" dirty="0" smtClean="0"/>
              <a:t>продукции, услуге</a:t>
            </a:r>
            <a:r>
              <a:rPr lang="ru-RU" dirty="0"/>
              <a:t>, процессам, включая деятельность по подтверждению </a:t>
            </a:r>
            <a:r>
              <a:rPr lang="ru-RU" dirty="0" smtClean="0"/>
              <a:t>соответствия, аккредитации </a:t>
            </a:r>
            <a:r>
              <a:rPr lang="ru-RU" dirty="0"/>
              <a:t>и государственный контроль за соблюдением </a:t>
            </a:r>
            <a:r>
              <a:rPr lang="ru-RU" dirty="0" smtClean="0"/>
              <a:t>установленных требований</a:t>
            </a:r>
            <a:r>
              <a:rPr lang="ru-RU" dirty="0"/>
              <a:t>, за исключением санитарных и фитосанитарных мер.</a:t>
            </a:r>
          </a:p>
          <a:p>
            <a:pPr algn="just"/>
            <a:r>
              <a:rPr lang="ru-RU" dirty="0"/>
              <a:t>Стандарт организации – стандарт, утвержденный </a:t>
            </a:r>
            <a:r>
              <a:rPr lang="ru-RU" dirty="0" smtClean="0"/>
              <a:t>организацией самостоятельно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Гармонизированный стандарт – стандарт, </a:t>
            </a:r>
            <a:r>
              <a:rPr lang="ru-RU" dirty="0" smtClean="0"/>
              <a:t>обеспечивающий выполнение </a:t>
            </a:r>
            <a:r>
              <a:rPr lang="ru-RU" dirty="0"/>
              <a:t>требований, установленных техническими регламентами.</a:t>
            </a:r>
          </a:p>
          <a:p>
            <a:pPr algn="just"/>
            <a:r>
              <a:rPr lang="ru-RU" dirty="0"/>
              <a:t>Неправительственный стандарт – стандарт, разработанный </a:t>
            </a:r>
            <a:r>
              <a:rPr lang="ru-RU" dirty="0" smtClean="0"/>
              <a:t>и утвержденный </a:t>
            </a:r>
            <a:r>
              <a:rPr lang="ru-RU" dirty="0"/>
              <a:t>некоммерческой организацией Республики Казахстан.</a:t>
            </a:r>
          </a:p>
          <a:p>
            <a:pPr algn="just"/>
            <a:r>
              <a:rPr lang="ru-RU" dirty="0"/>
              <a:t>Международный стандарт – стандарт, принятый </a:t>
            </a:r>
            <a:r>
              <a:rPr lang="ru-RU" dirty="0" smtClean="0"/>
              <a:t>международной организацией </a:t>
            </a:r>
            <a:r>
              <a:rPr lang="ru-RU" dirty="0"/>
              <a:t>по стандартизации и доступный широкому кругу потребителей.</a:t>
            </a:r>
          </a:p>
          <a:p>
            <a:pPr algn="just"/>
            <a:r>
              <a:rPr lang="ru-RU" dirty="0"/>
              <a:t>Стандарт иностранного государства – стандарт, принятый уполномоченным органом по стандартизации иностранного государства и </a:t>
            </a:r>
            <a:r>
              <a:rPr lang="ru-RU" dirty="0" smtClean="0"/>
              <a:t>доступный широкому </a:t>
            </a:r>
            <a:r>
              <a:rPr lang="ru-RU" dirty="0"/>
              <a:t>кругу потребителей.</a:t>
            </a:r>
          </a:p>
        </p:txBody>
      </p:sp>
    </p:spTree>
    <p:extLst>
      <p:ext uri="{BB962C8B-B14F-4D97-AF65-F5344CB8AC3E}">
        <p14:creationId xmlns:p14="http://schemas.microsoft.com/office/powerpoint/2010/main" val="3312309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3792" y="1736887"/>
            <a:ext cx="85902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Контрольные вопросы: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1) Стандарт и основные типы стандартов.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2) Сертификация, сертификат соответствия.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3) Какие стандарты включает, а какие нет в реестр государственной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системы таможенного регулирования?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4) Какие организации по стандартизации существуют и что такое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региональный стандарт?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5) Подтверждение соответствия, декларация, сертификат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соответствия.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370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7730" y="1582341"/>
            <a:ext cx="85902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1) Предмет и задачи дисциплины «Техническое регулирование</a:t>
            </a:r>
            <a:br>
              <a:rPr lang="ru-RU" dirty="0"/>
            </a:br>
            <a:r>
              <a:rPr lang="ru-RU" dirty="0"/>
              <a:t>производственной безопасности».</a:t>
            </a:r>
            <a:br>
              <a:rPr lang="ru-RU" dirty="0"/>
            </a:br>
            <a:r>
              <a:rPr lang="ru-RU" dirty="0"/>
              <a:t>2) Основные понятия и определения.</a:t>
            </a:r>
            <a:br>
              <a:rPr lang="ru-RU" dirty="0"/>
            </a:br>
            <a:r>
              <a:rPr lang="ru-RU" dirty="0"/>
              <a:t>3) Технический регламент как основа регулирования промышленной</a:t>
            </a:r>
            <a:br>
              <a:rPr lang="ru-RU" dirty="0"/>
            </a:br>
            <a:r>
              <a:rPr lang="ru-RU" dirty="0"/>
              <a:t>безопасности.</a:t>
            </a:r>
            <a:br>
              <a:rPr lang="ru-RU" dirty="0"/>
            </a:br>
            <a:r>
              <a:rPr lang="ru-RU" dirty="0"/>
              <a:t>4) Стабильность, новизна, изменения и дополнения действующих</a:t>
            </a:r>
            <a:br>
              <a:rPr lang="ru-RU" dirty="0"/>
            </a:br>
            <a:r>
              <a:rPr lang="ru-RU" dirty="0"/>
              <a:t>технических регламентов.</a:t>
            </a:r>
            <a:br>
              <a:rPr lang="ru-RU" dirty="0"/>
            </a:br>
            <a:r>
              <a:rPr lang="ru-RU" dirty="0"/>
              <a:t>5) Система обеспечения соблюдения технического регламента.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DA2DD-10B1-448B-AB69-FD277F9597DD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94615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buClrTx/>
              <a:buSzTx/>
              <a:buFontTx/>
              <a:buNone/>
            </a:pPr>
            <a:endParaRPr lang="ru-RU">
              <a:solidFill>
                <a:srgbClr val="FFFFFF"/>
              </a:solidFill>
            </a:endParaRPr>
          </a:p>
          <a:p>
            <a:pPr algn="ctr">
              <a:buClrTx/>
              <a:buSzTx/>
              <a:buFontTx/>
              <a:buNone/>
            </a:pPr>
            <a:r>
              <a:rPr lang="ru-RU" sz="2000"/>
              <a:t>Закон Республики Казахстан «О техническом регулировании»</a:t>
            </a:r>
          </a:p>
          <a:p>
            <a:pPr algn="ctr">
              <a:buClrTx/>
              <a:buSzTx/>
              <a:buFontTx/>
              <a:buNone/>
            </a:pPr>
            <a:endParaRPr lang="ru-RU"/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466725" y="1219200"/>
            <a:ext cx="8137525" cy="432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Tx/>
              <a:buSzTx/>
              <a:buFontTx/>
              <a:buNone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В мае 2005 года вступил в действие Закон Республики Казахстан «О техническом регулировании»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Закон «О техническом регулировании» должен служить юридической базой для принятия необходимых технических регламентов ,  которые и должны будут изменить практику технического регулирования в стране. 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 Реализация данного закона должна  устранить   конфликт интересов  в таких областях деятельности, как обязательная регламентация требований,  стандартизация, подтверждение соответствия, аккредитация, контроль и надзор.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b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250825" y="1125538"/>
            <a:ext cx="8642350" cy="5122862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665125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415C9-097B-40DF-B89B-A443996B0122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115714" name="AutoShape 2"/>
          <p:cNvSpPr>
            <a:spLocks noChangeArrowheads="1"/>
          </p:cNvSpPr>
          <p:nvPr/>
        </p:nvSpPr>
        <p:spPr bwMode="auto">
          <a:xfrm>
            <a:off x="107950" y="115888"/>
            <a:ext cx="8924925" cy="720725"/>
          </a:xfrm>
          <a:prstGeom prst="roundRect">
            <a:avLst>
              <a:gd name="adj" fmla="val 16667"/>
            </a:avLst>
          </a:prstGeom>
          <a:solidFill>
            <a:srgbClr val="D3AF5D"/>
          </a:solidFill>
          <a:ln w="9525">
            <a:solidFill>
              <a:srgbClr val="D3AF5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5715" name="AutoShape 3"/>
          <p:cNvSpPr>
            <a:spLocks noChangeArrowheads="1"/>
          </p:cNvSpPr>
          <p:nvPr/>
        </p:nvSpPr>
        <p:spPr bwMode="auto">
          <a:xfrm>
            <a:off x="136525" y="908050"/>
            <a:ext cx="8856663" cy="5832475"/>
          </a:xfrm>
          <a:prstGeom prst="roundRect">
            <a:avLst>
              <a:gd name="adj" fmla="val 3616"/>
            </a:avLst>
          </a:prstGeom>
          <a:noFill/>
          <a:ln w="28575">
            <a:solidFill>
              <a:srgbClr val="D3AF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179388" y="77788"/>
            <a:ext cx="87852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Tx/>
              <a:buSzTx/>
              <a:buFontTx/>
              <a:buNone/>
            </a:pPr>
            <a:r>
              <a:rPr lang="ru-RU" sz="2200">
                <a:solidFill>
                  <a:srgbClr val="2C50A2"/>
                </a:solidFill>
              </a:rPr>
              <a:t>Реализация Закона Республики Казахстан </a:t>
            </a:r>
            <a:br>
              <a:rPr lang="ru-RU" sz="2200">
                <a:solidFill>
                  <a:srgbClr val="2C50A2"/>
                </a:solidFill>
              </a:rPr>
            </a:br>
            <a:r>
              <a:rPr lang="ru-RU" sz="2200">
                <a:solidFill>
                  <a:srgbClr val="2C50A2"/>
                </a:solidFill>
              </a:rPr>
              <a:t>«О техническом регулировании»</a:t>
            </a:r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395288" y="990600"/>
            <a:ext cx="849947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55600" indent="-3556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tabLst>
                <a:tab pos="622300" algn="l"/>
              </a:tabLst>
              <a:defRPr/>
            </a:pPr>
            <a:endParaRPr lang="ru-RU" sz="22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55600" indent="-3556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tabLst>
                <a:tab pos="622300" algn="l"/>
              </a:tabLst>
              <a:defRPr/>
            </a:pPr>
            <a:r>
              <a:rPr lang="ru-RU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В 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целях реализации закона «О техническом регулировании» принято 3 постановления Правительства Республики Казахстан и 14 ведомственных нормативных правовых актов.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55600" indent="-3556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tabLst>
                <a:tab pos="622300" algn="l"/>
              </a:tabLst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55600" indent="-3556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tabLst>
                <a:tab pos="622300" algn="l"/>
              </a:tabLst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В 14 государственных органах созданы  Экспертные Советы в области технического регулирования для разработки и экспертизы нормативно - правовых актов в области технического регулирования, в число которых входят Министерства индустрии и торговли, транспорта и коммуникаций, по чрезвычайным ситуациям, труда и социальной защиты населения, финансов, здравоохранения, охраны окружающей среды, внутренних дел, обороны, сельского хозяйства, экономики и минеральных ресурсов Агентства информатизации и связи, по управлению земельными ресурсами, КНБ</a:t>
            </a: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55600" indent="-3556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tabLst>
                <a:tab pos="622300" algn="l"/>
              </a:tabLst>
              <a:defRPr/>
            </a:pPr>
            <a:endParaRPr lang="ru-RU" sz="2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67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39106-B1B2-4595-BA65-E857EA03C236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609600" y="304800"/>
            <a:ext cx="6645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buClrTx/>
              <a:buSzTx/>
              <a:buFontTx/>
              <a:buNone/>
            </a:pPr>
            <a:endParaRPr lang="en-US" b="0"/>
          </a:p>
        </p:txBody>
      </p:sp>
      <p:sp>
        <p:nvSpPr>
          <p:cNvPr id="118787" name="Rectangle 3"/>
          <p:cNvSpPr>
            <a:spLocks noChangeArrowheads="1"/>
          </p:cNvSpPr>
          <p:nvPr/>
        </p:nvSpPr>
        <p:spPr bwMode="auto">
          <a:xfrm>
            <a:off x="611188" y="1341438"/>
            <a:ext cx="813752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Закон Республики Казахстан «О техническом регулировании» разграничивает  компетенцию государственных органов и Правительства в вопросах разработки  и утверждения технических регламентов: 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-  государственные органы организуют разработку технических регламентов,  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-  Правительство  принимает и, вносит изменения и дополнения или отменяет технические регламенты. 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-26988"/>
            <a:ext cx="9144000" cy="976313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buClrTx/>
              <a:buSzTx/>
              <a:buFontTx/>
              <a:buNone/>
            </a:pPr>
            <a:endParaRPr lang="ru-RU">
              <a:solidFill>
                <a:schemeClr val="bg1"/>
              </a:solidFill>
            </a:endParaRPr>
          </a:p>
          <a:p>
            <a:pPr algn="ctr">
              <a:buClrTx/>
              <a:buSzTx/>
              <a:buFontTx/>
              <a:buNone/>
            </a:pPr>
            <a:r>
              <a:rPr lang="ru-RU" sz="2000"/>
              <a:t>Разделение функции Правительства  и государственных органов</a:t>
            </a:r>
          </a:p>
          <a:p>
            <a:pPr algn="ctr">
              <a:buClrTx/>
              <a:buSzTx/>
              <a:buFontTx/>
              <a:buNone/>
            </a:pP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205879589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4C6AC-EE48-477C-BE34-D491B1530A1B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09600" y="304800"/>
            <a:ext cx="6645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buClrTx/>
              <a:buSzTx/>
              <a:buFontTx/>
              <a:buNone/>
            </a:pPr>
            <a:endParaRPr lang="en-US" b="0"/>
          </a:p>
        </p:txBody>
      </p:sp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395288" y="1323975"/>
            <a:ext cx="8424862" cy="527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Tx/>
              <a:buSzTx/>
              <a:buFontTx/>
              <a:buNone/>
              <a:defRPr/>
            </a:pP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- положение, касающееся разделения функций Правительства и государственных органов  в  вопросах разработки и утверждения технических регламентов, переносится  во все Законы Республики Казахстан, действие которые распространяется  на потенциально опасные объекты;  </a:t>
            </a:r>
          </a:p>
          <a:p>
            <a:pPr algn="ctr">
              <a:buClrTx/>
              <a:buSzTx/>
              <a:buFontTx/>
              <a:buNone/>
              <a:defRPr/>
            </a:pPr>
            <a:endParaRPr lang="ru-RU" sz="2000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- минимально необходимые требования по безопасности объектов,</a:t>
            </a: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 имеющих риск причинения вреда здоровью, жизни человека или </a:t>
            </a: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окружающей среде будут включаются в действующие Законы Республики Казахстан  и последние по сути становятся  общим техническим регламентом; 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- Правительство, своими Постановлениями при необходимости, </a:t>
            </a: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может принимать  специальные технические регламенты в развитие</a:t>
            </a: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 отдельных положений Законов или в случае, если положения Закона  в полной мере  не устанавливают требования по безопасности объектов  в силу специфики последних. </a:t>
            </a: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ClrTx/>
              <a:buSzTx/>
              <a:buFontTx/>
              <a:buNone/>
            </a:pPr>
            <a:r>
              <a:rPr lang="ru-RU" sz="2000"/>
              <a:t>Формирование</a:t>
            </a:r>
            <a:r>
              <a:rPr lang="ru-RU"/>
              <a:t>  </a:t>
            </a:r>
            <a:r>
              <a:rPr lang="ru-RU" sz="2000"/>
              <a:t>системы технического регулирования  </a:t>
            </a:r>
          </a:p>
          <a:p>
            <a:pPr algn="ctr">
              <a:buClrTx/>
              <a:buSzTx/>
              <a:buFontTx/>
              <a:buNone/>
            </a:pPr>
            <a:r>
              <a:rPr lang="ru-RU" sz="2000"/>
              <a:t>в Республике Казахстан</a:t>
            </a:r>
          </a:p>
        </p:txBody>
      </p:sp>
    </p:spTree>
    <p:extLst>
      <p:ext uri="{BB962C8B-B14F-4D97-AF65-F5344CB8AC3E}">
        <p14:creationId xmlns:p14="http://schemas.microsoft.com/office/powerpoint/2010/main" val="424387234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FF3754-E4CF-4E96-9A41-911D7D8A9B7D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609600" y="304800"/>
            <a:ext cx="6645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buClrTx/>
              <a:buSzTx/>
              <a:buFontTx/>
              <a:buNone/>
            </a:pPr>
            <a:endParaRPr lang="en-US" b="0"/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395288" y="1374775"/>
            <a:ext cx="80645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Таким образом,   формируются: 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-общие технические регламенты, устанавливающие  минимально необходимые требования к макроэкономическим группам продукции или факторам воздействия 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  - 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специальные технические  регламенты, утвержденные Постановлением Правительства</a:t>
            </a:r>
            <a:r>
              <a:rPr lang="ru-RU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algn="l">
              <a:buClrTx/>
              <a:buSzTx/>
              <a:buFontTx/>
              <a:buNone/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Минимально необходимые требования в общих технических </a:t>
            </a:r>
          </a:p>
          <a:p>
            <a:pPr algn="l">
              <a:buClrTx/>
              <a:buSzTx/>
              <a:buFontTx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регламентах должны быть представлены в общем виде, как правовая норма, что соответствует  действующей юридической технике подготовки законов. 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buClrTx/>
              <a:buSzTx/>
              <a:buFontTx/>
              <a:buNone/>
              <a:defRPr/>
            </a:pPr>
            <a:endParaRPr lang="ru-RU" sz="2000">
              <a:solidFill>
                <a:schemeClr val="bg1"/>
              </a:solidFill>
            </a:endParaRPr>
          </a:p>
          <a:p>
            <a:pPr algn="ctr">
              <a:buClrTx/>
              <a:buSzTx/>
              <a:buFontTx/>
              <a:buNone/>
              <a:defRPr/>
            </a:pPr>
            <a:endParaRPr lang="ru-RU" sz="2000">
              <a:solidFill>
                <a:schemeClr val="bg1"/>
              </a:solidFill>
            </a:endParaRPr>
          </a:p>
          <a:p>
            <a:pPr algn="ctr">
              <a:buClrTx/>
              <a:buSzTx/>
              <a:buFontTx/>
              <a:buNone/>
              <a:defRPr/>
            </a:pPr>
            <a:r>
              <a:rPr lang="ru-RU" sz="2000"/>
              <a:t>Формирование  системы технического регулирования  </a:t>
            </a:r>
          </a:p>
          <a:p>
            <a:pPr algn="ctr">
              <a:buClrTx/>
              <a:buSzTx/>
              <a:buFontTx/>
              <a:buNone/>
              <a:defRPr/>
            </a:pPr>
            <a:r>
              <a:rPr lang="ru-RU" sz="2000"/>
              <a:t>в Республике Казахстан</a:t>
            </a:r>
          </a:p>
          <a:p>
            <a:pPr algn="ctr">
              <a:buClrTx/>
              <a:buSzTx/>
              <a:buFontTx/>
              <a:buNone/>
              <a:defRPr/>
            </a:pPr>
            <a:endParaRPr lang="ru-RU" sz="2000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ClrTx/>
              <a:buSzTx/>
              <a:buFontTx/>
              <a:buNone/>
              <a:defRPr/>
            </a:pPr>
            <a:endParaRPr lang="ru-RU" sz="2000">
              <a:solidFill>
                <a:schemeClr val="bg1"/>
              </a:solidFill>
              <a:latin typeface="Arial Cy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21020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0C43-FEBA-4613-AF42-C5871704267E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buClrTx/>
              <a:buSzTx/>
              <a:buFontTx/>
              <a:buNone/>
              <a:defRPr/>
            </a:pPr>
            <a:r>
              <a:rPr lang="ru-RU" sz="2000">
                <a:solidFill>
                  <a:srgbClr val="006699"/>
                </a:solidFill>
              </a:rPr>
              <a:t> </a:t>
            </a:r>
          </a:p>
          <a:p>
            <a:pPr algn="ctr">
              <a:buClrTx/>
              <a:buSzTx/>
              <a:buFontTx/>
              <a:buNone/>
              <a:defRPr/>
            </a:pPr>
            <a:endParaRPr lang="ru-RU" sz="2000">
              <a:solidFill>
                <a:srgbClr val="006699"/>
              </a:solidFill>
            </a:endParaRPr>
          </a:p>
          <a:p>
            <a:pPr algn="ctr">
              <a:buClrTx/>
              <a:buSzTx/>
              <a:buFontTx/>
              <a:buNone/>
              <a:defRPr/>
            </a:pPr>
            <a:r>
              <a:rPr lang="ru-RU" sz="2000"/>
              <a:t>Формирование  системы технического регулирования  </a:t>
            </a:r>
          </a:p>
          <a:p>
            <a:pPr algn="ctr">
              <a:buClrTx/>
              <a:buSzTx/>
              <a:buFontTx/>
              <a:buNone/>
              <a:defRPr/>
            </a:pPr>
            <a:r>
              <a:rPr lang="ru-RU" sz="2000"/>
              <a:t>в Республике Казахстан</a:t>
            </a:r>
          </a:p>
          <a:p>
            <a:pPr algn="ctr">
              <a:buClrTx/>
              <a:buSzTx/>
              <a:buFontTx/>
              <a:buNone/>
              <a:defRPr/>
            </a:pPr>
            <a:endParaRPr lang="ru-RU" sz="2000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ClrTx/>
              <a:buSzTx/>
              <a:buFontTx/>
              <a:buNone/>
              <a:defRPr/>
            </a:pPr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304800" y="1371600"/>
            <a:ext cx="8416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marL="360363" indent="-360363" algn="l">
              <a:buClrTx/>
              <a:buSzTx/>
              <a:buFontTx/>
              <a:buNone/>
            </a:pPr>
            <a:r>
              <a:rPr lang="ru-RU">
                <a:solidFill>
                  <a:schemeClr val="bg1"/>
                </a:solidFill>
              </a:rPr>
              <a:t>  </a:t>
            </a:r>
            <a:endParaRPr lang="ru-RU">
              <a:solidFill>
                <a:schemeClr val="bg1"/>
              </a:solidFill>
              <a:latin typeface="Arial Cyr" pitchFamily="34" charset="0"/>
            </a:endParaRPr>
          </a:p>
        </p:txBody>
      </p:sp>
      <p:sp>
        <p:nvSpPr>
          <p:cNvPr id="14341" name="AutoShape 4"/>
          <p:cNvSpPr>
            <a:spLocks noChangeArrowheads="1"/>
          </p:cNvSpPr>
          <p:nvPr/>
        </p:nvSpPr>
        <p:spPr bwMode="auto">
          <a:xfrm>
            <a:off x="762000" y="762000"/>
            <a:ext cx="3657600" cy="15240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Предусматривается принятие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нормативных правовых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актов  в виде</a:t>
            </a:r>
          </a:p>
        </p:txBody>
      </p:sp>
      <p:sp>
        <p:nvSpPr>
          <p:cNvPr id="14342" name="AutoShape 5"/>
          <p:cNvSpPr>
            <a:spLocks noChangeArrowheads="1"/>
          </p:cNvSpPr>
          <p:nvPr/>
        </p:nvSpPr>
        <p:spPr bwMode="auto">
          <a:xfrm>
            <a:off x="533400" y="2590800"/>
            <a:ext cx="3429000" cy="1447800"/>
          </a:xfrm>
          <a:prstGeom prst="flowChartPunchedCard">
            <a:avLst/>
          </a:prstGeom>
          <a:solidFill>
            <a:schemeClr val="bg1"/>
          </a:solidFill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Законов РК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по макроэкономическим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группам продукции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и факторам воздействия</a:t>
            </a:r>
          </a:p>
        </p:txBody>
      </p:sp>
      <p:sp>
        <p:nvSpPr>
          <p:cNvPr id="14343" name="AutoShape 6"/>
          <p:cNvSpPr>
            <a:spLocks noChangeArrowheads="1"/>
          </p:cNvSpPr>
          <p:nvPr/>
        </p:nvSpPr>
        <p:spPr bwMode="auto">
          <a:xfrm>
            <a:off x="304800" y="4572000"/>
            <a:ext cx="3886200" cy="1905000"/>
          </a:xfrm>
          <a:prstGeom prst="flowChartPunchedCard">
            <a:avLst/>
          </a:prstGeom>
          <a:solidFill>
            <a:schemeClr val="bg1"/>
          </a:solidFill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Постановлений Правительства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для отдельных групп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продукции, требования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безопасности к которым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 в силу их специфики, не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>
                <a:solidFill>
                  <a:srgbClr val="000000"/>
                </a:solidFill>
              </a:rPr>
              <a:t>охватываются Законом</a:t>
            </a:r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711450"/>
            <a:ext cx="84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  <a:buNone/>
            </a:pPr>
            <a:r>
              <a:rPr lang="ru-RU">
                <a:solidFill>
                  <a:schemeClr val="tx2"/>
                </a:solidFill>
              </a:rPr>
              <a:t>- (       </a:t>
            </a:r>
          </a:p>
        </p:txBody>
      </p:sp>
      <p:sp>
        <p:nvSpPr>
          <p:cNvPr id="14345" name="AutoShape 8"/>
          <p:cNvSpPr>
            <a:spLocks noChangeArrowheads="1"/>
          </p:cNvSpPr>
          <p:nvPr/>
        </p:nvSpPr>
        <p:spPr bwMode="auto">
          <a:xfrm>
            <a:off x="4876800" y="2743200"/>
            <a:ext cx="3657600" cy="1371600"/>
          </a:xfrm>
          <a:prstGeom prst="flowChartProcess">
            <a:avLst/>
          </a:prstGeom>
          <a:solidFill>
            <a:srgbClr val="EEECAA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ClrTx/>
              <a:buSzTx/>
              <a:buFontTx/>
              <a:buNone/>
            </a:pPr>
            <a:endParaRPr lang="ru-RU" sz="1200" i="1">
              <a:solidFill>
                <a:schemeClr val="tx2"/>
              </a:solidFill>
            </a:endParaRPr>
          </a:p>
          <a:p>
            <a:pPr algn="ctr">
              <a:buClrTx/>
              <a:buSzTx/>
              <a:buFontTx/>
              <a:buNone/>
            </a:pPr>
            <a:endParaRPr lang="ru-RU" sz="1600" i="1">
              <a:solidFill>
                <a:schemeClr val="tx2"/>
              </a:solidFill>
            </a:endParaRPr>
          </a:p>
          <a:p>
            <a:pPr algn="ctr">
              <a:buClrTx/>
              <a:buSzTx/>
              <a:buFontTx/>
              <a:buNone/>
            </a:pPr>
            <a:r>
              <a:rPr lang="ru-RU" sz="1600" i="1">
                <a:solidFill>
                  <a:schemeClr val="tx2"/>
                </a:solidFill>
              </a:rPr>
              <a:t> </a:t>
            </a:r>
            <a:r>
              <a:rPr lang="ru-RU" sz="1600" i="1">
                <a:solidFill>
                  <a:srgbClr val="000000"/>
                </a:solidFill>
              </a:rPr>
              <a:t>«О государственном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 i="1">
                <a:solidFill>
                  <a:srgbClr val="000000"/>
                </a:solidFill>
              </a:rPr>
              <a:t>регулировании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 i="1">
                <a:solidFill>
                  <a:srgbClr val="000000"/>
                </a:solidFill>
              </a:rPr>
              <a:t>производства и оборота </a:t>
            </a:r>
          </a:p>
          <a:p>
            <a:pPr algn="ctr">
              <a:buClrTx/>
              <a:buSzTx/>
              <a:buFontTx/>
              <a:buNone/>
            </a:pPr>
            <a:r>
              <a:rPr lang="ru-RU" sz="1600" i="1">
                <a:solidFill>
                  <a:srgbClr val="000000"/>
                </a:solidFill>
              </a:rPr>
              <a:t>отдельных видов</a:t>
            </a:r>
          </a:p>
          <a:p>
            <a:pPr algn="ctr">
              <a:buClrTx/>
              <a:buSzTx/>
              <a:buFontTx/>
              <a:buNone/>
            </a:pPr>
            <a:r>
              <a:rPr lang="ru-RU" sz="1600" i="1">
                <a:solidFill>
                  <a:srgbClr val="000000"/>
                </a:solidFill>
              </a:rPr>
              <a:t> нефтепродуктов»</a:t>
            </a:r>
          </a:p>
          <a:p>
            <a:pPr algn="ctr">
              <a:buClrTx/>
              <a:buSzTx/>
              <a:buFontTx/>
              <a:buNone/>
            </a:pPr>
            <a:endParaRPr lang="ru-RU" sz="1600" b="0">
              <a:solidFill>
                <a:srgbClr val="000000"/>
              </a:solidFill>
              <a:latin typeface="Times New Roman Cyr" pitchFamily="18" charset="-52"/>
            </a:endParaRPr>
          </a:p>
          <a:p>
            <a:pPr algn="ctr">
              <a:buClrTx/>
              <a:buSzTx/>
              <a:buFontTx/>
              <a:buNone/>
            </a:pPr>
            <a:endParaRPr lang="ru-RU" sz="1600" b="0">
              <a:latin typeface="Times New Roman Cyr" pitchFamily="18" charset="-52"/>
            </a:endParaRPr>
          </a:p>
        </p:txBody>
      </p:sp>
      <p:sp>
        <p:nvSpPr>
          <p:cNvPr id="14346" name="AutoShape 9"/>
          <p:cNvSpPr>
            <a:spLocks noChangeArrowheads="1"/>
          </p:cNvSpPr>
          <p:nvPr/>
        </p:nvSpPr>
        <p:spPr bwMode="auto">
          <a:xfrm>
            <a:off x="5029200" y="4648200"/>
            <a:ext cx="3657600" cy="1371600"/>
          </a:xfrm>
          <a:prstGeom prst="flowChartProcess">
            <a:avLst/>
          </a:prstGeom>
          <a:solidFill>
            <a:srgbClr val="EEECAA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ClrTx/>
              <a:buSzTx/>
              <a:buFontTx/>
              <a:buNone/>
            </a:pPr>
            <a:endParaRPr lang="ru-RU" sz="1200" i="1">
              <a:solidFill>
                <a:schemeClr val="tx2"/>
              </a:solidFill>
            </a:endParaRPr>
          </a:p>
          <a:p>
            <a:pPr algn="ctr">
              <a:buClrTx/>
              <a:buSzTx/>
              <a:buFontTx/>
              <a:buNone/>
            </a:pPr>
            <a:r>
              <a:rPr lang="ru-RU" i="1">
                <a:solidFill>
                  <a:srgbClr val="000000"/>
                </a:solidFill>
              </a:rPr>
              <a:t>«</a:t>
            </a:r>
            <a:r>
              <a:rPr lang="ru-RU" sz="1600" i="1">
                <a:solidFill>
                  <a:srgbClr val="000000"/>
                </a:solidFill>
              </a:rPr>
              <a:t>О бензине и</a:t>
            </a:r>
          </a:p>
          <a:p>
            <a:pPr algn="ctr">
              <a:buClrTx/>
              <a:buSzTx/>
              <a:buFontTx/>
              <a:buNone/>
            </a:pPr>
            <a:r>
              <a:rPr lang="ru-RU" sz="1600" i="1">
                <a:solidFill>
                  <a:srgbClr val="000000"/>
                </a:solidFill>
              </a:rPr>
              <a:t> дизельном топливе</a:t>
            </a:r>
            <a:endParaRPr lang="ru-RU" sz="1600" b="0">
              <a:solidFill>
                <a:srgbClr val="000000"/>
              </a:solidFill>
              <a:latin typeface="Times New Roman Cyr" pitchFamily="18" charset="-52"/>
            </a:endParaRPr>
          </a:p>
        </p:txBody>
      </p:sp>
      <p:sp>
        <p:nvSpPr>
          <p:cNvPr id="124938" name="AutoShape 10"/>
          <p:cNvSpPr>
            <a:spLocks noChangeArrowheads="1"/>
          </p:cNvSpPr>
          <p:nvPr/>
        </p:nvSpPr>
        <p:spPr bwMode="auto">
          <a:xfrm>
            <a:off x="2362200" y="4114800"/>
            <a:ext cx="228600" cy="381000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39" name="AutoShape 11"/>
          <p:cNvSpPr>
            <a:spLocks noChangeArrowheads="1"/>
          </p:cNvSpPr>
          <p:nvPr/>
        </p:nvSpPr>
        <p:spPr bwMode="auto">
          <a:xfrm>
            <a:off x="2209800" y="21336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0" name="AutoShape 12"/>
          <p:cNvSpPr>
            <a:spLocks noChangeArrowheads="1"/>
          </p:cNvSpPr>
          <p:nvPr/>
        </p:nvSpPr>
        <p:spPr bwMode="auto">
          <a:xfrm>
            <a:off x="4038600" y="31242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1" name="AutoShape 13"/>
          <p:cNvSpPr>
            <a:spLocks noChangeArrowheads="1"/>
          </p:cNvSpPr>
          <p:nvPr/>
        </p:nvSpPr>
        <p:spPr bwMode="auto">
          <a:xfrm>
            <a:off x="4191000" y="51816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2" name="AutoShape 14"/>
          <p:cNvSpPr>
            <a:spLocks noChangeArrowheads="1"/>
          </p:cNvSpPr>
          <p:nvPr/>
        </p:nvSpPr>
        <p:spPr bwMode="auto">
          <a:xfrm>
            <a:off x="6629400" y="41910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7149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6062" y="69383"/>
            <a:ext cx="87576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В данном курсе изучаются правовые основы государственной системы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технического регулирования, направленные на обеспечение безопасности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продукции, услуг и процессов в Республике Казахстан.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6061" y="1098981"/>
            <a:ext cx="875763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/>
              </a:rPr>
              <a:t>Для подтверждения официально признанных объектов оценки соответствия определенным требованиям служит система </a:t>
            </a:r>
            <a:r>
              <a:rPr lang="ru-RU" sz="1600" i="1" dirty="0">
                <a:solidFill>
                  <a:srgbClr val="000000"/>
                </a:solidFill>
                <a:latin typeface="Times New Roman"/>
              </a:rPr>
              <a:t>аккредитации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. Введено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также понятие «предварительный национальный стандарт» с целью накопления необходимого опыта в процессе его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применения. Для 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подтверждения соответствия проводится контроль (</a:t>
            </a:r>
            <a:r>
              <a:rPr lang="ru-RU" sz="1600" i="1" dirty="0">
                <a:solidFill>
                  <a:srgbClr val="000000"/>
                </a:solidFill>
                <a:latin typeface="Times New Roman"/>
              </a:rPr>
              <a:t>аудит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) сертифицированной продукции, услуги, процессов, систем менеджмента качества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установленным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требованиям. На 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товары , работы и услуги военного и двойного назначения введен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i="1" dirty="0">
                <a:solidFill>
                  <a:srgbClr val="000000"/>
                </a:solidFill>
                <a:latin typeface="Times New Roman"/>
              </a:rPr>
              <a:t>военный стандарт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, устанавливающий правила и характеристики объектов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военного назначения, содержащий сведения, составляющие государственные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секреты и ограниченного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применения. Физическое 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или юридическое лицо, предоставляющее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продукцию, услугу 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– </a:t>
            </a:r>
            <a:r>
              <a:rPr lang="ru-RU" sz="1600" i="1" dirty="0">
                <a:solidFill>
                  <a:srgbClr val="000000"/>
                </a:solidFill>
                <a:latin typeface="Times New Roman"/>
              </a:rPr>
              <a:t>поставщик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; производящее продукцию (услугу) – </a:t>
            </a:r>
            <a:r>
              <a:rPr lang="ru-RU" sz="1600" i="1" dirty="0">
                <a:solidFill>
                  <a:srgbClr val="000000"/>
                </a:solidFill>
                <a:latin typeface="Times New Roman"/>
              </a:rPr>
              <a:t>изготовитель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(исполнитель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).Для 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подтверждения соответствия сертифицированной продукции,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процесса требованиям, установленным техническими регламентами, может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быть проведен </a:t>
            </a:r>
            <a:r>
              <a:rPr lang="ru-RU" sz="1600" i="1" dirty="0">
                <a:solidFill>
                  <a:srgbClr val="000000"/>
                </a:solidFill>
                <a:latin typeface="Times New Roman"/>
              </a:rPr>
              <a:t>инспекционный контроль (проверка</a:t>
            </a:r>
            <a:r>
              <a:rPr lang="ru-RU" sz="1600" i="1" dirty="0" smtClean="0">
                <a:solidFill>
                  <a:srgbClr val="000000"/>
                </a:solidFill>
                <a:latin typeface="Times New Roman"/>
              </a:rPr>
              <a:t>).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 При 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создании консорциума (</a:t>
            </a:r>
            <a:r>
              <a:rPr lang="ru-RU" sz="1600" i="1" dirty="0">
                <a:solidFill>
                  <a:srgbClr val="000000"/>
                </a:solidFill>
                <a:latin typeface="Times New Roman"/>
              </a:rPr>
              <a:t>участие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) создается стандарт для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его участников. </a:t>
            </a:r>
          </a:p>
          <a:p>
            <a:pPr algn="just"/>
            <a:r>
              <a:rPr lang="ru-RU" sz="1600" i="1" dirty="0" smtClean="0">
                <a:solidFill>
                  <a:srgbClr val="000000"/>
                </a:solidFill>
                <a:latin typeface="Times New Roman"/>
              </a:rPr>
              <a:t>Услуга 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– итоги взаимодействия поставщика и потребителя и внутренней деятельности поставщика по удовлетворению потребностей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потребителя. </a:t>
            </a:r>
          </a:p>
          <a:p>
            <a:pPr algn="just"/>
            <a:r>
              <a:rPr lang="ru-RU" sz="1600" i="1" dirty="0" smtClean="0">
                <a:solidFill>
                  <a:srgbClr val="000000"/>
                </a:solidFill>
                <a:latin typeface="Times New Roman"/>
              </a:rPr>
              <a:t>Риск </a:t>
            </a:r>
            <a:r>
              <a:rPr lang="ru-RU" sz="1600" i="1" dirty="0">
                <a:solidFill>
                  <a:srgbClr val="000000"/>
                </a:solidFill>
                <a:latin typeface="Times New Roman"/>
              </a:rPr>
              <a:t>– 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вероятность причинения вреда жизни и здоровью человека, ОС, в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том числе растительному и животному миру, с учетом тяжести его</a:t>
            </a:r>
            <a:br>
              <a:rPr lang="ru-RU" sz="1600" dirty="0">
                <a:solidFill>
                  <a:srgbClr val="000000"/>
                </a:solidFill>
                <a:latin typeface="Times New Roman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последствий. </a:t>
            </a:r>
            <a:r>
              <a:rPr lang="ru-RU" sz="1600" dirty="0"/>
              <a:t>Совокупность физических и юридических лиц, государственных</a:t>
            </a:r>
            <a:br>
              <a:rPr lang="ru-RU" sz="1600" dirty="0"/>
            </a:br>
            <a:r>
              <a:rPr lang="ru-RU" sz="1600" dirty="0"/>
              <a:t>органов, осуществляющих работы в области технического регулирования в</a:t>
            </a:r>
            <a:br>
              <a:rPr lang="ru-RU" sz="1600" dirty="0"/>
            </a:br>
            <a:r>
              <a:rPr lang="ru-RU" sz="1600" dirty="0"/>
              <a:t>пределах своей компетенции, а также нормативных правовых актов, стандартов и нормативных технических документов составляют </a:t>
            </a:r>
            <a:r>
              <a:rPr lang="ru-RU" sz="1600" i="1" dirty="0" smtClean="0"/>
              <a:t>государственную</a:t>
            </a:r>
            <a:r>
              <a:rPr lang="ru-RU" sz="1600" dirty="0"/>
              <a:t> </a:t>
            </a:r>
            <a:r>
              <a:rPr lang="ru-RU" sz="1600" i="1" dirty="0" smtClean="0"/>
              <a:t>систему </a:t>
            </a:r>
            <a:r>
              <a:rPr lang="ru-RU" sz="1600" i="1" dirty="0"/>
              <a:t>технического </a:t>
            </a:r>
            <a:r>
              <a:rPr lang="ru-RU" sz="1600" i="1"/>
              <a:t>регулирования</a:t>
            </a:r>
            <a:r>
              <a:rPr lang="ru-RU" sz="1600" i="1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3407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2236</TotalTime>
  <Words>1109</Words>
  <Application>Microsoft Office PowerPoint</Application>
  <PresentationFormat>Экран (4:3)</PresentationFormat>
  <Paragraphs>127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Лекция № 1.  Введение. Цель и содержание курса «Техническое регулирование производственной безопасности».</vt:lpstr>
      <vt:lpstr>Содержание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Пользователь</cp:lastModifiedBy>
  <cp:revision>290</cp:revision>
  <dcterms:created xsi:type="dcterms:W3CDTF">2017-10-09T05:58:02Z</dcterms:created>
  <dcterms:modified xsi:type="dcterms:W3CDTF">2021-02-23T11:50:02Z</dcterms:modified>
</cp:coreProperties>
</file>