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76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67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26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93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89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25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906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874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9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80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60DB5-665B-4699-9A9A-B3E6F839577C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33763-663D-4AFA-A929-9A2FA4162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9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K950001000_#z6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adilet.zan.kz/rus/docs/K950001000_#z6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6367" y="3999902"/>
            <a:ext cx="83583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cs typeface="Times New Roman" panose="02020603050405020304" pitchFamily="18" charset="0"/>
              </a:rPr>
              <a:t>Преподаватель: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Батесова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Фируза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Кайсарбековна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кан.техн.наук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, </a:t>
            </a:r>
            <a:r>
              <a:rPr kumimoji="0" lang="ru-RU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асисс.проф</a:t>
            </a: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 </a:t>
            </a:r>
            <a:endParaRPr kumimoji="0" lang="ru-RU" sz="1800" b="1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Кафедра «Химических процессов и промышленной экологии»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batessova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@</a:t>
            </a:r>
            <a:r>
              <a:rPr kumimoji="0" lang="en-US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inbox</a:t>
            </a:r>
            <a:r>
              <a:rPr kumimoji="0" lang="en-GB" sz="1800" b="0" i="0" u="sng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.</a:t>
            </a:r>
            <a:r>
              <a:rPr kumimoji="0" lang="en-US" sz="1800" b="0" i="0" u="sng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ru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/>
            </a:r>
            <a:b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2673" y="2708920"/>
            <a:ext cx="8139807" cy="813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Лекция №2</a:t>
            </a:r>
            <a:endParaRPr lang="ru-RU" dirty="0" smtClean="0">
              <a:effectLst/>
              <a:latin typeface="Arial"/>
              <a:ea typeface="Calibri"/>
              <a:cs typeface="Times New Roman"/>
            </a:endParaRPr>
          </a:p>
          <a:p>
            <a:pPr algn="ctr"/>
            <a:r>
              <a:rPr lang="ru-RU" dirty="0" smtClean="0">
                <a:effectLst/>
                <a:latin typeface="Times New Roman"/>
                <a:ea typeface="Times New Roman"/>
              </a:rPr>
              <a:t>Правовые, экономические и социальные  основы обеспечения   ПБ  </a:t>
            </a:r>
          </a:p>
          <a:p>
            <a:pPr algn="ctr"/>
            <a:r>
              <a:rPr lang="ru-RU" dirty="0" smtClean="0">
                <a:effectLst/>
                <a:latin typeface="Times New Roman"/>
                <a:ea typeface="Times New Roman"/>
              </a:rPr>
              <a:t>закон РК «О техническом регулировании»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730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16" y="620688"/>
            <a:ext cx="88569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/>
              <a:t>осуществляет </a:t>
            </a:r>
            <a:r>
              <a:rPr lang="ru-RU" dirty="0"/>
              <a:t>контроль посредством проведения ежегодной проверки</a:t>
            </a:r>
            <a:br>
              <a:rPr lang="ru-RU" dirty="0"/>
            </a:br>
            <a:r>
              <a:rPr lang="ru-RU" dirty="0"/>
              <a:t>деятельности организации, уполномоченной на выдачу сертификата о</a:t>
            </a:r>
            <a:br>
              <a:rPr lang="ru-RU" dirty="0"/>
            </a:br>
            <a:r>
              <a:rPr lang="ru-RU" dirty="0"/>
              <a:t>происхождении товара, за соблюдением порядка выдачи сертификата о</a:t>
            </a:r>
            <a:br>
              <a:rPr lang="ru-RU" dirty="0"/>
            </a:br>
            <a:r>
              <a:rPr lang="ru-RU" dirty="0"/>
              <a:t>происхождении товара и деятельности уполномоченного органа (организации)</a:t>
            </a:r>
            <a:br>
              <a:rPr lang="ru-RU" dirty="0"/>
            </a:br>
            <a:r>
              <a:rPr lang="ru-RU" dirty="0"/>
              <a:t>за соблюдением порядка выдачи сертификата о происхождении товара для</a:t>
            </a:r>
            <a:br>
              <a:rPr lang="ru-RU" dirty="0"/>
            </a:br>
            <a:r>
              <a:rPr lang="ru-RU" dirty="0"/>
              <a:t>внутреннего обращения, определения статуса товара Таможенного союза и</a:t>
            </a:r>
            <a:br>
              <a:rPr lang="ru-RU" dirty="0"/>
            </a:br>
            <a:r>
              <a:rPr lang="ru-RU" dirty="0"/>
              <a:t>(или) иностранного товара;</a:t>
            </a:r>
            <a:br>
              <a:rPr lang="ru-RU" dirty="0"/>
            </a:br>
            <a:r>
              <a:rPr lang="ru-RU" dirty="0"/>
              <a:t>- утверждает правила создания и ведения депозитария </a:t>
            </a:r>
            <a:r>
              <a:rPr lang="ru-RU" dirty="0" smtClean="0"/>
              <a:t>классификаторов</a:t>
            </a:r>
            <a:r>
              <a:rPr lang="en-US" dirty="0" smtClean="0"/>
              <a:t> </a:t>
            </a:r>
            <a:r>
              <a:rPr lang="ru-RU" dirty="0" smtClean="0"/>
              <a:t>технико-экономической </a:t>
            </a:r>
            <a:r>
              <a:rPr lang="ru-RU" dirty="0"/>
              <a:t>информации;</a:t>
            </a:r>
            <a:br>
              <a:rPr lang="ru-RU" dirty="0"/>
            </a:br>
            <a:r>
              <a:rPr lang="ru-RU" dirty="0"/>
              <a:t>- создает консультативно совещательные органы в </a:t>
            </a:r>
            <a:r>
              <a:rPr lang="ru-RU" dirty="0" smtClean="0"/>
              <a:t>интересах</a:t>
            </a:r>
            <a:r>
              <a:rPr lang="en-US" dirty="0" smtClean="0"/>
              <a:t> </a:t>
            </a:r>
            <a:r>
              <a:rPr lang="ru-RU" dirty="0" smtClean="0"/>
              <a:t>обеспечения </a:t>
            </a:r>
            <a:r>
              <a:rPr lang="ru-RU" dirty="0"/>
              <a:t>безопасности продукции, процессов;</a:t>
            </a:r>
            <a:br>
              <a:rPr lang="ru-RU" dirty="0"/>
            </a:br>
            <a:r>
              <a:rPr lang="ru-RU" dirty="0"/>
              <a:t>- утверждает технические регламенты;</a:t>
            </a:r>
            <a:br>
              <a:rPr lang="ru-RU" dirty="0"/>
            </a:br>
            <a:r>
              <a:rPr lang="ru-RU" dirty="0"/>
              <a:t>- осуществляет экспертизы, согласования разработанных технических</a:t>
            </a:r>
            <a:br>
              <a:rPr lang="ru-RU" dirty="0"/>
            </a:br>
            <a:r>
              <a:rPr lang="ru-RU" dirty="0"/>
              <a:t>регламентов, согласования приостановления либо отмены действия</a:t>
            </a:r>
            <a:br>
              <a:rPr lang="ru-RU" dirty="0"/>
            </a:br>
            <a:r>
              <a:rPr lang="ru-RU" dirty="0"/>
              <a:t>технических регламентов, в том числе инициирование вопросов</a:t>
            </a:r>
            <a:br>
              <a:rPr lang="ru-RU" dirty="0"/>
            </a:br>
            <a:r>
              <a:rPr lang="ru-RU" dirty="0"/>
              <a:t>приостановления, либо отмены действия технических </a:t>
            </a:r>
            <a:r>
              <a:rPr lang="ru-RU" dirty="0" smtClean="0"/>
              <a:t>регламентов</a:t>
            </a:r>
            <a:r>
              <a:rPr lang="en-US" dirty="0" smtClean="0"/>
              <a:t> </a:t>
            </a:r>
            <a:r>
              <a:rPr lang="ru-RU" dirty="0" smtClean="0"/>
              <a:t>отраслевыми </a:t>
            </a:r>
            <a:r>
              <a:rPr lang="ru-RU" dirty="0"/>
              <a:t>государственными </a:t>
            </a:r>
            <a:r>
              <a:rPr lang="ru-RU" dirty="0" smtClean="0"/>
              <a:t>органами</a:t>
            </a:r>
            <a:endParaRPr lang="en-US" dirty="0"/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34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dirty="0" smtClean="0"/>
              <a:t>устанавливает </a:t>
            </a:r>
            <a:r>
              <a:rPr lang="ru-RU" dirty="0"/>
              <a:t>порядок разработки, экспертизы, принятия, изменения и</a:t>
            </a:r>
            <a:br>
              <a:rPr lang="ru-RU" dirty="0"/>
            </a:br>
            <a:r>
              <a:rPr lang="ru-RU" dirty="0"/>
              <a:t>отмены технических регламентов</a:t>
            </a:r>
            <a:r>
              <a:rPr lang="ru-RU" dirty="0" smtClean="0"/>
              <a:t>;</a:t>
            </a:r>
            <a:endParaRPr lang="en-US" dirty="0"/>
          </a:p>
          <a:p>
            <a:pPr marL="285750" indent="-285750" algn="just">
              <a:buFontTx/>
              <a:buChar char="-"/>
            </a:pPr>
            <a:r>
              <a:rPr lang="ru-RU" dirty="0" smtClean="0"/>
              <a:t>определяет </a:t>
            </a:r>
            <a:r>
              <a:rPr lang="ru-RU" dirty="0"/>
              <a:t>порядок формирования и ведения Единого</a:t>
            </a:r>
            <a:br>
              <a:rPr lang="ru-RU" dirty="0"/>
            </a:br>
            <a:r>
              <a:rPr lang="ru-RU" dirty="0"/>
              <a:t>государственного фонда нормативных технических документов;</a:t>
            </a:r>
            <a:br>
              <a:rPr lang="ru-RU" dirty="0"/>
            </a:br>
            <a:r>
              <a:rPr lang="ru-RU" dirty="0"/>
              <a:t>- утверждает план по разработке технических регламентов;</a:t>
            </a:r>
            <a:br>
              <a:rPr lang="ru-RU" dirty="0"/>
            </a:br>
            <a:r>
              <a:rPr lang="ru-RU" dirty="0"/>
              <a:t>- утверждает правила по определению страны происхождения товара и</a:t>
            </a:r>
            <a:br>
              <a:rPr lang="ru-RU" dirty="0"/>
            </a:br>
            <a:r>
              <a:rPr lang="ru-RU" dirty="0"/>
              <a:t>выдаче сертификата о происхождении товара;</a:t>
            </a:r>
            <a:br>
              <a:rPr lang="ru-RU" dirty="0"/>
            </a:br>
            <a:r>
              <a:rPr lang="ru-RU" dirty="0"/>
              <a:t>- устанавливает порядок маркировки продукции; </a:t>
            </a:r>
            <a:br>
              <a:rPr lang="ru-RU" dirty="0"/>
            </a:br>
            <a:endParaRPr lang="en-US" dirty="0" smtClean="0"/>
          </a:p>
          <a:p>
            <a:pPr algn="just"/>
            <a:r>
              <a:rPr lang="ru-RU" b="1" i="1" dirty="0" smtClean="0"/>
              <a:t>В </a:t>
            </a:r>
            <a:r>
              <a:rPr lang="ru-RU" b="1" i="1" dirty="0"/>
              <a:t>сфере стандартизации</a:t>
            </a:r>
            <a:r>
              <a:rPr lang="ru-RU" b="1" i="1" dirty="0" smtClean="0"/>
              <a:t>:</a:t>
            </a:r>
            <a:endParaRPr lang="en-US" b="1" i="1" dirty="0"/>
          </a:p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dirty="0"/>
              <a:t>1) Определяет порядок разработки, согласования, учета, утверждения,</a:t>
            </a:r>
            <a:br>
              <a:rPr lang="ru-RU" dirty="0"/>
            </a:br>
            <a:r>
              <a:rPr lang="ru-RU" dirty="0"/>
              <a:t>экспертизы, изменения, отмены и введения в действие национальных</a:t>
            </a:r>
            <a:br>
              <a:rPr lang="ru-RU" dirty="0"/>
            </a:br>
            <a:r>
              <a:rPr lang="ru-RU" dirty="0"/>
              <a:t>стандартов, предварительных национальных стандартов и классификаторов</a:t>
            </a:r>
            <a:br>
              <a:rPr lang="ru-RU" dirty="0"/>
            </a:br>
            <a:r>
              <a:rPr lang="ru-RU" dirty="0"/>
              <a:t>технико-экономической информации, за исключением военных стандартов на</a:t>
            </a:r>
            <a:br>
              <a:rPr lang="ru-RU" dirty="0"/>
            </a:br>
            <a:r>
              <a:rPr lang="ru-RU" dirty="0"/>
              <a:t>товары (продукцию), работы и услуги военного и двойного назначения.</a:t>
            </a:r>
            <a:br>
              <a:rPr lang="ru-RU" dirty="0"/>
            </a:br>
            <a:r>
              <a:rPr lang="ru-RU" dirty="0"/>
              <a:t>2) Организует анализ и разработку стандартов, гармонизированных с</a:t>
            </a:r>
            <a:br>
              <a:rPr lang="ru-RU" dirty="0"/>
            </a:br>
            <a:r>
              <a:rPr lang="ru-RU" dirty="0"/>
              <a:t>техническими регламентами.</a:t>
            </a:r>
            <a:br>
              <a:rPr lang="ru-RU" dirty="0"/>
            </a:br>
            <a:r>
              <a:rPr lang="ru-RU" dirty="0"/>
              <a:t>3) Определяет порядок учета и применения международных,</a:t>
            </a:r>
            <a:br>
              <a:rPr lang="ru-RU" dirty="0"/>
            </a:br>
            <a:r>
              <a:rPr lang="ru-RU" dirty="0"/>
              <a:t>региональных стандартов и стандартов иностранных государств, стандартов</a:t>
            </a:r>
            <a:br>
              <a:rPr lang="ru-RU" dirty="0"/>
            </a:br>
            <a:r>
              <a:rPr lang="ru-RU" dirty="0"/>
              <a:t>организаций, классификаторов технико-экономической информации, правил,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93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289" y="188640"/>
            <a:ext cx="871296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4) Устанавливает порядок разработки планов </a:t>
            </a:r>
            <a:r>
              <a:rPr lang="ru-RU" dirty="0" smtClean="0"/>
              <a:t>государственной</a:t>
            </a:r>
            <a:r>
              <a:rPr lang="en-US" dirty="0"/>
              <a:t> </a:t>
            </a:r>
            <a:r>
              <a:rPr lang="ru-RU" dirty="0" smtClean="0"/>
              <a:t>стандартизации.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5) Организует подтверждение переводов нормативных документов по</a:t>
            </a:r>
            <a:br>
              <a:rPr lang="ru-RU" dirty="0"/>
            </a:br>
            <a:r>
              <a:rPr lang="ru-RU" dirty="0"/>
              <a:t>стандартизации на государственный и русский языки.</a:t>
            </a:r>
            <a:br>
              <a:rPr lang="ru-RU" dirty="0"/>
            </a:br>
            <a:r>
              <a:rPr lang="ru-RU" dirty="0"/>
              <a:t>6) Разрабатывает порядок маркировки продукции.</a:t>
            </a:r>
            <a:br>
              <a:rPr lang="ru-RU" dirty="0"/>
            </a:br>
            <a:r>
              <a:rPr lang="ru-RU" dirty="0"/>
              <a:t>7) Разрабатывает и утверждает формы обязательной ведомственной</a:t>
            </a:r>
            <a:br>
              <a:rPr lang="ru-RU" dirty="0"/>
            </a:br>
            <a:r>
              <a:rPr lang="ru-RU" dirty="0"/>
              <a:t>отчетности, проверочных листов, критерии оценки степени риска,</a:t>
            </a:r>
            <a:br>
              <a:rPr lang="ru-RU" dirty="0"/>
            </a:br>
            <a:r>
              <a:rPr lang="ru-RU" dirty="0"/>
              <a:t>полугодовые проведения проверок в соответствии с Законом РК «О</a:t>
            </a:r>
            <a:br>
              <a:rPr lang="ru-RU" dirty="0"/>
            </a:br>
            <a:r>
              <a:rPr lang="ru-RU" dirty="0"/>
              <a:t>государственном контроле и надзоре в РК».</a:t>
            </a:r>
            <a:br>
              <a:rPr lang="ru-RU" dirty="0"/>
            </a:br>
            <a:r>
              <a:rPr lang="ru-RU" dirty="0"/>
              <a:t>8) Определяет порядок разработки, обеспечения консенсуса, утверждения, учета, регистрации, обозначения, изменения, отмены, актуализации,</a:t>
            </a:r>
            <a:br>
              <a:rPr lang="ru-RU" dirty="0"/>
            </a:br>
            <a:r>
              <a:rPr lang="ru-RU" dirty="0"/>
              <a:t>хранения, издания, распространения, соблюдения авторских прав</a:t>
            </a:r>
            <a:br>
              <a:rPr lang="ru-RU" dirty="0"/>
            </a:br>
            <a:r>
              <a:rPr lang="ru-RU" dirty="0"/>
              <a:t>разработчика и введения в действие неправительственных стандартов</a:t>
            </a:r>
            <a:r>
              <a:rPr lang="ru-RU" dirty="0" smtClean="0"/>
              <a:t>.</a:t>
            </a:r>
            <a:endParaRPr lang="en-US" dirty="0" smtClean="0"/>
          </a:p>
          <a:p>
            <a:pPr algn="ctr"/>
            <a:r>
              <a:rPr lang="ru-RU" b="1" i="1" dirty="0"/>
              <a:t>В сфере подтверждения соответствия</a:t>
            </a:r>
            <a:r>
              <a:rPr lang="ru-RU" b="1" i="1" dirty="0" smtClean="0"/>
              <a:t>:</a:t>
            </a:r>
            <a:endParaRPr lang="en-US" b="1" i="1" dirty="0" smtClean="0"/>
          </a:p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dirty="0"/>
              <a:t>1) Устанавливает формы сертификата соответствия, декларации о соответствии, сертификата по определению страны происхождения товара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организует их</a:t>
            </a:r>
            <a:r>
              <a:rPr lang="en-US" dirty="0"/>
              <a:t> </a:t>
            </a:r>
            <a:r>
              <a:rPr lang="ru-RU" dirty="0" smtClean="0"/>
              <a:t>изготовление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2) Разрабатывает правила государственной системы технического регулирования.</a:t>
            </a:r>
            <a:br>
              <a:rPr lang="ru-RU" dirty="0"/>
            </a:br>
            <a:r>
              <a:rPr lang="ru-RU" dirty="0"/>
              <a:t>3) Создает апелляционную комиссию для рассмотрения </a:t>
            </a:r>
            <a:r>
              <a:rPr lang="ru-RU" dirty="0" smtClean="0"/>
              <a:t>жалоб</a:t>
            </a:r>
            <a:r>
              <a:rPr lang="en-US" dirty="0" smtClean="0"/>
              <a:t> </a:t>
            </a:r>
            <a:r>
              <a:rPr lang="ru-RU" dirty="0" smtClean="0"/>
              <a:t>(апелляций</a:t>
            </a:r>
            <a:r>
              <a:rPr lang="ru-RU" dirty="0"/>
              <a:t>).</a:t>
            </a:r>
            <a:br>
              <a:rPr lang="ru-RU" dirty="0"/>
            </a:br>
            <a:r>
              <a:rPr lang="ru-RU" dirty="0"/>
              <a:t>4) Подготавливает предложения об отмене документов по вопросам</a:t>
            </a:r>
            <a:br>
              <a:rPr lang="ru-RU" dirty="0"/>
            </a:br>
            <a:r>
              <a:rPr lang="ru-RU" dirty="0"/>
              <a:t>подтверждения соответствия, изданных другими организациями, если они не</a:t>
            </a:r>
            <a:br>
              <a:rPr lang="ru-RU" dirty="0"/>
            </a:br>
            <a:r>
              <a:rPr lang="ru-RU" dirty="0"/>
              <a:t>отвечают требованиям государственной системы технического </a:t>
            </a:r>
            <a:r>
              <a:rPr lang="ru-RU" dirty="0" smtClean="0"/>
              <a:t>регулирова</a:t>
            </a:r>
            <a:r>
              <a:rPr lang="ru-RU" dirty="0"/>
              <a:t>ния в соответствии с законодательством РК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7188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74345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5) Обеспечивает организацию работ по межлабораторным сравнительным испытаниям (сличению</a:t>
            </a:r>
            <a:r>
              <a:rPr lang="ru-RU" dirty="0" smtClean="0"/>
              <a:t>).</a:t>
            </a:r>
            <a:endParaRPr lang="en-US" dirty="0" smtClean="0"/>
          </a:p>
          <a:p>
            <a:pPr algn="just"/>
            <a:r>
              <a:rPr lang="ru-RU" dirty="0"/>
              <a:t/>
            </a:r>
            <a:br>
              <a:rPr lang="ru-RU" dirty="0"/>
            </a:br>
            <a:r>
              <a:rPr lang="ru-RU" dirty="0"/>
              <a:t>6) Ведет реестр иностранных и международных организаций, уведомивших о начале или прекращении осуществления деятельности по </a:t>
            </a:r>
            <a:r>
              <a:rPr lang="ru-RU" dirty="0" smtClean="0"/>
              <a:t>выдаче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документов в сфере подтверждения соответствия иностранного образца </a:t>
            </a:r>
            <a:r>
              <a:rPr lang="ru-RU" dirty="0" smtClean="0"/>
              <a:t>на</a:t>
            </a:r>
            <a:r>
              <a:rPr lang="en-US" dirty="0" smtClean="0"/>
              <a:t> </a:t>
            </a:r>
            <a:r>
              <a:rPr lang="ru-RU" dirty="0" smtClean="0"/>
              <a:t>территории </a:t>
            </a:r>
            <a:r>
              <a:rPr lang="ru-RU" dirty="0"/>
              <a:t>РК</a:t>
            </a:r>
            <a:r>
              <a:rPr lang="ru-RU" dirty="0" smtClean="0"/>
              <a:t>.</a:t>
            </a:r>
            <a:endParaRPr lang="en-US" dirty="0" smtClean="0"/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en-US" dirty="0" smtClean="0"/>
          </a:p>
          <a:p>
            <a:pPr algn="just"/>
            <a:r>
              <a:rPr lang="ru-RU" b="1" dirty="0" smtClean="0"/>
              <a:t>Контрольные </a:t>
            </a:r>
            <a:r>
              <a:rPr lang="ru-RU" b="1" dirty="0"/>
              <a:t>вопросы</a:t>
            </a:r>
            <a:r>
              <a:rPr lang="ru-RU" b="1" dirty="0" smtClean="0"/>
              <a:t>:</a:t>
            </a:r>
            <a:endParaRPr lang="en-US" b="1" dirty="0"/>
          </a:p>
          <a:p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>1) Опишите структуру государственной системы технического</a:t>
            </a:r>
            <a:br>
              <a:rPr lang="ru-RU" dirty="0"/>
            </a:br>
            <a:r>
              <a:rPr lang="ru-RU" dirty="0"/>
              <a:t>регулирования.</a:t>
            </a:r>
            <a:br>
              <a:rPr lang="ru-RU" dirty="0"/>
            </a:br>
            <a:r>
              <a:rPr lang="ru-RU" dirty="0"/>
              <a:t>2) Опишите компетенции Правительства в области технического регулирования.</a:t>
            </a:r>
            <a:br>
              <a:rPr lang="ru-RU" dirty="0"/>
            </a:br>
            <a:r>
              <a:rPr lang="ru-RU" dirty="0"/>
              <a:t>3) Какие функции выполняет компетентный орган в сфере технического регулирования?</a:t>
            </a:r>
            <a:br>
              <a:rPr lang="ru-RU" dirty="0"/>
            </a:br>
            <a:r>
              <a:rPr lang="ru-RU" dirty="0"/>
              <a:t>4) Какие функции выполняет компетентный орган в сфере стандартизации?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30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3260" y="1052736"/>
            <a:ext cx="858921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 smtClean="0">
                <a:solidFill>
                  <a:srgbClr val="000000"/>
                </a:solidFill>
                <a:effectLst/>
                <a:latin typeface="Courier New"/>
              </a:rPr>
              <a:t>Законодательство Республики Казахстан в области технического регулирования</a:t>
            </a:r>
            <a:endParaRPr lang="ru-RU" sz="2000" b="0" dirty="0" smtClean="0">
              <a:solidFill>
                <a:srgbClr val="000000"/>
              </a:solidFill>
              <a:effectLst/>
              <a:latin typeface="Courier New"/>
            </a:endParaRPr>
          </a:p>
          <a:p>
            <a:pPr fontAlgn="base"/>
            <a:r>
              <a:rPr lang="ru-RU" sz="2000" b="0" dirty="0" smtClean="0">
                <a:solidFill>
                  <a:srgbClr val="000000"/>
                </a:solidFill>
                <a:effectLst/>
                <a:latin typeface="Courier New"/>
              </a:rPr>
              <a:t>      1. Законодательство Республики Казахстан в области технического регулирования основывается на </a:t>
            </a:r>
            <a:r>
              <a:rPr lang="ru-RU" sz="2000" b="0" dirty="0" smtClean="0">
                <a:solidFill>
                  <a:srgbClr val="073A5E"/>
                </a:solidFill>
                <a:effectLst/>
                <a:latin typeface="Courier New"/>
                <a:hlinkClick r:id="rId2"/>
              </a:rPr>
              <a:t>Конституции</a:t>
            </a:r>
            <a:r>
              <a:rPr lang="ru-RU" sz="2000" b="0" dirty="0" smtClean="0">
                <a:solidFill>
                  <a:srgbClr val="000000"/>
                </a:solidFill>
                <a:effectLst/>
                <a:latin typeface="Courier New"/>
              </a:rPr>
              <a:t> Республики Казахстан и состоит из настоящего Закона и иных нормативных правовых актов.</a:t>
            </a:r>
          </a:p>
          <a:p>
            <a:pPr fontAlgn="base"/>
            <a:r>
              <a:rPr lang="ru-RU" sz="2000" b="0" dirty="0" smtClean="0">
                <a:solidFill>
                  <a:srgbClr val="000000"/>
                </a:solidFill>
                <a:effectLst/>
                <a:latin typeface="Courier New"/>
              </a:rPr>
              <a:t>      2. Если международным договором, ратифицированным Республикой Казахстан, установлены иные правила, чем те, которые содержатся в настоящем Законе, то применяются правила международного договора.</a:t>
            </a:r>
          </a:p>
          <a:p>
            <a:pPr fontAlgn="base"/>
            <a:r>
              <a:rPr lang="ru-RU" sz="2000" b="0" dirty="0" smtClean="0">
                <a:solidFill>
                  <a:srgbClr val="000000"/>
                </a:solidFill>
                <a:effectLst/>
                <a:latin typeface="Courier New"/>
              </a:rPr>
              <a:t>      3. Особенности технического регулирования в отношении отдельных видов продукции (работ, услуг), определенных договором о Евразийском экономическом союзе, регулируются законами Республики Казахстан.</a:t>
            </a:r>
            <a:endParaRPr lang="ru-RU" sz="2000" b="0" dirty="0">
              <a:solidFill>
                <a:srgbClr val="000000"/>
              </a:solidFill>
              <a:effectLst/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61029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88640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effectLst/>
                <a:latin typeface="Times New Roman"/>
                <a:ea typeface="Times New Roman"/>
              </a:rPr>
              <a:t>Закон РК «О техническом регулировании»</a:t>
            </a:r>
            <a:r>
              <a:rPr lang="ru-RU" dirty="0"/>
              <a:t> </a:t>
            </a:r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регулирует общественные отношения, возникающие при установлении и исполнении обязательных требований к продукции, в том числе зданиям и сооружениям, связанным с требованиями к продукции процессам проектирования (включая изыскания), производства, строительства, монтажа, наладки, эксплуатации, хранения, перевозки, реализации и утилизации, применении на добровольной основе требований к продукции, процессам и оказанию услуг, оценке соответствия и государственному контролю и надзору в области технического регулирования, а также устанавливает правовые основы государственной системы технического регулирования.</a:t>
            </a:r>
          </a:p>
          <a:p>
            <a:pPr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   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Courier New"/>
              </a:rPr>
              <a:t>2. Объектами технического регулирования являются:</a:t>
            </a:r>
          </a:p>
          <a:p>
            <a:pPr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 -продукция, за исключением продукции гражданской авиации, продукции, используемой в целях защиты сведений, составляющих государственную тайну (государственные секреты) или относящихся к охраняемой в соответствии с законами Республики Казахстан информации ограниченного доступа, продукции, сведения о которой составляют государственную тайну (государственные секреты), продукции, для которой устанавливаются требования, связанные с обеспечением безопасности в области использования атомной энергии, продукции, бывшей в употреблении, ветеринарных препаратов, лекарственных средств, медицинских изделий (изделий медицинского назначения и медицинской техники);</a:t>
            </a:r>
          </a:p>
        </p:txBody>
      </p:sp>
    </p:spTree>
    <p:extLst>
      <p:ext uri="{BB962C8B-B14F-4D97-AF65-F5344CB8AC3E}">
        <p14:creationId xmlns:p14="http://schemas.microsoft.com/office/powerpoint/2010/main" val="1545444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764704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 -связанные с требованиями к продукции процессы проектирования (включая изыскания), производства, строительства, монтажа, наладки, эксплуатации, хранения, перевозки, реализации и утилизации;</a:t>
            </a:r>
          </a:p>
          <a:p>
            <a:pPr algn="just"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-  услуги в части добровольной сертификации, за исключением услуг в области ветеринарии, защиты и карантина растений, государственных, медицинских, образовательных, финансовых, банковских и других услуг, регулирование которых установлено иными законами Республики Казахстан, актами Президента Республики Казахстан и Правительства Республики Казахстан.</a:t>
            </a:r>
          </a:p>
          <a:p>
            <a:pPr algn="just"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     </a:t>
            </a:r>
          </a:p>
          <a:p>
            <a:pPr algn="just" fontAlgn="base"/>
            <a:r>
              <a:rPr lang="ru-RU" b="0" dirty="0" smtClean="0">
                <a:solidFill>
                  <a:srgbClr val="000000"/>
                </a:solidFill>
                <a:effectLst/>
                <a:latin typeface="Courier New"/>
              </a:rPr>
              <a:t>3. Субъектами технического регулирования являются государственные органы, физические и юридические лица, входящие в структуру государственной системы технического регулирования, а также физические и юридические лица, обладающие в отношении объектов технического регулирования правом владения, пользования и (или) распоряжения в соответствии с гражданским законодательством Республики Казахстан.</a:t>
            </a:r>
            <a:endParaRPr lang="ru-RU" b="0" dirty="0">
              <a:solidFill>
                <a:srgbClr val="000000"/>
              </a:solidFill>
              <a:effectLst/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44278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332656"/>
            <a:ext cx="885698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1. Основными целями технического регулирования являются:</a:t>
            </a:r>
          </a:p>
          <a:p>
            <a:pPr fontAlgn="base"/>
            <a:r>
              <a:rPr lang="ru-RU" dirty="0"/>
              <a:t>      1) обеспечение безопасности продукции, процессов и услуг для жизни и здоровья человека и окружающей среды, в том числе растительного и животного мира;</a:t>
            </a:r>
          </a:p>
          <a:p>
            <a:pPr fontAlgn="base"/>
            <a:r>
              <a:rPr lang="ru-RU" dirty="0"/>
              <a:t>      2) предупреждение действий, вводящих в заблуждение приобретателей (потребителей) относительно безопасности и качества продукции, услуги, в том числе через обеспечение достоверности их оценки соответствия, </a:t>
            </a:r>
            <a:r>
              <a:rPr lang="ru-RU" dirty="0" err="1"/>
              <a:t>прослеживаемости</a:t>
            </a:r>
            <a:r>
              <a:rPr lang="ru-RU" dirty="0"/>
              <a:t> продукции или продукции и связанных с ней процессов;</a:t>
            </a:r>
          </a:p>
          <a:p>
            <a:pPr fontAlgn="base"/>
            <a:r>
              <a:rPr lang="ru-RU" dirty="0"/>
              <a:t>      3) устранение технических барьеров в торговле;</a:t>
            </a:r>
          </a:p>
          <a:p>
            <a:pPr fontAlgn="base"/>
            <a:r>
              <a:rPr lang="ru-RU" dirty="0"/>
              <a:t>      4) содействие приобретателям, в том числе потребителям, в компетентном выборе продукции, процессов и услуг.</a:t>
            </a:r>
          </a:p>
          <a:p>
            <a:pPr fontAlgn="base"/>
            <a:r>
              <a:rPr lang="ru-RU" dirty="0"/>
              <a:t>      2. Техническое регулирование основывается на принципах:</a:t>
            </a:r>
          </a:p>
          <a:p>
            <a:pPr fontAlgn="base"/>
            <a:r>
              <a:rPr lang="ru-RU" dirty="0"/>
              <a:t>      1) единства и целостности технического регулирования и оценки соответствия;</a:t>
            </a:r>
          </a:p>
          <a:p>
            <a:pPr fontAlgn="base"/>
            <a:r>
              <a:rPr lang="ru-RU" dirty="0"/>
              <a:t>      2) установления единых обязательных требований в технических регламентах, а также технических регламентах организаций, участницей которых является Республика Казахстан;</a:t>
            </a:r>
          </a:p>
          <a:p>
            <a:pPr fontAlgn="base"/>
            <a:r>
              <a:rPr lang="ru-RU" dirty="0"/>
              <a:t>      3) целесообразности и достижимости целей технического регулирования для обеспечения равных возможностей участия в процессах технического регулирования, баланса интересов государства и заинтересованных сторон;</a:t>
            </a:r>
          </a:p>
          <a:p>
            <a:pPr fontAlgn="base"/>
            <a:r>
              <a:rPr lang="ru-RU" dirty="0"/>
              <a:t>      4) добровольности выбора из взаимосвязанных стандартов;</a:t>
            </a:r>
          </a:p>
          <a:p>
            <a:pPr fontAlgn="base"/>
            <a:r>
              <a:rPr lang="ru-RU" dirty="0"/>
              <a:t>      5) декларирования изготовителем, импортером, уполномоченным изготовителем лицом, продавцом безопасности своей продукции;</a:t>
            </a:r>
          </a:p>
        </p:txBody>
      </p:sp>
    </p:spTree>
    <p:extLst>
      <p:ext uri="{BB962C8B-B14F-4D97-AF65-F5344CB8AC3E}">
        <p14:creationId xmlns:p14="http://schemas.microsoft.com/office/powerpoint/2010/main" val="270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009" y="0"/>
            <a:ext cx="896448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6) ответственности изготовителя, импортера, уполномоченного изготовителем лица, продавца за выпуск в обращение продукции, не соответствующей техническим регламентам и (или) документам по стандартизации;</a:t>
            </a:r>
          </a:p>
          <a:p>
            <a:pPr fontAlgn="base"/>
            <a:r>
              <a:rPr lang="ru-RU" dirty="0"/>
              <a:t>      7) обеспечения равных возможностей участия субъектов технического регулирования в процессах технического регулирования;</a:t>
            </a:r>
          </a:p>
          <a:p>
            <a:pPr fontAlgn="base"/>
            <a:r>
              <a:rPr lang="ru-RU" dirty="0"/>
              <a:t>      8) равенства требований к отечественной и импортируемой продукции и услуге;</a:t>
            </a:r>
          </a:p>
          <a:p>
            <a:pPr fontAlgn="base"/>
            <a:r>
              <a:rPr lang="ru-RU" dirty="0"/>
              <a:t>      9) доступности технических регламентов и информации о них, порядке их разработки, утверждения, опубликования, за исключением сведений, составляющих государственные секреты и иную охраняемую законом тайну;</a:t>
            </a:r>
          </a:p>
          <a:p>
            <a:pPr fontAlgn="base"/>
            <a:r>
              <a:rPr lang="ru-RU" dirty="0"/>
              <a:t>      10) использования достижений науки и техники, международных, региональных стандартов и стандартов иностранных государств при разработке технических регламентов и взаимосвязанных стандартов;</a:t>
            </a:r>
          </a:p>
          <a:p>
            <a:pPr fontAlgn="base"/>
            <a:r>
              <a:rPr lang="ru-RU" dirty="0"/>
              <a:t>      11) соответствия требований технических регламентов уровню развития экономики, материально-технической базы и научно-технического развития государства;</a:t>
            </a:r>
          </a:p>
          <a:p>
            <a:pPr fontAlgn="base"/>
            <a:r>
              <a:rPr lang="ru-RU" dirty="0"/>
              <a:t>      12) недопустимости совмещения одним органом полномочий по аккредитации и подтверждению соответствия;</a:t>
            </a:r>
          </a:p>
          <a:p>
            <a:pPr fontAlgn="base"/>
            <a:r>
              <a:rPr lang="ru-RU" dirty="0"/>
              <a:t>      13) несовместимости в одном государственном органе функций подтверждения соответствия и государственного контроля и надзора;</a:t>
            </a:r>
          </a:p>
          <a:p>
            <a:pPr fontAlgn="base"/>
            <a:r>
              <a:rPr lang="ru-RU" dirty="0"/>
              <a:t>      14) независимости органов по подтверждению соответствия от изготовителей, импортеров, уполномоченных изготовителем лиц, продавцов;</a:t>
            </a:r>
          </a:p>
          <a:p>
            <a:pPr fontAlgn="base"/>
            <a:r>
              <a:rPr lang="ru-RU" dirty="0"/>
              <a:t>      15) недопустимости ограничения конкуренции в работе по подтверждению соответствия;</a:t>
            </a:r>
          </a:p>
          <a:p>
            <a:pPr fontAlgn="base"/>
            <a:r>
              <a:rPr lang="ru-RU" dirty="0"/>
              <a:t>      16) достоверности и </a:t>
            </a:r>
            <a:r>
              <a:rPr lang="ru-RU" dirty="0" err="1"/>
              <a:t>прослеживаемости</a:t>
            </a:r>
            <a:r>
              <a:rPr lang="ru-RU" dirty="0"/>
              <a:t> процедур оценки соответствия;</a:t>
            </a:r>
          </a:p>
          <a:p>
            <a:pPr fontAlgn="base"/>
            <a:r>
              <a:rPr lang="ru-RU" dirty="0"/>
              <a:t>      17) обеспечения повышения конкурентоспособности продукции, работ и услуг путем повышения их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15556722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40768"/>
            <a:ext cx="84249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/>
              <a:t>Структура государственной системы технического регулирования</a:t>
            </a:r>
            <a:endParaRPr lang="ru-RU" dirty="0"/>
          </a:p>
          <a:p>
            <a:pPr fontAlgn="base"/>
            <a:r>
              <a:rPr lang="ru-RU" dirty="0"/>
              <a:t>      Структуру государственной системы технического регулирования составляют:</a:t>
            </a:r>
          </a:p>
          <a:p>
            <a:pPr fontAlgn="base"/>
            <a:r>
              <a:rPr lang="ru-RU" dirty="0"/>
              <a:t>      1) Правительство Республики Казахстан;</a:t>
            </a:r>
          </a:p>
          <a:p>
            <a:pPr fontAlgn="base"/>
            <a:r>
              <a:rPr lang="ru-RU" dirty="0"/>
              <a:t>      2) уполномоченный орган, его ведомство, территориальные подразделения ведомства;</a:t>
            </a:r>
          </a:p>
          <a:p>
            <a:pPr fontAlgn="base"/>
            <a:r>
              <a:rPr lang="ru-RU" dirty="0"/>
              <a:t>      3) государственные органы в пределах своей компетенции;</a:t>
            </a:r>
          </a:p>
          <a:p>
            <a:pPr fontAlgn="base"/>
            <a:r>
              <a:rPr lang="ru-RU" dirty="0"/>
              <a:t>      4) орган по аккредитации;</a:t>
            </a:r>
          </a:p>
          <a:p>
            <a:pPr fontAlgn="base"/>
            <a:r>
              <a:rPr lang="ru-RU" dirty="0"/>
              <a:t>      5) Национальный орган по стандартизации;</a:t>
            </a:r>
          </a:p>
          <a:p>
            <a:pPr fontAlgn="base"/>
            <a:r>
              <a:rPr lang="ru-RU" dirty="0"/>
              <a:t>      6) экспертные советы в области технического регулирования при государственных органах (далее – экспертные советы);</a:t>
            </a:r>
          </a:p>
          <a:p>
            <a:pPr fontAlgn="base"/>
            <a:r>
              <a:rPr lang="ru-RU" dirty="0"/>
              <a:t>      7) Информационный центр по техническим барьерам в торговле, санитарным и фитосанитарным мерам (далее – Информационный центр);</a:t>
            </a:r>
          </a:p>
          <a:p>
            <a:pPr fontAlgn="base"/>
            <a:r>
              <a:rPr lang="ru-RU" dirty="0"/>
              <a:t>      8) субъекты аккредитации, в том числе органы по подтверждению соответствия, лаборатории;</a:t>
            </a:r>
          </a:p>
          <a:p>
            <a:pPr fontAlgn="base"/>
            <a:r>
              <a:rPr lang="ru-RU" dirty="0"/>
              <a:t>      9) эксперты-аудиторы по подтверждению соответствия и аккредитации.</a:t>
            </a:r>
          </a:p>
        </p:txBody>
      </p:sp>
    </p:spTree>
    <p:extLst>
      <p:ext uri="{BB962C8B-B14F-4D97-AF65-F5344CB8AC3E}">
        <p14:creationId xmlns:p14="http://schemas.microsoft.com/office/powerpoint/2010/main" val="2925057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764704"/>
            <a:ext cx="88600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/>
              <a:t> Компетенция Правительства Республики Казахстан в области технического регулирования</a:t>
            </a:r>
            <a:endParaRPr lang="ru-RU" dirty="0"/>
          </a:p>
          <a:p>
            <a:pPr fontAlgn="base"/>
            <a:r>
              <a:rPr lang="ru-RU" dirty="0"/>
              <a:t>      К компетенции Правительства Республики Казахстан в области технического регулирования относятся:</a:t>
            </a:r>
          </a:p>
          <a:p>
            <a:pPr fontAlgn="base"/>
            <a:r>
              <a:rPr lang="ru-RU" dirty="0"/>
              <a:t>      1) разработка основных направлений государственной политики в области технического регулирования и организация их осуществления;</a:t>
            </a:r>
          </a:p>
          <a:p>
            <a:pPr fontAlgn="base"/>
            <a:r>
              <a:rPr lang="ru-RU" dirty="0"/>
              <a:t>      2) формирование государственной системы технического регулирования;</a:t>
            </a:r>
          </a:p>
          <a:p>
            <a:pPr fontAlgn="base"/>
            <a:r>
              <a:rPr lang="ru-RU" dirty="0"/>
              <a:t>      3) обеспечение правовой реформы в области технического регулирования;</a:t>
            </a:r>
          </a:p>
          <a:p>
            <a:pPr fontAlgn="base"/>
            <a:r>
              <a:rPr lang="ru-RU" dirty="0"/>
              <a:t>      4) определение уполномоченных органов, осуществляющих государственный контроль и надзор за соблюдением требований соответствующих технических регламентов, определенных Правительством Республики Казахстан, на стадиях жизненного цикла продукции;</a:t>
            </a:r>
          </a:p>
          <a:p>
            <a:pPr fontAlgn="base"/>
            <a:r>
              <a:rPr lang="ru-RU" dirty="0"/>
              <a:t>      5) выполнение иных функций, возложенных на него </a:t>
            </a:r>
            <a:r>
              <a:rPr lang="ru-RU" dirty="0">
                <a:hlinkClick r:id="rId2"/>
              </a:rPr>
              <a:t>Конституцией</a:t>
            </a:r>
            <a:r>
              <a:rPr lang="ru-RU" dirty="0"/>
              <a:t>, законами Республики Казахстан и актами Президента Республики Казахстан.</a:t>
            </a:r>
          </a:p>
        </p:txBody>
      </p:sp>
    </p:spTree>
    <p:extLst>
      <p:ext uri="{BB962C8B-B14F-4D97-AF65-F5344CB8AC3E}">
        <p14:creationId xmlns:p14="http://schemas.microsoft.com/office/powerpoint/2010/main" val="335675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941" y="260648"/>
            <a:ext cx="88305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1" dirty="0"/>
              <a:t>Компетенция уполномоченного органа</a:t>
            </a:r>
            <a:endParaRPr lang="ru-RU" dirty="0"/>
          </a:p>
          <a:p>
            <a:pPr fontAlgn="base"/>
            <a:r>
              <a:rPr lang="ru-RU" i="1" dirty="0" smtClean="0"/>
              <a:t>Уполномоченный </a:t>
            </a:r>
            <a:r>
              <a:rPr lang="ru-RU" i="1" dirty="0"/>
              <a:t>орган выполняет следующие функции:</a:t>
            </a:r>
            <a:r>
              <a:rPr lang="ru-RU" dirty="0"/>
              <a:t/>
            </a:r>
            <a:br>
              <a:rPr lang="ru-RU" dirty="0"/>
            </a:br>
            <a:r>
              <a:rPr lang="ru-RU" i="1" dirty="0"/>
              <a:t>В области технического регулирования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- участвует в формировании государственной системы </a:t>
            </a:r>
            <a:r>
              <a:rPr lang="ru-RU" dirty="0" smtClean="0"/>
              <a:t>технического</a:t>
            </a:r>
            <a:r>
              <a:rPr lang="en-US" dirty="0" smtClean="0"/>
              <a:t> </a:t>
            </a:r>
            <a:r>
              <a:rPr lang="ru-RU" dirty="0" smtClean="0"/>
              <a:t>регулирования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- осуществляет реализацию государственной политики в области</a:t>
            </a:r>
            <a:br>
              <a:rPr lang="ru-RU" dirty="0"/>
            </a:br>
            <a:r>
              <a:rPr lang="ru-RU" dirty="0"/>
              <a:t>технического </a:t>
            </a:r>
            <a:r>
              <a:rPr lang="ru-RU" dirty="0" smtClean="0"/>
              <a:t>регулирования;</a:t>
            </a:r>
            <a:br>
              <a:rPr lang="ru-RU" dirty="0" smtClean="0"/>
            </a:br>
            <a:r>
              <a:rPr lang="en-US" dirty="0" smtClean="0"/>
              <a:t>-</a:t>
            </a:r>
            <a:r>
              <a:rPr lang="ru-RU" dirty="0" smtClean="0"/>
              <a:t>осуществляет </a:t>
            </a:r>
            <a:r>
              <a:rPr lang="ru-RU" dirty="0"/>
              <a:t>межотраслевую координацию </a:t>
            </a:r>
            <a:r>
              <a:rPr lang="ru-RU" dirty="0" smtClean="0"/>
              <a:t>деятельности</a:t>
            </a:r>
            <a:r>
              <a:rPr lang="en-US" dirty="0" smtClean="0"/>
              <a:t> </a:t>
            </a:r>
            <a:r>
              <a:rPr lang="ru-RU" dirty="0" smtClean="0"/>
              <a:t>государственных </a:t>
            </a:r>
            <a:r>
              <a:rPr lang="ru-RU" dirty="0"/>
              <a:t>органов, физических и юридических лиц в </a:t>
            </a:r>
            <a:r>
              <a:rPr lang="ru-RU" dirty="0" smtClean="0"/>
              <a:t>области</a:t>
            </a:r>
            <a:r>
              <a:rPr lang="en-US" dirty="0" smtClean="0"/>
              <a:t> </a:t>
            </a:r>
            <a:r>
              <a:rPr lang="ru-RU" dirty="0" smtClean="0"/>
              <a:t>технического </a:t>
            </a:r>
            <a:r>
              <a:rPr lang="ru-RU" dirty="0"/>
              <a:t>регулирования;</a:t>
            </a:r>
            <a:br>
              <a:rPr lang="ru-RU" dirty="0"/>
            </a:br>
            <a:r>
              <a:rPr lang="ru-RU" dirty="0"/>
              <a:t>- разрабатывает план по разработке технических регламентов;</a:t>
            </a:r>
            <a:br>
              <a:rPr lang="ru-RU" dirty="0"/>
            </a:br>
            <a:r>
              <a:rPr lang="ru-RU" dirty="0"/>
              <a:t>- организует анализ и проведение экспертизы проектов и </a:t>
            </a:r>
            <a:r>
              <a:rPr lang="ru-RU" dirty="0" smtClean="0"/>
              <a:t>технических</a:t>
            </a:r>
            <a:r>
              <a:rPr lang="en-US" dirty="0" smtClean="0"/>
              <a:t> </a:t>
            </a:r>
            <a:r>
              <a:rPr lang="ru-RU" dirty="0" smtClean="0"/>
              <a:t>регламентов </a:t>
            </a:r>
            <a:r>
              <a:rPr lang="ru-RU" dirty="0"/>
              <a:t>на соответствие государственной политике в </a:t>
            </a:r>
            <a:r>
              <a:rPr lang="ru-RU" dirty="0" smtClean="0"/>
              <a:t>области</a:t>
            </a:r>
            <a:r>
              <a:rPr lang="en-US" dirty="0" smtClean="0"/>
              <a:t> </a:t>
            </a:r>
            <a:r>
              <a:rPr lang="ru-RU" dirty="0" smtClean="0"/>
              <a:t>технического </a:t>
            </a:r>
            <a:r>
              <a:rPr lang="ru-RU" dirty="0"/>
              <a:t>регулирования и целям, предусмотренным п.1 ст.4 </a:t>
            </a:r>
            <a:r>
              <a:rPr lang="ru-RU" dirty="0" smtClean="0"/>
              <a:t>данного</a:t>
            </a:r>
            <a:r>
              <a:rPr lang="en-US" dirty="0" smtClean="0"/>
              <a:t> </a:t>
            </a:r>
            <a:r>
              <a:rPr lang="ru-RU" dirty="0" smtClean="0"/>
              <a:t>закона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- взаимодействует с экспертными советами по разработке технических</a:t>
            </a:r>
            <a:br>
              <a:rPr lang="ru-RU" dirty="0"/>
            </a:br>
            <a:r>
              <a:rPr lang="ru-RU" dirty="0"/>
              <a:t>регламентов, физическими и юридическими лицами по </a:t>
            </a:r>
            <a:r>
              <a:rPr lang="ru-RU" dirty="0" smtClean="0"/>
              <a:t>вопросам</a:t>
            </a:r>
            <a:r>
              <a:rPr lang="en-US" dirty="0" smtClean="0"/>
              <a:t> </a:t>
            </a:r>
            <a:r>
              <a:rPr lang="ru-RU" dirty="0" smtClean="0"/>
              <a:t>технического</a:t>
            </a:r>
            <a:r>
              <a:rPr lang="en-US" dirty="0" smtClean="0"/>
              <a:t> </a:t>
            </a:r>
            <a:r>
              <a:rPr lang="ru-RU" dirty="0" smtClean="0"/>
              <a:t>регулирования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- представляет РК в международных и региональных организациях по</a:t>
            </a:r>
            <a:br>
              <a:rPr lang="ru-RU" dirty="0"/>
            </a:br>
            <a:r>
              <a:rPr lang="ru-RU" dirty="0"/>
              <a:t>стандартизации, подтверждению и аккредитации, участвует в работах </a:t>
            </a:r>
            <a:r>
              <a:rPr lang="ru-RU" dirty="0" smtClean="0"/>
              <a:t>по</a:t>
            </a:r>
            <a:r>
              <a:rPr lang="en-US" dirty="0" smtClean="0"/>
              <a:t> </a:t>
            </a:r>
            <a:r>
              <a:rPr lang="ru-RU" dirty="0" smtClean="0"/>
              <a:t>международной </a:t>
            </a:r>
            <a:r>
              <a:rPr lang="ru-RU" dirty="0"/>
              <a:t>и региональной стандартизации, взаимному </a:t>
            </a:r>
            <a:r>
              <a:rPr lang="ru-RU" dirty="0" smtClean="0"/>
              <a:t>признанию</a:t>
            </a:r>
            <a:r>
              <a:rPr lang="en-US" dirty="0" smtClean="0"/>
              <a:t> </a:t>
            </a:r>
            <a:r>
              <a:rPr lang="ru-RU" dirty="0" smtClean="0"/>
              <a:t>результатов </a:t>
            </a:r>
            <a:r>
              <a:rPr lang="ru-RU" dirty="0"/>
              <a:t>подтверждения соответствия;</a:t>
            </a:r>
            <a:br>
              <a:rPr lang="ru-RU" dirty="0"/>
            </a:br>
            <a:r>
              <a:rPr lang="ru-RU" dirty="0"/>
              <a:t>- организует ведение реестра государственной системы </a:t>
            </a:r>
            <a:r>
              <a:rPr lang="ru-RU" dirty="0" smtClean="0"/>
              <a:t>технического</a:t>
            </a:r>
            <a:r>
              <a:rPr lang="en-US" dirty="0" smtClean="0"/>
              <a:t> </a:t>
            </a:r>
            <a:r>
              <a:rPr lang="ru-RU" dirty="0" smtClean="0"/>
              <a:t>регулирования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- определяет порядок распространения и обеспечения пользователей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56339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225</Words>
  <Application>Microsoft Office PowerPoint</Application>
  <PresentationFormat>Экран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15</cp:revision>
  <dcterms:created xsi:type="dcterms:W3CDTF">2021-02-23T11:49:10Z</dcterms:created>
  <dcterms:modified xsi:type="dcterms:W3CDTF">2021-02-23T16:41:21Z</dcterms:modified>
</cp:coreProperties>
</file>