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76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67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26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93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2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89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25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90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874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2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80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60DB5-665B-4699-9A9A-B3E6F839577C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59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6367" y="3999902"/>
            <a:ext cx="8358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cs typeface="Times New Roman" panose="02020603050405020304" pitchFamily="18" charset="0"/>
              </a:rPr>
              <a:t>Преподаватель: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Батесова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Фируза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Кайсарбековна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,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кан.техн.наук</a:t>
            </a: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,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асисс.проф</a:t>
            </a: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. 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Кафедра «Химических процессов и промышленной экологии»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/>
            </a:r>
            <a:b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en-US" sz="1800" b="0" i="0" u="sng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batessova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@</a:t>
            </a: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inbox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.</a:t>
            </a:r>
            <a:r>
              <a:rPr kumimoji="0" lang="en-US" sz="1800" b="0" i="0" u="sng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ru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/>
            </a:r>
            <a:b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2673" y="2708920"/>
            <a:ext cx="81398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Лекция № 3 </a:t>
            </a:r>
            <a:endParaRPr lang="ru-RU" sz="2400" b="1" dirty="0">
              <a:solidFill>
                <a:schemeClr val="bg1"/>
              </a:solidFill>
            </a:endParaRPr>
          </a:p>
          <a:p>
            <a:pPr algn="ctr"/>
            <a:r>
              <a:rPr lang="ru-RU" sz="2400" dirty="0">
                <a:solidFill>
                  <a:schemeClr val="bg1"/>
                </a:solidFill>
              </a:rPr>
              <a:t>Содержание технических регламентов</a:t>
            </a:r>
          </a:p>
        </p:txBody>
      </p:sp>
    </p:spTree>
    <p:extLst>
      <p:ext uri="{BB962C8B-B14F-4D97-AF65-F5344CB8AC3E}">
        <p14:creationId xmlns:p14="http://schemas.microsoft.com/office/powerpoint/2010/main" val="3619730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620688"/>
            <a:ext cx="8712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разделе </a:t>
            </a:r>
            <a:r>
              <a:rPr lang="ru-RU" b="1" dirty="0"/>
              <a:t>«Применение стандартов» </a:t>
            </a:r>
            <a:r>
              <a:rPr lang="ru-RU" dirty="0"/>
              <a:t>описываются условия </a:t>
            </a:r>
            <a:r>
              <a:rPr lang="ru-RU" dirty="0" smtClean="0"/>
              <a:t>применения </a:t>
            </a:r>
            <a:r>
              <a:rPr lang="ru-RU" dirty="0"/>
              <a:t>национальных стандартов с учетом </a:t>
            </a:r>
            <a:r>
              <a:rPr lang="ru-RU" b="1" dirty="0"/>
              <a:t>принципа презумпции соответствия</a:t>
            </a:r>
            <a:r>
              <a:rPr lang="ru-RU" dirty="0"/>
              <a:t>. Этот принцип заключается в том, что при установлении требований технического регламента не в количественной, а в </a:t>
            </a:r>
            <a:r>
              <a:rPr lang="ru-RU" dirty="0" smtClean="0"/>
              <a:t>качественной </a:t>
            </a:r>
            <a:r>
              <a:rPr lang="ru-RU" dirty="0"/>
              <a:t>форме, их соблюдение может обеспечиваться выполнением конкретных требований национальных стандартов, </a:t>
            </a:r>
            <a:r>
              <a:rPr lang="ru-RU" dirty="0" smtClean="0"/>
              <a:t>гармонизированных </a:t>
            </a:r>
            <a:r>
              <a:rPr lang="ru-RU" dirty="0"/>
              <a:t>с этим техническим регламентом или сводов правил. </a:t>
            </a:r>
            <a:r>
              <a:rPr lang="ru-RU" dirty="0" smtClean="0"/>
              <a:t>Одновременно </a:t>
            </a:r>
            <a:r>
              <a:rPr lang="ru-RU" dirty="0"/>
              <a:t>с проектом технического регламента разрабатывается перечень </a:t>
            </a:r>
            <a:r>
              <a:rPr lang="ru-RU" dirty="0" err="1"/>
              <a:t>гар</a:t>
            </a:r>
            <a:r>
              <a:rPr lang="ru-RU" dirty="0"/>
              <a:t>- </a:t>
            </a:r>
            <a:r>
              <a:rPr lang="ru-RU" dirty="0" err="1"/>
              <a:t>монизированных</a:t>
            </a:r>
            <a:r>
              <a:rPr lang="ru-RU" dirty="0"/>
              <a:t> стандартов или сводов правил, предлагаемых для применения в целях соблюдения соответствующих требований </a:t>
            </a:r>
            <a:r>
              <a:rPr lang="ru-RU" dirty="0" smtClean="0"/>
              <a:t>технических </a:t>
            </a:r>
            <a:r>
              <a:rPr lang="ru-RU" dirty="0"/>
              <a:t>регламентов. В этом же разделе устанавливаются конкретные положения для случая, когда гармонизированные стандарты </a:t>
            </a:r>
            <a:r>
              <a:rPr lang="ru-RU" dirty="0" smtClean="0"/>
              <a:t>отсутствуют </a:t>
            </a:r>
            <a:r>
              <a:rPr lang="ru-RU" dirty="0"/>
              <a:t>или изготовитель не желает их применять. Например, может быть установлено, что требования, заявленные изготовителем в стандартах организации (технических условиях или других документах, </a:t>
            </a:r>
            <a:r>
              <a:rPr lang="ru-RU" dirty="0" err="1"/>
              <a:t>опреде</a:t>
            </a:r>
            <a:r>
              <a:rPr lang="ru-RU" dirty="0"/>
              <a:t>- </a:t>
            </a:r>
            <a:r>
              <a:rPr lang="ru-RU" dirty="0" err="1"/>
              <a:t>ляющих</a:t>
            </a:r>
            <a:r>
              <a:rPr lang="ru-RU" dirty="0"/>
              <a:t> требования к продукции), обеспечивают соответствие </a:t>
            </a:r>
            <a:r>
              <a:rPr lang="ru-RU" dirty="0" smtClean="0"/>
              <a:t>продукции </a:t>
            </a:r>
            <a:r>
              <a:rPr lang="ru-RU" dirty="0"/>
              <a:t>существенным требованиям технического регламента в случае </a:t>
            </a:r>
            <a:r>
              <a:rPr lang="ru-RU" dirty="0" smtClean="0"/>
              <a:t>положительных </a:t>
            </a:r>
            <a:r>
              <a:rPr lang="ru-RU" dirty="0"/>
              <a:t>результатов анализа, который проводит специально уполномоченный для этих целей орган по сертификации.</a:t>
            </a:r>
          </a:p>
        </p:txBody>
      </p:sp>
    </p:spTree>
    <p:extLst>
      <p:ext uri="{BB962C8B-B14F-4D97-AF65-F5344CB8AC3E}">
        <p14:creationId xmlns:p14="http://schemas.microsoft.com/office/powerpoint/2010/main" val="2246655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76672"/>
            <a:ext cx="87849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Раздел </a:t>
            </a:r>
            <a:r>
              <a:rPr lang="ru-RU" b="1" dirty="0"/>
              <a:t>«Подтверждение   соответствия»   </a:t>
            </a:r>
            <a:r>
              <a:rPr lang="ru-RU" dirty="0"/>
              <a:t>устанавливает   формы и схемы обязательного подтверждения соответствия, а также правила и процедуры подтверждения соответствия.</a:t>
            </a:r>
          </a:p>
          <a:p>
            <a:pPr algn="just"/>
            <a:r>
              <a:rPr lang="ru-RU" dirty="0"/>
              <a:t>В разделе </a:t>
            </a:r>
            <a:r>
              <a:rPr lang="ru-RU" b="1" dirty="0"/>
              <a:t>«Государственный контроль (надзор)» </a:t>
            </a:r>
            <a:r>
              <a:rPr lang="ru-RU" dirty="0"/>
              <a:t>содержатся положения, связанные с процедурами государственного контроля (</a:t>
            </a:r>
            <a:r>
              <a:rPr lang="ru-RU" dirty="0" smtClean="0"/>
              <a:t>надзора</a:t>
            </a:r>
            <a:r>
              <a:rPr lang="ru-RU" dirty="0"/>
              <a:t>) за соответствием требованиям технического регламента и </a:t>
            </a:r>
            <a:r>
              <a:rPr lang="ru-RU" dirty="0" smtClean="0"/>
              <a:t>устанавливаются</a:t>
            </a:r>
            <a:r>
              <a:rPr lang="ru-RU" dirty="0"/>
              <a:t>:</a:t>
            </a:r>
          </a:p>
          <a:p>
            <a:pPr lvl="0" algn="just"/>
            <a:r>
              <a:rPr lang="ru-RU" dirty="0"/>
              <a:t>способы осуществления деятельности по государственному </a:t>
            </a:r>
            <a:r>
              <a:rPr lang="ru-RU" dirty="0" smtClean="0"/>
              <a:t>контролю </a:t>
            </a:r>
            <a:r>
              <a:rPr lang="ru-RU" dirty="0"/>
              <a:t>(надзору) за соответствием продукции требованиям </a:t>
            </a:r>
            <a:r>
              <a:rPr lang="ru-RU" dirty="0" smtClean="0"/>
              <a:t>технического </a:t>
            </a:r>
            <a:r>
              <a:rPr lang="ru-RU" dirty="0"/>
              <a:t>регламента;</a:t>
            </a:r>
          </a:p>
          <a:p>
            <a:pPr lvl="0" algn="just"/>
            <a:r>
              <a:rPr lang="ru-RU" dirty="0"/>
              <a:t>действия по приведению несоответствующей продукции в </a:t>
            </a:r>
            <a:r>
              <a:rPr lang="ru-RU" dirty="0" smtClean="0"/>
              <a:t>соответствие </a:t>
            </a:r>
            <a:r>
              <a:rPr lang="ru-RU" dirty="0"/>
              <a:t>с предписанными требованиями технического регламента;</a:t>
            </a:r>
          </a:p>
          <a:p>
            <a:pPr lvl="0" algn="just"/>
            <a:r>
              <a:rPr lang="ru-RU" dirty="0"/>
              <a:t>санкции, применяемые в случае несоответствия продукции </a:t>
            </a:r>
            <a:r>
              <a:rPr lang="ru-RU" dirty="0" smtClean="0"/>
              <a:t>требованиям </a:t>
            </a:r>
            <a:r>
              <a:rPr lang="ru-RU" dirty="0"/>
              <a:t>технического регламента, включая отзыв продукции с рынка.</a:t>
            </a:r>
          </a:p>
          <a:p>
            <a:pPr algn="just"/>
            <a:r>
              <a:rPr lang="ru-RU" dirty="0"/>
              <a:t>В разделе также определяются компетентные органы власти, </a:t>
            </a:r>
            <a:r>
              <a:rPr lang="ru-RU" dirty="0" smtClean="0"/>
              <a:t>ответственные </a:t>
            </a:r>
            <a:r>
              <a:rPr lang="ru-RU" dirty="0"/>
              <a:t>за проведение государственного контроля (надзора) на рынке за продукцией, на которую распространяются требования </a:t>
            </a:r>
            <a:r>
              <a:rPr lang="ru-RU" dirty="0" smtClean="0"/>
              <a:t>технического регламента</a:t>
            </a:r>
            <a:r>
              <a:rPr lang="ru-RU" dirty="0"/>
              <a:t>, за предельные сроки проведения проверок, за способы или действия, предпринимаемые органами государственного контроля (</a:t>
            </a:r>
            <a:r>
              <a:rPr lang="ru-RU" dirty="0" smtClean="0"/>
              <a:t>надзора</a:t>
            </a:r>
            <a:r>
              <a:rPr lang="ru-RU" dirty="0"/>
              <a:t>) с целью защиты рынка. Описываются условия информирования органов надзора о нарушениях требований регламента и о случаях </a:t>
            </a:r>
            <a:r>
              <a:rPr lang="ru-RU" dirty="0" smtClean="0"/>
              <a:t>причинения </a:t>
            </a:r>
            <a:r>
              <a:rPr lang="ru-RU" dirty="0"/>
              <a:t>вреда из-за этих нарушений.</a:t>
            </a:r>
          </a:p>
        </p:txBody>
      </p:sp>
    </p:spTree>
    <p:extLst>
      <p:ext uri="{BB962C8B-B14F-4D97-AF65-F5344CB8AC3E}">
        <p14:creationId xmlns:p14="http://schemas.microsoft.com/office/powerpoint/2010/main" val="1089071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052736"/>
            <a:ext cx="86409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разделе </a:t>
            </a:r>
            <a:r>
              <a:rPr lang="ru-RU" b="1" dirty="0"/>
              <a:t>«Заключительные и переходные положения» </a:t>
            </a:r>
            <a:r>
              <a:rPr lang="ru-RU" dirty="0" smtClean="0"/>
              <a:t>устанавливается </a:t>
            </a:r>
            <a:r>
              <a:rPr lang="ru-RU" dirty="0"/>
              <a:t>процедура вступления в силу технического регламента. Срок вступления в силу технического регламента определяется с учетом </a:t>
            </a:r>
            <a:r>
              <a:rPr lang="ru-RU" dirty="0" smtClean="0"/>
              <a:t>готовности </a:t>
            </a:r>
            <a:r>
              <a:rPr lang="ru-RU" dirty="0"/>
              <a:t>соответствующего сектора рынка к новым условиям </a:t>
            </a:r>
            <a:r>
              <a:rPr lang="ru-RU" dirty="0" smtClean="0"/>
              <a:t>регулирования</a:t>
            </a:r>
            <a:r>
              <a:rPr lang="ru-RU" dirty="0"/>
              <a:t>, определяемым данным регламентом. Здесь же предусматриваются положения по приведению в соответствие техническому регламенту </a:t>
            </a:r>
            <a:r>
              <a:rPr lang="ru-RU" dirty="0" smtClean="0"/>
              <a:t>действующего </a:t>
            </a:r>
            <a:r>
              <a:rPr lang="ru-RU" dirty="0"/>
              <a:t>законодательства.</a:t>
            </a:r>
          </a:p>
          <a:p>
            <a:pPr algn="just"/>
            <a:r>
              <a:rPr lang="ru-RU" dirty="0"/>
              <a:t>Технический регламент может иметь </a:t>
            </a:r>
            <a:r>
              <a:rPr lang="ru-RU" b="1" dirty="0"/>
              <a:t>Приложения</a:t>
            </a:r>
            <a:r>
              <a:rPr lang="ru-RU" dirty="0"/>
              <a:t>, которые </a:t>
            </a:r>
            <a:r>
              <a:rPr lang="ru-RU" dirty="0" smtClean="0"/>
              <a:t>используются </a:t>
            </a:r>
            <a:r>
              <a:rPr lang="ru-RU" dirty="0"/>
              <a:t>в случае, когда информация технического характера не </a:t>
            </a:r>
            <a:r>
              <a:rPr lang="ru-RU" dirty="0" smtClean="0"/>
              <a:t>может </a:t>
            </a:r>
            <a:r>
              <a:rPr lang="ru-RU" dirty="0"/>
              <a:t>быть изложена в рамках принятых форм изложения законодательных актов. В приложениях могут помещаться перечни, таблицы, графики, формы документов и т. д. Для удобства восприятия основных правовых норм технического регламента в приложениях даются также техническое содержание требований к продукции и описание схем обязательного подтверждения соответствия с учетом того, что юридическая </a:t>
            </a:r>
            <a:r>
              <a:rPr lang="ru-RU"/>
              <a:t>сила </a:t>
            </a:r>
            <a:r>
              <a:rPr lang="ru-RU" smtClean="0"/>
              <a:t>приложений </a:t>
            </a:r>
            <a:r>
              <a:rPr lang="ru-RU" dirty="0"/>
              <a:t>и законодательного (нормативного правового) акта, к которому они относятся, одинакова.</a:t>
            </a:r>
          </a:p>
        </p:txBody>
      </p:sp>
    </p:spTree>
    <p:extLst>
      <p:ext uri="{BB962C8B-B14F-4D97-AF65-F5344CB8AC3E}">
        <p14:creationId xmlns:p14="http://schemas.microsoft.com/office/powerpoint/2010/main" val="3064376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097" y="620688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TimesNewRomanPSMT"/>
              </a:rPr>
              <a:t>Технический регламент должен содержать</a:t>
            </a:r>
            <a:r>
              <a:rPr lang="ru-RU" b="1" dirty="0" smtClean="0">
                <a:solidFill>
                  <a:srgbClr val="000000"/>
                </a:solidFill>
                <a:latin typeface="TimesNewRomanPSMT"/>
              </a:rPr>
              <a:t>: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SymbolMT"/>
              </a:rPr>
              <a:t>*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исчерпывающий перечень продукции и процессов жизненного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цикла продукции (ЖЦП), а именно производство, эксплуатации,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хранения, перевозки, реализации, в отношении которых устанавливаются требования технического регламента;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 smtClean="0">
                <a:solidFill>
                  <a:srgbClr val="000000"/>
                </a:solidFill>
                <a:latin typeface="SymbolMT"/>
              </a:rPr>
              <a:t>*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правила идентификации объекта технического </a:t>
            </a:r>
            <a:r>
              <a:rPr lang="ru-RU" dirty="0" smtClean="0">
                <a:solidFill>
                  <a:srgbClr val="000000"/>
                </a:solidFill>
                <a:latin typeface="TimesNewRomanPSMT"/>
              </a:rPr>
              <a:t>регулирования (идентификация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продукции – это установление тождественности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минимально необходимые требования, обеспечивающие безопасность продукции и процессов ЖЦП.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7097" y="3284984"/>
            <a:ext cx="842014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NewRomanPSMT"/>
              </a:rPr>
              <a:t>*минимально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необходимые требования, обеспечивающие безопасность продукции и процессов ЖЦП.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b="1" dirty="0">
                <a:solidFill>
                  <a:srgbClr val="000000"/>
                </a:solidFill>
                <a:latin typeface="TimesNewRomanPSMT"/>
              </a:rPr>
              <a:t>В техническом регламенте также могут содержаться:</a:t>
            </a:r>
            <a:br>
              <a:rPr lang="ru-RU" b="1" dirty="0">
                <a:solidFill>
                  <a:srgbClr val="000000"/>
                </a:solidFill>
                <a:latin typeface="TimesNewRomanPSMT"/>
              </a:rPr>
            </a:br>
            <a:r>
              <a:rPr lang="ru-RU" sz="1600" dirty="0" smtClean="0">
                <a:solidFill>
                  <a:srgbClr val="000000"/>
                </a:solidFill>
                <a:latin typeface="SymbolMT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правила и формы оценки соответствия (в том числе схемы подтверждения соответствия);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sz="1600" dirty="0" smtClean="0">
                <a:solidFill>
                  <a:srgbClr val="000000"/>
                </a:solidFill>
                <a:latin typeface="SymbolMT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предельные сроки оценки соответствия в отношении каждого объекта технического регулирования;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sz="1600" dirty="0" smtClean="0">
                <a:solidFill>
                  <a:srgbClr val="000000"/>
                </a:solidFill>
                <a:latin typeface="SymbolMT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требования к терминологии, упаковке, маркировке или </a:t>
            </a:r>
            <a:r>
              <a:rPr lang="ru-RU" dirty="0" smtClean="0">
                <a:solidFill>
                  <a:srgbClr val="000000"/>
                </a:solidFill>
                <a:latin typeface="TimesNewRomanPSMT"/>
              </a:rPr>
              <a:t>этикеткам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и правила их нанесения.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92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239737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NewRomanPSMT"/>
              </a:rPr>
              <a:t>Содержащиеся в техническом регламенте обязательные требования к продукции, процессам ЖЦП, правила и формы оценки соответствия, правила идентификации, требования к терминологии, маркировке и упаковке (и правила их нанесения) </a:t>
            </a:r>
            <a:r>
              <a:rPr lang="ru-RU" dirty="0" smtClean="0">
                <a:solidFill>
                  <a:srgbClr val="000000"/>
                </a:solidFill>
                <a:latin typeface="TimesNewRomanPSMT"/>
              </a:rPr>
              <a:t>являются исчерпывающими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, имеют прямое действие на всей территории </a:t>
            </a:r>
            <a:r>
              <a:rPr lang="ru-RU" dirty="0" smtClean="0">
                <a:solidFill>
                  <a:srgbClr val="000000"/>
                </a:solidFill>
                <a:latin typeface="TimesNewRomanPSMT"/>
              </a:rPr>
              <a:t>РК и могут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быть изменены только путем внесения изменений в соответствующий технический регламент.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Перечисленные требования, не включенные в ТР, а регламентированные иными документами, не могут носить обязательный характер.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В техническом регламенте с учетом степени риска причинения вреда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могут содержаться специальные требования к продукции и процессам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ЖЦП, обеспечивающие защиту отдельных категорий граждан.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933056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NewRomanPSMT"/>
              </a:rPr>
              <a:t>Технические регламенты устанавливают также минимально необходимые ветеринарно-санитарные и фитосанитарные меры в отношении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продукции, происходящие из отдельных стран и мест, в том числе ограничение ввоза, использования, хранения, перевозки, реализации и утилизации, обеспечивающие биологическую безопасность.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46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313620"/>
            <a:ext cx="846043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/>
            <a:endParaRPr lang="ru-RU" dirty="0"/>
          </a:p>
          <a:p>
            <a:endParaRPr lang="ru-RU" dirty="0"/>
          </a:p>
          <a:p>
            <a:pPr algn="ctr"/>
            <a:r>
              <a:rPr lang="ru-RU" b="1" dirty="0" smtClean="0"/>
              <a:t>Требования </a:t>
            </a:r>
            <a:r>
              <a:rPr lang="ru-RU" b="1" dirty="0"/>
              <a:t>общих ТР, обязательные для применения и соблюдения</a:t>
            </a:r>
          </a:p>
          <a:p>
            <a:pPr algn="ctr"/>
            <a:r>
              <a:rPr lang="ru-RU" b="1" dirty="0"/>
              <a:t>в отношении любых видов продукции и процессов ЖЦП, принимаются</a:t>
            </a:r>
          </a:p>
          <a:p>
            <a:pPr algn="ctr"/>
            <a:r>
              <a:rPr lang="ru-RU" b="1" dirty="0"/>
              <a:t>по следующим вопросам</a:t>
            </a:r>
            <a:r>
              <a:rPr lang="ru-RU" dirty="0"/>
              <a:t>:</a:t>
            </a:r>
          </a:p>
          <a:p>
            <a:pPr algn="just"/>
            <a:r>
              <a:rPr lang="ru-RU" dirty="0" smtClean="0"/>
              <a:t>- </a:t>
            </a:r>
            <a:r>
              <a:rPr lang="ru-RU" dirty="0"/>
              <a:t>безопасная эксплуатация зданий, строений, сооружений и </a:t>
            </a:r>
            <a:r>
              <a:rPr lang="ru-RU" dirty="0" smtClean="0"/>
              <a:t>безопасного использования </a:t>
            </a:r>
            <a:r>
              <a:rPr lang="ru-RU" dirty="0"/>
              <a:t>прилегающих к ним территорий;</a:t>
            </a:r>
          </a:p>
          <a:p>
            <a:r>
              <a:rPr lang="ru-RU" dirty="0" smtClean="0"/>
              <a:t>- пожарная </a:t>
            </a:r>
            <a:r>
              <a:rPr lang="ru-RU" dirty="0"/>
              <a:t>безопасность;</a:t>
            </a:r>
          </a:p>
          <a:p>
            <a:r>
              <a:rPr lang="ru-RU" dirty="0" smtClean="0"/>
              <a:t>- биологическая </a:t>
            </a:r>
            <a:r>
              <a:rPr lang="ru-RU" dirty="0"/>
              <a:t>безопасность;</a:t>
            </a:r>
          </a:p>
          <a:p>
            <a:r>
              <a:rPr lang="ru-RU" dirty="0" smtClean="0"/>
              <a:t>- </a:t>
            </a:r>
            <a:r>
              <a:rPr lang="ru-RU" dirty="0"/>
              <a:t>электромагнитная безопасность;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экологическая </a:t>
            </a:r>
            <a:r>
              <a:rPr lang="ru-RU" dirty="0"/>
              <a:t>безопасность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TimesNewRomanPSMT"/>
              </a:rPr>
              <a:t>ядерная и радиационная безопасность</a:t>
            </a:r>
            <a:r>
              <a:rPr lang="ru-RU" dirty="0" smtClean="0">
                <a:solidFill>
                  <a:srgbClr val="000000"/>
                </a:solidFill>
                <a:latin typeface="TimesNewRomanPSMT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rgbClr val="000000"/>
                </a:solidFill>
                <a:latin typeface="SymbolMT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единство измерений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475656" y="331818"/>
            <a:ext cx="6696744" cy="5230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Виды </a:t>
            </a:r>
            <a:r>
              <a:rPr lang="ru-RU" dirty="0"/>
              <a:t>технических регламентов</a:t>
            </a:r>
          </a:p>
          <a:p>
            <a:pPr algn="ctr"/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2246505" y="1001489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1197" y="1001489"/>
            <a:ext cx="65881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Овал 7"/>
          <p:cNvSpPr/>
          <p:nvPr/>
        </p:nvSpPr>
        <p:spPr>
          <a:xfrm>
            <a:off x="4580384" y="1493168"/>
            <a:ext cx="396044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Специальные </a:t>
            </a:r>
            <a:r>
              <a:rPr lang="ru-RU" dirty="0"/>
              <a:t>технические </a:t>
            </a:r>
            <a:r>
              <a:rPr lang="ru-RU" dirty="0" smtClean="0"/>
              <a:t>регламенты  </a:t>
            </a:r>
            <a:endParaRPr lang="ru-RU" dirty="0"/>
          </a:p>
          <a:p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19944" y="1493168"/>
            <a:ext cx="3960440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Общие технические </a:t>
            </a:r>
            <a:r>
              <a:rPr lang="ru-RU" dirty="0"/>
              <a:t>регламенты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26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5169" y="620688"/>
            <a:ext cx="8871327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TimesNewRomanPSMT"/>
              </a:rPr>
              <a:t>.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Требования специальных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технических регламентов 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учитывают технологические и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иные особенности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отдельных видов продукции жизненного</a:t>
            </a:r>
            <a:b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цикла продукции (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ЖЦП)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процессов производства, хранения, перевозки, реализации и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утилизации. Специальные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 устанавливают требования только к тем отдельным видам продукции и процессам ЖЦП, степень риска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причиненного вреда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которыми выше степени риска причинения вреда, учтенной общими ТР. Специальные ТР могут касаться широкого круга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вопросов, например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специальный технический регламент «Безопасность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машин и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оборудования» или касаться определенной продукции, например, специальный технический регламент «Высоковольтное оборудование».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84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0923" y="404664"/>
            <a:ext cx="871296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Структура и содержание технических регламентов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Технический регламент содержит следующий типовой состав разделов:</a:t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 область применения технического регламента и объекты технического регулирования;</a:t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 основные понятия;</a:t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 общие положения, касающиеся размещения продукции на </a:t>
            </a: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рынке РК;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 требования к продукции;</a:t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 применение стандартов (презумпция соответствия);</a:t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 подтверждение соответствия;</a:t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 государственный контроль (надзор);</a:t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 заключительные и переходные положения;</a:t>
            </a:r>
            <a:b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 приложения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682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82809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NewRomanPSMT"/>
              </a:rPr>
              <a:t>В разделе </a:t>
            </a:r>
            <a:r>
              <a:rPr lang="ru-RU" b="1" dirty="0">
                <a:solidFill>
                  <a:srgbClr val="000000"/>
                </a:solidFill>
                <a:latin typeface="TimesNewRomanPS-BoldMT"/>
              </a:rPr>
              <a:t>«Область применения технического регламента и объекты технического регулирования» 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устанавливается сфера действия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технического регламента применительно к категориям объектов. Такими категориями являются: только продукция; продукция и отдельные процессы, связанные с ней; продукция и процессы, связанные со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всеми стадиями ее жизненного цикла. Выбор категории объектов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в первую очередь определяется необходимостью защиты жизни и здоровья граждан, а также окружающей среды от возможных случаев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причинения вреда. При включении в технический регламент различных категорий объектов предусматривается распределение ответственности между субъектами, осуществляющими деятельность на разных стадиях жизненного цикла продукции. Область </a:t>
            </a:r>
            <a:r>
              <a:rPr lang="ru-RU" dirty="0" smtClean="0">
                <a:solidFill>
                  <a:srgbClr val="000000"/>
                </a:solidFill>
                <a:latin typeface="TimesNewRomanPSMT"/>
              </a:rPr>
              <a:t>применения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технического регламента на продукцию определяется посредством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описания определяющих ее признаков и (или) приведением перечня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продукции, на которую будут распространяться требования регламента. В этом же разделе предусматриваются положения, касающиеся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взаимосвязи разрабатываемого технического регламента с другими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регламентами, область распространения которых может пересекаться</a:t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>с областью </a:t>
            </a:r>
            <a:r>
              <a:rPr lang="ru-RU" dirty="0" smtClean="0">
                <a:solidFill>
                  <a:srgbClr val="000000"/>
                </a:solidFill>
                <a:latin typeface="TimesNewRomanPSMT"/>
              </a:rPr>
              <a:t>регламента.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r>
              <a:rPr lang="ru-RU" dirty="0">
                <a:solidFill>
                  <a:srgbClr val="000000"/>
                </a:solidFill>
                <a:latin typeface="TimesNewRomanPSMT"/>
              </a:rPr>
              <a:t/>
            </a:r>
            <a:br>
              <a:rPr lang="ru-RU" dirty="0">
                <a:solidFill>
                  <a:srgbClr val="000000"/>
                </a:solidFill>
                <a:latin typeface="TimesNewRomanPSMT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7355"/>
            <a:ext cx="867645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разделе </a:t>
            </a:r>
            <a:r>
              <a:rPr lang="ru-RU" b="1" dirty="0"/>
              <a:t>«Основные понятия» </a:t>
            </a:r>
            <a:r>
              <a:rPr lang="ru-RU" dirty="0"/>
              <a:t>приводятся определения тех </a:t>
            </a:r>
            <a:r>
              <a:rPr lang="ru-RU" dirty="0" smtClean="0"/>
              <a:t>понятий</a:t>
            </a:r>
            <a:r>
              <a:rPr lang="ru-RU" dirty="0"/>
              <a:t>, которые необходимы для однозначного понимания положений </a:t>
            </a:r>
            <a:r>
              <a:rPr lang="ru-RU" dirty="0" smtClean="0"/>
              <a:t>технического </a:t>
            </a:r>
            <a:r>
              <a:rPr lang="ru-RU" dirty="0"/>
              <a:t>регламента, в дополнение к понятиям, приведенным в </a:t>
            </a:r>
            <a:r>
              <a:rPr lang="ru-RU" dirty="0" smtClean="0"/>
              <a:t>стандарте </a:t>
            </a:r>
            <a:r>
              <a:rPr lang="ru-RU" dirty="0"/>
              <a:t>ИСО/МЭК 17000:2004 «Оценка соответствия. Словарь и общие принципы» и в других документах. При разработке понятийного </a:t>
            </a:r>
            <a:r>
              <a:rPr lang="ru-RU" dirty="0" smtClean="0"/>
              <a:t>аппарата </a:t>
            </a:r>
            <a:r>
              <a:rPr lang="ru-RU" dirty="0"/>
              <a:t>используются термины и определения, установленные в </a:t>
            </a:r>
            <a:r>
              <a:rPr lang="ru-RU" dirty="0" smtClean="0"/>
              <a:t>международных </a:t>
            </a:r>
            <a:r>
              <a:rPr lang="ru-RU" dirty="0"/>
              <a:t>и национальных стандартах при условии их гармонизации.</a:t>
            </a:r>
          </a:p>
          <a:p>
            <a:r>
              <a:rPr lang="ru-RU" dirty="0"/>
              <a:t>В разделе </a:t>
            </a:r>
            <a:r>
              <a:rPr lang="ru-RU" b="1" dirty="0"/>
              <a:t>«Общие положения, касающиеся размещения </a:t>
            </a:r>
            <a:r>
              <a:rPr lang="ru-RU" b="1" dirty="0" smtClean="0"/>
              <a:t>продукции </a:t>
            </a:r>
            <a:r>
              <a:rPr lang="ru-RU" b="1" dirty="0"/>
              <a:t>на рынке </a:t>
            </a:r>
            <a:r>
              <a:rPr lang="ru-RU" b="1" dirty="0" smtClean="0"/>
              <a:t>РК» </a:t>
            </a:r>
            <a:r>
              <a:rPr lang="ru-RU" dirty="0"/>
              <a:t>указываются условия </a:t>
            </a:r>
            <a:r>
              <a:rPr lang="ru-RU" dirty="0" smtClean="0"/>
              <a:t>размещения </a:t>
            </a:r>
            <a:r>
              <a:rPr lang="ru-RU" dirty="0"/>
              <a:t>продукции, входящей в область распространения технического регламента, на российском рынке. В качестве основного условия </a:t>
            </a:r>
            <a:r>
              <a:rPr lang="ru-RU" dirty="0" smtClean="0"/>
              <a:t>устанавливается</a:t>
            </a:r>
            <a:r>
              <a:rPr lang="ru-RU" dirty="0"/>
              <a:t>, что продукция должна соответствовать требованиям </a:t>
            </a:r>
            <a:r>
              <a:rPr lang="ru-RU" dirty="0" smtClean="0"/>
              <a:t>технического </a:t>
            </a:r>
            <a:r>
              <a:rPr lang="ru-RU" dirty="0"/>
              <a:t>регламента, а также указываются способы доведения </a:t>
            </a:r>
            <a:r>
              <a:rPr lang="ru-RU" dirty="0" smtClean="0"/>
              <a:t>информации </a:t>
            </a:r>
            <a:r>
              <a:rPr lang="ru-RU" dirty="0"/>
              <a:t>об этом до приобретателя и других заинтересованных сторон (указание о соответствии техническому регламенту в сопроводительной документации; маркирование знаком обращения на рынке продукции, для которой техническим регламентом предусмотрено проведение </a:t>
            </a:r>
            <a:r>
              <a:rPr lang="ru-RU" dirty="0" smtClean="0"/>
              <a:t>обязательного </a:t>
            </a:r>
            <a:r>
              <a:rPr lang="ru-RU" dirty="0"/>
              <a:t>подтверждения соответствия). В этом же разделе при </a:t>
            </a:r>
            <a:r>
              <a:rPr lang="ru-RU" dirty="0" smtClean="0"/>
              <a:t>необходимости </a:t>
            </a:r>
            <a:r>
              <a:rPr lang="ru-RU" dirty="0"/>
              <a:t>регламентируются особенности размещения продукции на рынке, в том числе для разных условий размещения (экспонирование на выставках; запасные части для продукции, находящейся в </a:t>
            </a:r>
            <a:r>
              <a:rPr lang="ru-RU" dirty="0" smtClean="0"/>
              <a:t>эксплуатации</a:t>
            </a:r>
            <a:r>
              <a:rPr lang="ru-RU" dirty="0"/>
              <a:t>; продукция, произведенная для собственных нужд изготовителя и т. д.). Отражаются также вопросы наличия информации для </a:t>
            </a:r>
            <a:r>
              <a:rPr lang="ru-RU" dirty="0" smtClean="0"/>
              <a:t>пользователя </a:t>
            </a:r>
            <a:r>
              <a:rPr lang="ru-RU" dirty="0"/>
              <a:t>продукции, позволяющей безопасно использовать ее по </a:t>
            </a:r>
            <a:r>
              <a:rPr lang="ru-RU" dirty="0" smtClean="0"/>
              <a:t>назначению</a:t>
            </a:r>
            <a:r>
              <a:rPr lang="ru-RU" dirty="0"/>
              <a:t>. Кроме того, в разделе рассматриваются вопросы, связанные с </a:t>
            </a:r>
            <a:r>
              <a:rPr lang="ru-RU" dirty="0" smtClean="0"/>
              <a:t>маркированием </a:t>
            </a:r>
            <a:r>
              <a:rPr lang="ru-RU" dirty="0"/>
              <a:t>продукции знаком обращения на рынке. Маркирование знаком обращения на рынке осуществляется заявителем самостоятельно любым удобным для него способом.</a:t>
            </a:r>
          </a:p>
        </p:txBody>
      </p:sp>
    </p:spTree>
    <p:extLst>
      <p:ext uri="{BB962C8B-B14F-4D97-AF65-F5344CB8AC3E}">
        <p14:creationId xmlns:p14="http://schemas.microsoft.com/office/powerpoint/2010/main" val="1479805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5846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Раздел </a:t>
            </a:r>
            <a:r>
              <a:rPr lang="ru-RU" b="1" dirty="0"/>
              <a:t>«Требования к продукции» </a:t>
            </a:r>
            <a:r>
              <a:rPr lang="ru-RU" dirty="0"/>
              <a:t>должен полно и корректно определять все необходимые требования. В него также включаются положения, содержащие требования к содержанию информации для пользователя продукции, включая маркирование, </a:t>
            </a:r>
            <a:r>
              <a:rPr lang="ru-RU" dirty="0" err="1"/>
              <a:t>этикетирование</a:t>
            </a:r>
            <a:r>
              <a:rPr lang="ru-RU" dirty="0"/>
              <a:t>, эксплуатационную документацию. Например, в эксплуатационной документации, кроме правил эксплуатации (применения) продукции по назначению, целесообразно предусматривать случаи ее возможно- </a:t>
            </a:r>
            <a:r>
              <a:rPr lang="ru-RU" dirty="0" err="1"/>
              <a:t>го</a:t>
            </a:r>
            <a:r>
              <a:rPr lang="ru-RU" dirty="0"/>
              <a:t> предсказуемого неправильного использования. Раздел также </a:t>
            </a:r>
            <a:r>
              <a:rPr lang="ru-RU" dirty="0" smtClean="0"/>
              <a:t>должен </a:t>
            </a:r>
            <a:r>
              <a:rPr lang="ru-RU" dirty="0"/>
              <a:t>быть дополнен положениями, устанавливающими требования безопасности продукции, связанные с разными стадиями ее </a:t>
            </a:r>
            <a:r>
              <a:rPr lang="ru-RU" dirty="0" smtClean="0"/>
              <a:t>жизненного </a:t>
            </a:r>
            <a:r>
              <a:rPr lang="ru-RU" dirty="0"/>
              <a:t>цикла, если на этих стадиях проявляются специфические риски причинения вреда.</a:t>
            </a:r>
          </a:p>
        </p:txBody>
      </p:sp>
    </p:spTree>
    <p:extLst>
      <p:ext uri="{BB962C8B-B14F-4D97-AF65-F5344CB8AC3E}">
        <p14:creationId xmlns:p14="http://schemas.microsoft.com/office/powerpoint/2010/main" val="3155498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1002</Words>
  <Application>Microsoft Office PowerPoint</Application>
  <PresentationFormat>Экран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25</cp:revision>
  <dcterms:created xsi:type="dcterms:W3CDTF">2021-02-23T11:49:10Z</dcterms:created>
  <dcterms:modified xsi:type="dcterms:W3CDTF">2021-03-01T10:46:36Z</dcterms:modified>
</cp:coreProperties>
</file>