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98" r:id="rId3"/>
    <p:sldId id="291" r:id="rId4"/>
    <p:sldId id="292" r:id="rId5"/>
    <p:sldId id="293" r:id="rId6"/>
    <p:sldId id="294" r:id="rId7"/>
    <p:sldId id="295" r:id="rId8"/>
    <p:sldId id="296" r:id="rId9"/>
    <p:sldId id="297" r:id="rId10"/>
    <p:sldId id="299" r:id="rId11"/>
    <p:sldId id="300" r:id="rId12"/>
    <p:sldId id="301" r:id="rId13"/>
    <p:sldId id="302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-121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9C778A-3B52-400E-B8B8-FCF0BB0568DE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CA834-C85D-4321-A26E-942F650E8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952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9596C9B4-DC8C-4F86-BC42-9CDD4CED56BA}" type="slidenum">
              <a:rPr lang="ru-RU" smtClean="0">
                <a:solidFill>
                  <a:srgbClr val="000000"/>
                </a:solidFill>
              </a:rPr>
              <a:pPr eaLnBrk="1" hangingPunct="1"/>
              <a:t>8</a:t>
            </a:fld>
            <a:endParaRPr 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8CAD-A79B-4FF2-A2AD-8FFCB2A3D2EB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431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8CAD-A79B-4FF2-A2AD-8FFCB2A3D2EB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252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8CAD-A79B-4FF2-A2AD-8FFCB2A3D2EB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761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8CAD-A79B-4FF2-A2AD-8FFCB2A3D2EB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804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8CAD-A79B-4FF2-A2AD-8FFCB2A3D2EB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279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8CAD-A79B-4FF2-A2AD-8FFCB2A3D2EB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765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8CAD-A79B-4FF2-A2AD-8FFCB2A3D2EB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5163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8CAD-A79B-4FF2-A2AD-8FFCB2A3D2EB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325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8CAD-A79B-4FF2-A2AD-8FFCB2A3D2EB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0876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8CAD-A79B-4FF2-A2AD-8FFCB2A3D2EB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7308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8CAD-A79B-4FF2-A2AD-8FFCB2A3D2EB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1165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708CAD-A79B-4FF2-A2AD-8FFCB2A3D2EB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555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Заголовок 5"/>
          <p:cNvSpPr txBox="1">
            <a:spLocks noGrp="1"/>
          </p:cNvSpPr>
          <p:nvPr>
            <p:ph type="ctrTitle"/>
          </p:nvPr>
        </p:nvSpPr>
        <p:spPr>
          <a:xfrm>
            <a:off x="574416" y="2561070"/>
            <a:ext cx="8260491" cy="86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Лекция № 4</a:t>
            </a: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dirty="0"/>
              <a:t>Основные принципы технического регулирования </a:t>
            </a:r>
            <a:endParaRPr lang="ru-RU" sz="2800" b="1" dirty="0">
              <a:solidFill>
                <a:schemeClr val="bg1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8460" y="785554"/>
            <a:ext cx="4178893" cy="94781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86367" y="3999902"/>
            <a:ext cx="83583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cs typeface="Times New Roman" panose="02020603050405020304" pitchFamily="18" charset="0"/>
              </a:rPr>
              <a:t>Преподаватель: </a:t>
            </a:r>
            <a:r>
              <a:rPr lang="ru-RU" b="1" dirty="0" err="1" smtClean="0">
                <a:solidFill>
                  <a:schemeClr val="bg1"/>
                </a:solidFill>
              </a:rPr>
              <a:t>Батесова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Фируза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Кайсарбековна</a:t>
            </a:r>
            <a:r>
              <a:rPr lang="ru-RU" b="1" dirty="0" smtClean="0">
                <a:solidFill>
                  <a:schemeClr val="bg1"/>
                </a:solidFill>
              </a:rPr>
              <a:t>, </a:t>
            </a:r>
            <a:r>
              <a:rPr lang="ru-RU" b="1" dirty="0" err="1" smtClean="0">
                <a:solidFill>
                  <a:schemeClr val="bg1"/>
                </a:solidFill>
              </a:rPr>
              <a:t>кан.техн.наук</a:t>
            </a:r>
            <a:r>
              <a:rPr lang="ru-RU" b="1" dirty="0">
                <a:solidFill>
                  <a:schemeClr val="bg1"/>
                </a:solidFill>
              </a:rPr>
              <a:t>, </a:t>
            </a:r>
            <a:r>
              <a:rPr lang="ru-RU" b="1" dirty="0" err="1">
                <a:solidFill>
                  <a:schemeClr val="bg1"/>
                </a:solidFill>
              </a:rPr>
              <a:t>ассоц.проф</a:t>
            </a:r>
            <a:r>
              <a:rPr lang="ru-RU" b="1" dirty="0">
                <a:solidFill>
                  <a:schemeClr val="bg1"/>
                </a:solidFill>
              </a:rPr>
              <a:t>. </a:t>
            </a:r>
            <a:endParaRPr lang="ru-RU" b="1" dirty="0" smtClean="0">
              <a:solidFill>
                <a:schemeClr val="bg1"/>
              </a:solidFill>
            </a:endParaRPr>
          </a:p>
          <a:p>
            <a:pPr algn="ctr"/>
            <a:r>
              <a:rPr lang="ru-RU" b="1" dirty="0">
                <a:solidFill>
                  <a:schemeClr val="bg1"/>
                </a:solidFill>
              </a:rPr>
              <a:t>Кафедра «Химических процессов и промышленной экологии»</a:t>
            </a:r>
            <a:endParaRPr lang="ru-RU" dirty="0">
              <a:solidFill>
                <a:schemeClr val="bg1"/>
              </a:solidFill>
            </a:endParaRPr>
          </a:p>
          <a:p>
            <a:pPr algn="ctr"/>
            <a:r>
              <a:rPr lang="ru-RU" b="1" dirty="0"/>
              <a:t/>
            </a:r>
            <a:br>
              <a:rPr lang="ru-RU" b="1" dirty="0"/>
            </a:br>
            <a:r>
              <a:rPr lang="en-US" u="sng" dirty="0" err="1">
                <a:solidFill>
                  <a:schemeClr val="bg1"/>
                </a:solidFill>
              </a:rPr>
              <a:t>batessova</a:t>
            </a:r>
            <a:r>
              <a:rPr lang="en-GB" u="sng" dirty="0">
                <a:solidFill>
                  <a:schemeClr val="bg1"/>
                </a:solidFill>
              </a:rPr>
              <a:t>@</a:t>
            </a:r>
            <a:r>
              <a:rPr lang="en-US" u="sng" dirty="0">
                <a:solidFill>
                  <a:schemeClr val="bg1"/>
                </a:solidFill>
              </a:rPr>
              <a:t>inbox</a:t>
            </a:r>
            <a:r>
              <a:rPr lang="en-GB" u="sng" dirty="0">
                <a:solidFill>
                  <a:schemeClr val="bg1"/>
                </a:solidFill>
              </a:rPr>
              <a:t>.</a:t>
            </a:r>
            <a:r>
              <a:rPr lang="en-US" u="sng" dirty="0" err="1">
                <a:solidFill>
                  <a:schemeClr val="bg1"/>
                </a:solidFill>
              </a:rPr>
              <a:t>ru</a:t>
            </a:r>
            <a:r>
              <a:rPr lang="en-US" b="1" dirty="0"/>
              <a:t/>
            </a:r>
            <a:br>
              <a:rPr lang="en-US" b="1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78401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3335" y="446037"/>
            <a:ext cx="8603087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ru-RU" sz="2800" b="1" dirty="0"/>
              <a:t>Опыт технического регулирования в странах ЕС</a:t>
            </a:r>
          </a:p>
          <a:p>
            <a:pPr algn="just"/>
            <a:r>
              <a:rPr lang="ru-RU" dirty="0"/>
              <a:t>Система технического регулирования, принятая в странах Европейский </a:t>
            </a:r>
            <a:r>
              <a:rPr lang="ru-RU" dirty="0" smtClean="0"/>
              <a:t>Союза (ЕС)</a:t>
            </a:r>
            <a:r>
              <a:rPr lang="ru-RU" baseline="30000" dirty="0" smtClean="0"/>
              <a:t>)</a:t>
            </a:r>
            <a:r>
              <a:rPr lang="ru-RU" dirty="0" smtClean="0"/>
              <a:t>, сегодня </a:t>
            </a:r>
            <a:r>
              <a:rPr lang="ru-RU" dirty="0"/>
              <a:t>рассматривается как эффективная модель для международного сотрудничества и обеспечения результатов оценки соответствия, </a:t>
            </a:r>
            <a:r>
              <a:rPr lang="ru-RU" dirty="0" smtClean="0"/>
              <a:t>по</a:t>
            </a:r>
            <a:r>
              <a:rPr lang="ru-RU" dirty="0"/>
              <a:t>скольку изначально создавалась для формирования единого </a:t>
            </a:r>
            <a:r>
              <a:rPr lang="ru-RU" dirty="0" smtClean="0"/>
              <a:t>экономического </a:t>
            </a:r>
            <a:r>
              <a:rPr lang="ru-RU" dirty="0"/>
              <a:t>пространства. Эффективность европейского подхода к сфере </a:t>
            </a:r>
            <a:r>
              <a:rPr lang="ru-RU" dirty="0" smtClean="0"/>
              <a:t>технического </a:t>
            </a:r>
            <a:r>
              <a:rPr lang="ru-RU" dirty="0"/>
              <a:t>регулирования подтверждается наличием ряда взаимных </a:t>
            </a:r>
            <a:r>
              <a:rPr lang="ru-RU" dirty="0" smtClean="0"/>
              <a:t>соглашений </a:t>
            </a:r>
            <a:r>
              <a:rPr lang="ru-RU" dirty="0"/>
              <a:t>о взаимном признании результатов оценки соответствия с такими странами, как Япония, США, Новая Зеландия, Швейцария, </a:t>
            </a:r>
            <a:r>
              <a:rPr lang="ru-RU" dirty="0" smtClean="0"/>
              <a:t>Израиль .</a:t>
            </a:r>
          </a:p>
          <a:p>
            <a:pPr algn="just"/>
            <a:r>
              <a:rPr lang="ru-RU" dirty="0"/>
              <a:t>Гармонизация подходов в сфере технического регулирования </a:t>
            </a:r>
            <a:r>
              <a:rPr lang="ru-RU" dirty="0" smtClean="0"/>
              <a:t>создает </a:t>
            </a:r>
            <a:r>
              <a:rPr lang="ru-RU" dirty="0"/>
              <a:t>благоприятные условия для свободного обращения товаров на </a:t>
            </a:r>
            <a:r>
              <a:rPr lang="ru-RU" dirty="0" smtClean="0"/>
              <a:t>соответствующих </a:t>
            </a:r>
            <a:r>
              <a:rPr lang="ru-RU" dirty="0"/>
              <a:t>рынках, для взаимного признания результатов </a:t>
            </a:r>
            <a:r>
              <a:rPr lang="ru-RU" dirty="0" smtClean="0"/>
              <a:t>подтверждения </a:t>
            </a:r>
            <a:r>
              <a:rPr lang="ru-RU" dirty="0"/>
              <a:t>соответствия, проведенных в </a:t>
            </a:r>
            <a:r>
              <a:rPr lang="ru-RU" dirty="0" smtClean="0"/>
              <a:t>РК </a:t>
            </a:r>
            <a:r>
              <a:rPr lang="ru-RU" dirty="0"/>
              <a:t>и в странах-членах ЕС. Это позволяет снять имеющиеся в настоящее время торговые барьеры, </a:t>
            </a:r>
            <a:r>
              <a:rPr lang="ru-RU" dirty="0" smtClean="0"/>
              <a:t>сократить </a:t>
            </a:r>
            <a:r>
              <a:rPr lang="ru-RU" dirty="0"/>
              <a:t>расходы на подтверждение соответствия поставляемых товаров, что будет способствовать экспорту отечественных товаров.</a:t>
            </a:r>
          </a:p>
          <a:p>
            <a:pPr algn="just"/>
            <a:r>
              <a:rPr lang="ru-RU" dirty="0"/>
              <a:t>Современная европейская модель технического регулирования </a:t>
            </a:r>
            <a:r>
              <a:rPr lang="ru-RU" dirty="0" smtClean="0"/>
              <a:t>основывается </a:t>
            </a:r>
            <a:r>
              <a:rPr lang="ru-RU" dirty="0"/>
              <a:t>на принципах, сформированных в рамках реализации нового подхода к технической гармонизации и стандартам, принятого в ЕС в 1985 г., и глобального подхода к оценке соответствия. Соблюдение этих принципов обеспечивает создание условий свободного перемещения то- варов на всем пространстве ЕС и необходимого уровня их безопасности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9227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7425" y="1153345"/>
            <a:ext cx="8744755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Основные принципы нового подхода сводятся к следующим: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dirty="0" smtClean="0"/>
              <a:t>в Директивах</a:t>
            </a:r>
            <a:r>
              <a:rPr lang="ru-RU" baseline="30000" dirty="0" smtClean="0"/>
              <a:t>1</a:t>
            </a:r>
            <a:r>
              <a:rPr lang="ru-RU" dirty="0" smtClean="0"/>
              <a:t> </a:t>
            </a:r>
            <a:r>
              <a:rPr lang="ru-RU" dirty="0"/>
              <a:t>на продукцию задаются обязательные для </a:t>
            </a:r>
            <a:r>
              <a:rPr lang="ru-RU" dirty="0" smtClean="0"/>
              <a:t>выполнения </a:t>
            </a:r>
            <a:r>
              <a:rPr lang="ru-RU" dirty="0"/>
              <a:t>общие требования безопасности;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dirty="0"/>
              <a:t>задача установления конкретных характеристик возлагается на </a:t>
            </a:r>
            <a:r>
              <a:rPr lang="ru-RU" dirty="0" smtClean="0"/>
              <a:t>европейские </a:t>
            </a:r>
            <a:r>
              <a:rPr lang="ru-RU" dirty="0"/>
              <a:t>стандарты, добровольные для применения и </a:t>
            </a:r>
            <a:r>
              <a:rPr lang="ru-RU" dirty="0" smtClean="0"/>
              <a:t>разрабатываемые </a:t>
            </a:r>
            <a:r>
              <a:rPr lang="ru-RU" dirty="0"/>
              <a:t>в установленном порядке организациями СЕН, СЕНЭЛЕК;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dirty="0"/>
              <a:t>продукция, выпущенная в соответствии с гармонизированными </a:t>
            </a:r>
            <a:r>
              <a:rPr lang="ru-RU" dirty="0" smtClean="0"/>
              <a:t>европейскими стандартами</a:t>
            </a:r>
            <a:r>
              <a:rPr lang="ru-RU" dirty="0"/>
              <a:t>, рассматривается как соответствующая общим требованиям Директивы (принцип презумпции соответствия);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dirty="0"/>
              <a:t>если изготовитель продукции не желает воспользоваться </a:t>
            </a:r>
            <a:r>
              <a:rPr lang="ru-RU" dirty="0" smtClean="0"/>
              <a:t>гармонизированным </a:t>
            </a:r>
            <a:r>
              <a:rPr lang="ru-RU" dirty="0"/>
              <a:t>стандартом или такого стандарта нет, то он должен доказать соответствие продукции общим требованиям Директивы, как правило, с помощью третьей стороны;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dirty="0"/>
              <a:t>перечень гармонизированных с Директивой европейских </a:t>
            </a:r>
            <a:r>
              <a:rPr lang="ru-RU" dirty="0" smtClean="0"/>
              <a:t>стандартов </a:t>
            </a:r>
            <a:r>
              <a:rPr lang="ru-RU" dirty="0"/>
              <a:t>публикуется в официальном издании (журнале) совета ЕС;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dirty="0"/>
              <a:t>продукция может поступать на рынок ЕС только после того, как прошла процедуру оценки соответствия</a:t>
            </a:r>
            <a:r>
              <a:rPr lang="ru-RU" dirty="0" smtClean="0"/>
              <a:t>;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dirty="0"/>
              <a:t>надзор за рынком обеспечивают государственные органы.</a:t>
            </a:r>
          </a:p>
        </p:txBody>
      </p:sp>
    </p:spTree>
    <p:extLst>
      <p:ext uri="{BB962C8B-B14F-4D97-AF65-F5344CB8AC3E}">
        <p14:creationId xmlns:p14="http://schemas.microsoft.com/office/powerpoint/2010/main" val="34463152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06062" y="852401"/>
            <a:ext cx="864172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Глобальный подход по существу определяет основы процедур и условий обязательного подтверждения соответствия. Используются следующие принципы: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dirty="0"/>
              <a:t>процедуры состоят из модулей, относящихся либо к </a:t>
            </a:r>
            <a:r>
              <a:rPr lang="ru-RU" dirty="0" smtClean="0"/>
              <a:t>проектированию</a:t>
            </a:r>
            <a:r>
              <a:rPr lang="ru-RU" dirty="0"/>
              <a:t>, либо к производству, либо к тому и другому;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dirty="0"/>
              <a:t>используется несколько процедур оценки соответствия, которые являются полноценными с точки зрения результатов;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dirty="0"/>
              <a:t>выбор процедуры оценки из числа установленных в директиве пре- доставляется изготовителю;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dirty="0"/>
              <a:t>результат оценки, предусматривающий контроль непосредственно продукции или производственного процесса (системы качества), рассматривается как равноценный;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dirty="0"/>
              <a:t>процедуры оценки соответствия в зависимости от требований </a:t>
            </a:r>
            <a:r>
              <a:rPr lang="ru-RU" dirty="0" smtClean="0"/>
              <a:t>директивы </a:t>
            </a:r>
            <a:r>
              <a:rPr lang="ru-RU" dirty="0"/>
              <a:t>осуществляют изготовитель и нотифицированный орган, уполномоченный на проведение работ по конкретной директиве органами власти государства-члена ЕС;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dirty="0"/>
              <a:t>уполномоченный орган должен быть третьей стороной;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dirty="0"/>
              <a:t>результатом оценки соответствия является декларация о </a:t>
            </a:r>
            <a:r>
              <a:rPr lang="ru-RU" dirty="0" smtClean="0"/>
              <a:t>соответствии </a:t>
            </a:r>
            <a:r>
              <a:rPr lang="ru-RU" dirty="0"/>
              <a:t>и маркировка продукции знаком «СЕ»;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dirty="0"/>
              <a:t>процедуры оценки не должны быть излишне обременительными для изготовителя.</a:t>
            </a:r>
          </a:p>
        </p:txBody>
      </p:sp>
    </p:spTree>
    <p:extLst>
      <p:ext uri="{BB962C8B-B14F-4D97-AF65-F5344CB8AC3E}">
        <p14:creationId xmlns:p14="http://schemas.microsoft.com/office/powerpoint/2010/main" val="24547255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7424" y="1388539"/>
            <a:ext cx="883490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По существу перечисленные основные принципы и определяют модель технического регулирования в странах ЕС. Исключительно важно, что эти принципы представляют собой целостную систему. Другими словами, исключение из этого набора хотя бы одного </a:t>
            </a:r>
            <a:r>
              <a:rPr lang="ru-RU" dirty="0" smtClean="0"/>
              <a:t>принципа </a:t>
            </a:r>
            <a:r>
              <a:rPr lang="ru-RU" dirty="0"/>
              <a:t>нарушает системность подхода. Из этого факта следуют очень важные выводы относительно структуры директив. Например, </a:t>
            </a:r>
            <a:r>
              <a:rPr lang="ru-RU" dirty="0" smtClean="0"/>
              <a:t>реализуя принцип </a:t>
            </a:r>
            <a:r>
              <a:rPr lang="ru-RU" dirty="0"/>
              <a:t>нового подхода, в директиве необходимо в обязательном порядке устанавливать: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dirty="0"/>
              <a:t>требования безопасности, устанавливающих цель обеспечения безопасности, но не средства и способы обеспечения;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dirty="0"/>
              <a:t>принцип презумпции соответствия и его практическую реализацию путем косвенной ссылки на европейские стандарты в официальном издании Совета ЕС;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dirty="0"/>
              <a:t>процедуры оценки соответствия общим требованиям директивы;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dirty="0"/>
              <a:t>критерии уполномочивания органов по оценке соответствия</a:t>
            </a:r>
            <a:r>
              <a:rPr lang="ru-RU" dirty="0" smtClean="0"/>
              <a:t>.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В </a:t>
            </a:r>
            <a:r>
              <a:rPr lang="ru-RU" dirty="0"/>
              <a:t>настоящее время область применения директив нового и </a:t>
            </a:r>
            <a:r>
              <a:rPr lang="ru-RU" dirty="0" smtClean="0"/>
              <a:t>глобального </a:t>
            </a:r>
            <a:r>
              <a:rPr lang="ru-RU" dirty="0"/>
              <a:t>подхода существенно расширяется. Это и оборудование </a:t>
            </a:r>
            <a:r>
              <a:rPr lang="ru-RU" dirty="0" smtClean="0"/>
              <a:t>высокоскоростных </a:t>
            </a:r>
            <a:r>
              <a:rPr lang="ru-RU" dirty="0"/>
              <a:t>железнодорожных систем, и судовое оборудование, и упаковка, и переносное оборудование, работающее под давлением и др.</a:t>
            </a:r>
          </a:p>
          <a:p>
            <a:pPr lvl="0"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6479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0152" y="143039"/>
            <a:ext cx="905384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i="1" dirty="0">
                <a:solidFill>
                  <a:srgbClr val="000000"/>
                </a:solidFill>
                <a:latin typeface="Times New Roman"/>
              </a:rPr>
              <a:t>Техническое регулирование основывается на принципах: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/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- единства и целостности государственной системы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технического регулирования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;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- применения единой терминологии, правил установления требований к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продукции, услуге, процессам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;</a:t>
            </a:r>
          </a:p>
          <a:p>
            <a:pPr algn="just"/>
            <a:r>
              <a:rPr lang="ru-RU" dirty="0" smtClean="0">
                <a:solidFill>
                  <a:srgbClr val="000000"/>
                </a:solidFill>
                <a:latin typeface="Times New Roman"/>
              </a:rPr>
              <a:t>-целесообразности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и достижимости целей технического регулирования,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обеспечения равных возможностей для участия в процессах технического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регулирования, баланса интересов государства и заинтересованных сторон;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- равенства требований к отечественной и импортируемой продукции,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услуге и процессам подтверждения их соответствия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установленным требованиям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;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- приоритетного использования достижений науки и техники,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стандартов международных и региональных организаций при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разработке технических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регламентов и стандартов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;</a:t>
            </a:r>
          </a:p>
          <a:p>
            <a:pPr algn="just"/>
            <a:r>
              <a:rPr lang="ru-RU" dirty="0" smtClean="0">
                <a:solidFill>
                  <a:srgbClr val="000000"/>
                </a:solidFill>
                <a:latin typeface="Times New Roman"/>
              </a:rPr>
              <a:t>-соответствия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требований технических регламентов уровню развития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экономики, материально-технической базы и научно-технического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развития государства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;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- доступности технических регламентов, стандартов и информации о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них, о порядке их разработки, утверждения, опубликования, за исключением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сведений, составляющих </a:t>
            </a:r>
            <a:r>
              <a:rPr lang="ru-RU" i="1" dirty="0">
                <a:solidFill>
                  <a:srgbClr val="000000"/>
                </a:solidFill>
                <a:latin typeface="Times New Roman"/>
              </a:rPr>
              <a:t>государственные секреты и иную охраняемую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/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i="1" dirty="0">
                <a:solidFill>
                  <a:srgbClr val="000000"/>
                </a:solidFill>
                <a:latin typeface="Times New Roman"/>
              </a:rPr>
              <a:t>законом тайну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;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добровольного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выбора стандартов с целью их применения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;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единой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системы и правил подтверждения соответствия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;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недопустимости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совмещения одним органом полномочий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по аккредитации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и подтверждению соответствия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;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несовместимости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в одном государственном органе функций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государственного контроля и подтверждения соответствия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9435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395289" y="-988484"/>
            <a:ext cx="7921625" cy="768351"/>
          </a:xfrm>
        </p:spPr>
        <p:txBody>
          <a:bodyPr/>
          <a:lstStyle/>
          <a:p>
            <a:r>
              <a:rPr lang="ru-RU" sz="3600" smtClean="0"/>
              <a:t>Обязательные требования ТР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87413" y="3312584"/>
            <a:ext cx="7346950" cy="4616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2400" dirty="0">
                <a:solidFill>
                  <a:prstClr val="black"/>
                </a:solidFill>
              </a:rPr>
              <a:t>Обязательные требования, устанавливаемые </a:t>
            </a:r>
            <a:r>
              <a:rPr lang="en-US" sz="2400" dirty="0">
                <a:solidFill>
                  <a:prstClr val="black"/>
                </a:solidFill>
              </a:rPr>
              <a:t>TP</a:t>
            </a:r>
            <a:endParaRPr lang="ru-RU" sz="2400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0664" y="5060951"/>
            <a:ext cx="1952779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ru-RU" sz="2400" dirty="0">
                <a:solidFill>
                  <a:prstClr val="black"/>
                </a:solidFill>
              </a:rPr>
              <a:t>Безопасность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094038" y="4868334"/>
            <a:ext cx="2934586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ru-RU" sz="2400" dirty="0">
                <a:solidFill>
                  <a:prstClr val="black"/>
                </a:solidFill>
              </a:rPr>
              <a:t>Единство измерений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372225" y="4815417"/>
            <a:ext cx="2516188" cy="83099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2400" dirty="0" err="1">
                <a:solidFill>
                  <a:prstClr val="black"/>
                </a:solidFill>
              </a:rPr>
              <a:t>Электромагнитая</a:t>
            </a:r>
            <a:r>
              <a:rPr lang="ru-RU" sz="2400" dirty="0">
                <a:solidFill>
                  <a:prstClr val="black"/>
                </a:solidFill>
              </a:rPr>
              <a:t> совместимость</a:t>
            </a:r>
          </a:p>
        </p:txBody>
      </p:sp>
      <p:cxnSp>
        <p:nvCxnSpPr>
          <p:cNvPr id="67" name="Соединительная линия уступом 66"/>
          <p:cNvCxnSpPr>
            <a:stCxn id="4" idx="3"/>
            <a:endCxn id="8" idx="0"/>
          </p:cNvCxnSpPr>
          <p:nvPr/>
        </p:nvCxnSpPr>
        <p:spPr>
          <a:xfrm flipH="1">
            <a:off x="7630319" y="3543417"/>
            <a:ext cx="604044" cy="1272000"/>
          </a:xfrm>
          <a:prstGeom prst="bentConnector4">
            <a:avLst>
              <a:gd name="adj1" fmla="val -37845"/>
              <a:gd name="adj2" fmla="val 59074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9" name="Соединительная линия уступом 68"/>
          <p:cNvCxnSpPr>
            <a:stCxn id="4" idx="1"/>
            <a:endCxn id="6" idx="0"/>
          </p:cNvCxnSpPr>
          <p:nvPr/>
        </p:nvCxnSpPr>
        <p:spPr>
          <a:xfrm rot="10800000" flipH="1" flipV="1">
            <a:off x="887412" y="3543417"/>
            <a:ext cx="309641" cy="1517534"/>
          </a:xfrm>
          <a:prstGeom prst="bentConnector4">
            <a:avLst>
              <a:gd name="adj1" fmla="val -73827"/>
              <a:gd name="adj2" fmla="val 57605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7" name="Прямая со стрелкой 76"/>
          <p:cNvCxnSpPr>
            <a:stCxn id="4" idx="2"/>
            <a:endCxn id="7" idx="0"/>
          </p:cNvCxnSpPr>
          <p:nvPr/>
        </p:nvCxnSpPr>
        <p:spPr>
          <a:xfrm>
            <a:off x="4560888" y="3774249"/>
            <a:ext cx="443" cy="109408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203" name="TextBox 21"/>
          <p:cNvSpPr txBox="1">
            <a:spLocks noChangeArrowheads="1"/>
          </p:cNvSpPr>
          <p:nvPr/>
        </p:nvSpPr>
        <p:spPr bwMode="auto">
          <a:xfrm>
            <a:off x="0" y="1"/>
            <a:ext cx="90360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ru-RU" sz="2400" b="1"/>
              <a:t>Техническое регулирование</a:t>
            </a:r>
          </a:p>
        </p:txBody>
      </p:sp>
    </p:spTree>
    <p:extLst>
      <p:ext uri="{BB962C8B-B14F-4D97-AF65-F5344CB8AC3E}">
        <p14:creationId xmlns:p14="http://schemas.microsoft.com/office/powerpoint/2010/main" val="141405454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395289" y="-988484"/>
            <a:ext cx="7921625" cy="768351"/>
          </a:xfrm>
        </p:spPr>
        <p:txBody>
          <a:bodyPr/>
          <a:lstStyle/>
          <a:p>
            <a:r>
              <a:rPr lang="ru-RU" sz="3600" smtClean="0"/>
              <a:t>Обязательные требования ТР</a:t>
            </a:r>
          </a:p>
        </p:txBody>
      </p:sp>
      <p:cxnSp>
        <p:nvCxnSpPr>
          <p:cNvPr id="27" name="Скругленная соединительная линия 26"/>
          <p:cNvCxnSpPr>
            <a:stCxn id="6" idx="2"/>
            <a:endCxn id="12" idx="1"/>
          </p:cNvCxnSpPr>
          <p:nvPr/>
        </p:nvCxnSpPr>
        <p:spPr>
          <a:xfrm rot="16200000" flipH="1">
            <a:off x="1284913" y="1189251"/>
            <a:ext cx="1411702" cy="587297"/>
          </a:xfrm>
          <a:prstGeom prst="curvedConnector2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8" name="Скругленная соединительная линия 67"/>
          <p:cNvCxnSpPr>
            <a:stCxn id="6" idx="2"/>
            <a:endCxn id="17" idx="1"/>
          </p:cNvCxnSpPr>
          <p:nvPr/>
        </p:nvCxnSpPr>
        <p:spPr>
          <a:xfrm rot="16200000" flipH="1">
            <a:off x="1838952" y="635213"/>
            <a:ext cx="3678651" cy="3962322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1" name="Скругленная соединительная линия 70"/>
          <p:cNvCxnSpPr>
            <a:stCxn id="6" idx="2"/>
            <a:endCxn id="16" idx="1"/>
          </p:cNvCxnSpPr>
          <p:nvPr/>
        </p:nvCxnSpPr>
        <p:spPr>
          <a:xfrm rot="16200000" flipH="1">
            <a:off x="991226" y="1482938"/>
            <a:ext cx="5374102" cy="3962323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3" name="Скругленная соединительная линия 72"/>
          <p:cNvCxnSpPr>
            <a:stCxn id="6" idx="2"/>
            <a:endCxn id="10" idx="1"/>
          </p:cNvCxnSpPr>
          <p:nvPr/>
        </p:nvCxnSpPr>
        <p:spPr>
          <a:xfrm rot="16200000" flipH="1">
            <a:off x="2375791" y="98374"/>
            <a:ext cx="1987435" cy="3344784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1" name="Скругленная соединительная линия 80"/>
          <p:cNvCxnSpPr>
            <a:stCxn id="6" idx="2"/>
            <a:endCxn id="15" idx="1"/>
          </p:cNvCxnSpPr>
          <p:nvPr/>
        </p:nvCxnSpPr>
        <p:spPr>
          <a:xfrm rot="16200000" flipH="1">
            <a:off x="2867123" y="-392958"/>
            <a:ext cx="730135" cy="3070148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3" name="Скругленная соединительная линия 82"/>
          <p:cNvCxnSpPr>
            <a:stCxn id="6" idx="2"/>
            <a:endCxn id="11" idx="1"/>
          </p:cNvCxnSpPr>
          <p:nvPr/>
        </p:nvCxnSpPr>
        <p:spPr>
          <a:xfrm rot="16200000" flipH="1">
            <a:off x="3777024" y="-1302859"/>
            <a:ext cx="1451918" cy="5611734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5" name="Скругленная соединительная линия 64"/>
          <p:cNvCxnSpPr>
            <a:stCxn id="6" idx="2"/>
            <a:endCxn id="13" idx="1"/>
          </p:cNvCxnSpPr>
          <p:nvPr/>
        </p:nvCxnSpPr>
        <p:spPr>
          <a:xfrm rot="16200000" flipH="1">
            <a:off x="1150769" y="1323395"/>
            <a:ext cx="2726152" cy="1633459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Скругленная соединительная линия 28"/>
          <p:cNvCxnSpPr>
            <a:stCxn id="6" idx="2"/>
            <a:endCxn id="15" idx="1"/>
          </p:cNvCxnSpPr>
          <p:nvPr/>
        </p:nvCxnSpPr>
        <p:spPr>
          <a:xfrm rot="16200000" flipH="1">
            <a:off x="2867123" y="-392958"/>
            <a:ext cx="730135" cy="3070148"/>
          </a:xfrm>
          <a:prstGeom prst="curvedConnector2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Скругленная соединительная линия 31"/>
          <p:cNvCxnSpPr>
            <a:stCxn id="6" idx="2"/>
            <a:endCxn id="10" idx="1"/>
          </p:cNvCxnSpPr>
          <p:nvPr/>
        </p:nvCxnSpPr>
        <p:spPr>
          <a:xfrm rot="16200000" flipH="1">
            <a:off x="2375791" y="98374"/>
            <a:ext cx="1987435" cy="3344784"/>
          </a:xfrm>
          <a:prstGeom prst="curvedConnector2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Скругленная соединительная линия 33"/>
          <p:cNvCxnSpPr>
            <a:stCxn id="6" idx="2"/>
            <a:endCxn id="13" idx="1"/>
          </p:cNvCxnSpPr>
          <p:nvPr/>
        </p:nvCxnSpPr>
        <p:spPr>
          <a:xfrm rot="16200000" flipH="1">
            <a:off x="1150769" y="1323395"/>
            <a:ext cx="2726152" cy="1633459"/>
          </a:xfrm>
          <a:prstGeom prst="curvedConnector2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Скругленная соединительная линия 39"/>
          <p:cNvCxnSpPr>
            <a:stCxn id="6" idx="2"/>
            <a:endCxn id="16" idx="1"/>
          </p:cNvCxnSpPr>
          <p:nvPr/>
        </p:nvCxnSpPr>
        <p:spPr>
          <a:xfrm rot="16200000" flipH="1">
            <a:off x="991226" y="1482938"/>
            <a:ext cx="5374102" cy="3962323"/>
          </a:xfrm>
          <a:prstGeom prst="curvedConnector2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Скругленная соединительная линия 41"/>
          <p:cNvCxnSpPr>
            <a:stCxn id="6" idx="2"/>
            <a:endCxn id="17" idx="1"/>
          </p:cNvCxnSpPr>
          <p:nvPr/>
        </p:nvCxnSpPr>
        <p:spPr>
          <a:xfrm rot="16200000" flipH="1">
            <a:off x="1838952" y="635213"/>
            <a:ext cx="3678651" cy="3962322"/>
          </a:xfrm>
          <a:prstGeom prst="curvedConnector2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720726" y="315384"/>
            <a:ext cx="1952779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ru-RU" sz="2400" dirty="0">
                <a:solidFill>
                  <a:prstClr val="black"/>
                </a:solidFill>
              </a:rPr>
              <a:t>Безопасность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39750" y="4840818"/>
            <a:ext cx="2123723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ru-RU" sz="2400" dirty="0">
                <a:solidFill>
                  <a:prstClr val="black"/>
                </a:solidFill>
              </a:rPr>
              <a:t>Биологическая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041900" y="2533651"/>
            <a:ext cx="2107693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ru-RU" sz="2400" dirty="0">
                <a:solidFill>
                  <a:prstClr val="black"/>
                </a:solidFill>
              </a:rPr>
              <a:t>Электрическая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7308850" y="1998134"/>
            <a:ext cx="1600246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ru-RU" sz="2400" dirty="0">
                <a:solidFill>
                  <a:prstClr val="black"/>
                </a:solidFill>
              </a:rPr>
              <a:t>Излучений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284413" y="1957918"/>
            <a:ext cx="2271776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ru-RU" sz="2400" dirty="0">
                <a:solidFill>
                  <a:prstClr val="black"/>
                </a:solidFill>
              </a:rPr>
              <a:t>Промышленная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330575" y="3272368"/>
            <a:ext cx="2071849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ru-RU" sz="2400" dirty="0">
                <a:solidFill>
                  <a:prstClr val="black"/>
                </a:solidFill>
              </a:rPr>
              <a:t>Механическая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815976" y="4161367"/>
            <a:ext cx="3488776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ru-RU" sz="2400" dirty="0">
                <a:solidFill>
                  <a:prstClr val="black"/>
                </a:solidFill>
              </a:rPr>
              <a:t>Радиационная и ядерная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4767264" y="1276351"/>
            <a:ext cx="2924198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ru-RU" sz="2400" dirty="0">
                <a:solidFill>
                  <a:prstClr val="black"/>
                </a:solidFill>
              </a:rPr>
              <a:t>Взрывобезопасность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5659439" y="5920318"/>
            <a:ext cx="1858137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ru-RU" sz="2400" dirty="0">
                <a:solidFill>
                  <a:prstClr val="black"/>
                </a:solidFill>
              </a:rPr>
              <a:t>Термическая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5659438" y="4224867"/>
            <a:ext cx="1509388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ru-RU" sz="2400" dirty="0">
                <a:solidFill>
                  <a:prstClr val="black"/>
                </a:solidFill>
              </a:rPr>
              <a:t>Пожарная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403225" y="5924551"/>
            <a:ext cx="3018199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ru-RU" sz="2400" dirty="0">
                <a:solidFill>
                  <a:prstClr val="black"/>
                </a:solidFill>
              </a:rPr>
              <a:t>Микробиологическая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933450" y="3371851"/>
            <a:ext cx="1746312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ru-RU" sz="2400" dirty="0">
                <a:solidFill>
                  <a:prstClr val="black"/>
                </a:solidFill>
              </a:rPr>
              <a:t>Химическая</a:t>
            </a:r>
          </a:p>
        </p:txBody>
      </p:sp>
      <p:cxnSp>
        <p:nvCxnSpPr>
          <p:cNvPr id="79" name="Прямая со стрелкой 78"/>
          <p:cNvCxnSpPr>
            <a:stCxn id="9" idx="2"/>
            <a:endCxn id="18" idx="0"/>
          </p:cNvCxnSpPr>
          <p:nvPr/>
        </p:nvCxnSpPr>
        <p:spPr>
          <a:xfrm>
            <a:off x="1601612" y="5302483"/>
            <a:ext cx="310713" cy="6220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Скругленная соединительная линия 47"/>
          <p:cNvCxnSpPr>
            <a:stCxn id="6" idx="1"/>
            <a:endCxn id="19" idx="0"/>
          </p:cNvCxnSpPr>
          <p:nvPr/>
        </p:nvCxnSpPr>
        <p:spPr>
          <a:xfrm rot="10800000" flipH="1" flipV="1">
            <a:off x="720726" y="546217"/>
            <a:ext cx="1085880" cy="2825634"/>
          </a:xfrm>
          <a:prstGeom prst="curvedConnector4">
            <a:avLst>
              <a:gd name="adj1" fmla="val -21052"/>
              <a:gd name="adj2" fmla="val 54085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Скругленная соединительная линия 49"/>
          <p:cNvCxnSpPr>
            <a:stCxn id="6" idx="1"/>
          </p:cNvCxnSpPr>
          <p:nvPr/>
        </p:nvCxnSpPr>
        <p:spPr>
          <a:xfrm rot="10800000" flipH="1" flipV="1">
            <a:off x="720725" y="546216"/>
            <a:ext cx="95249" cy="3678651"/>
          </a:xfrm>
          <a:prstGeom prst="curvedConnector4">
            <a:avLst>
              <a:gd name="adj1" fmla="val -240003"/>
              <a:gd name="adj2" fmla="val 53137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2" name="Скругленная соединительная линия 51"/>
          <p:cNvCxnSpPr>
            <a:stCxn id="6" idx="1"/>
          </p:cNvCxnSpPr>
          <p:nvPr/>
        </p:nvCxnSpPr>
        <p:spPr>
          <a:xfrm rot="10800000" flipV="1">
            <a:off x="539752" y="546217"/>
            <a:ext cx="180974" cy="4294600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8" name="Скругленная соединительная линия 77"/>
          <p:cNvCxnSpPr>
            <a:stCxn id="6" idx="2"/>
            <a:endCxn id="12" idx="1"/>
          </p:cNvCxnSpPr>
          <p:nvPr/>
        </p:nvCxnSpPr>
        <p:spPr>
          <a:xfrm rot="16200000" flipH="1">
            <a:off x="1284913" y="1189251"/>
            <a:ext cx="1411702" cy="587297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211723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Скругленная соединительная линия 32"/>
          <p:cNvCxnSpPr>
            <a:stCxn id="6" idx="2"/>
            <a:endCxn id="10" idx="0"/>
          </p:cNvCxnSpPr>
          <p:nvPr/>
        </p:nvCxnSpPr>
        <p:spPr>
          <a:xfrm rot="5400000">
            <a:off x="2324811" y="2979921"/>
            <a:ext cx="3587916" cy="557212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Скругленная соединительная линия 35"/>
          <p:cNvCxnSpPr>
            <a:stCxn id="6" idx="2"/>
            <a:endCxn id="19" idx="0"/>
          </p:cNvCxnSpPr>
          <p:nvPr/>
        </p:nvCxnSpPr>
        <p:spPr>
          <a:xfrm rot="16200000" flipH="1">
            <a:off x="3997243" y="1864700"/>
            <a:ext cx="1943265" cy="1143001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Скругленная соединительная линия 29"/>
          <p:cNvCxnSpPr>
            <a:stCxn id="6" idx="2"/>
            <a:endCxn id="12" idx="0"/>
          </p:cNvCxnSpPr>
          <p:nvPr/>
        </p:nvCxnSpPr>
        <p:spPr>
          <a:xfrm rot="16200000" flipH="1">
            <a:off x="5151356" y="710587"/>
            <a:ext cx="1765465" cy="3273427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Скругленная соединительная линия 22"/>
          <p:cNvCxnSpPr>
            <a:stCxn id="6" idx="2"/>
            <a:endCxn id="9" idx="0"/>
          </p:cNvCxnSpPr>
          <p:nvPr/>
        </p:nvCxnSpPr>
        <p:spPr>
          <a:xfrm rot="5400000">
            <a:off x="2320843" y="1159853"/>
            <a:ext cx="1771816" cy="2381248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1403350" y="387351"/>
            <a:ext cx="5988050" cy="107721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3200" dirty="0">
                <a:solidFill>
                  <a:prstClr val="black"/>
                </a:solidFill>
              </a:rPr>
              <a:t>Объекты технического регулирования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900114" y="3236385"/>
            <a:ext cx="2232025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3200" dirty="0">
                <a:solidFill>
                  <a:prstClr val="black"/>
                </a:solidFill>
              </a:rPr>
              <a:t>Продукция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27088" y="5052485"/>
            <a:ext cx="6026150" cy="107721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3200" dirty="0">
                <a:solidFill>
                  <a:prstClr val="black"/>
                </a:solidFill>
              </a:rPr>
              <a:t>Процессы жизненного цикла продукции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881814" y="3230034"/>
            <a:ext cx="1577975" cy="5847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3200" dirty="0">
                <a:solidFill>
                  <a:prstClr val="black"/>
                </a:solidFill>
              </a:rPr>
              <a:t>Работы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4859338" y="3407834"/>
            <a:ext cx="1362075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3200" dirty="0">
                <a:solidFill>
                  <a:prstClr val="black"/>
                </a:solidFill>
              </a:rPr>
              <a:t>Услуги</a:t>
            </a:r>
          </a:p>
        </p:txBody>
      </p:sp>
    </p:spTree>
    <p:extLst>
      <p:ext uri="{BB962C8B-B14F-4D97-AF65-F5344CB8AC3E}">
        <p14:creationId xmlns:p14="http://schemas.microsoft.com/office/powerpoint/2010/main" val="363788639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Box 41"/>
          <p:cNvSpPr txBox="1"/>
          <p:nvPr/>
        </p:nvSpPr>
        <p:spPr>
          <a:xfrm>
            <a:off x="1214439" y="260351"/>
            <a:ext cx="6302375" cy="46166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400" b="1" dirty="0">
                <a:solidFill>
                  <a:prstClr val="black"/>
                </a:solidFill>
              </a:rPr>
              <a:t>Субъекты технического регулирования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71476" y="1420284"/>
            <a:ext cx="8582025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2000" dirty="0">
                <a:solidFill>
                  <a:prstClr val="black"/>
                </a:solidFill>
              </a:rPr>
              <a:t>1.Органы власти (правительство и министерства </a:t>
            </a:r>
            <a:r>
              <a:rPr lang="ru-RU" sz="2000" dirty="0" smtClean="0">
                <a:solidFill>
                  <a:prstClr val="black"/>
                </a:solidFill>
              </a:rPr>
              <a:t>РК)</a:t>
            </a:r>
            <a:endParaRPr lang="ru-RU" sz="2000" dirty="0">
              <a:solidFill>
                <a:prstClr val="black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71476" y="2110318"/>
            <a:ext cx="8582025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2000" dirty="0">
                <a:solidFill>
                  <a:prstClr val="black"/>
                </a:solidFill>
              </a:rPr>
              <a:t>2.Органы гос. </a:t>
            </a:r>
            <a:r>
              <a:rPr lang="ru-RU" sz="2000" dirty="0">
                <a:solidFill>
                  <a:prstClr val="black"/>
                </a:solidFill>
              </a:rPr>
              <a:t>Контроля (надзора) за соблюдением требований технического законодательства 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82589" y="3263900"/>
            <a:ext cx="8582025" cy="101566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2000" dirty="0">
                <a:solidFill>
                  <a:prstClr val="black"/>
                </a:solidFill>
              </a:rPr>
              <a:t>3.Органы сертификации, (1111 единиц в рамках обязательной сертификации системы ГОСТ Р, аккредитованные испытательные лаборатории </a:t>
            </a:r>
          </a:p>
          <a:p>
            <a:pPr>
              <a:defRPr/>
            </a:pPr>
            <a:r>
              <a:rPr lang="ru-RU" sz="2000" dirty="0">
                <a:solidFill>
                  <a:prstClr val="black"/>
                </a:solidFill>
              </a:rPr>
              <a:t>(2437 единиц) 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82589" y="4777317"/>
            <a:ext cx="8582025" cy="40011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2000" dirty="0">
                <a:solidFill>
                  <a:prstClr val="black"/>
                </a:solidFill>
              </a:rPr>
              <a:t>4.Субъекты хозяйственной (предпринимательской) деятельности </a:t>
            </a: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82589" y="5630333"/>
            <a:ext cx="8574087" cy="40011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2000" dirty="0">
                <a:solidFill>
                  <a:prstClr val="black"/>
                </a:solidFill>
              </a:rPr>
              <a:t>5.Разработчики технических законов и стандартов. </a:t>
            </a:r>
            <a:endParaRPr lang="en-US" sz="2000" dirty="0">
              <a:solidFill>
                <a:prstClr val="black"/>
              </a:solidFill>
            </a:endParaRPr>
          </a:p>
        </p:txBody>
      </p:sp>
      <p:cxnSp>
        <p:nvCxnSpPr>
          <p:cNvPr id="3" name="Соединительная линия уступом 2"/>
          <p:cNvCxnSpPr>
            <a:stCxn id="42" idx="1"/>
            <a:endCxn id="43" idx="1"/>
          </p:cNvCxnSpPr>
          <p:nvPr/>
        </p:nvCxnSpPr>
        <p:spPr>
          <a:xfrm rot="10800000" flipV="1">
            <a:off x="371477" y="491183"/>
            <a:ext cx="842963" cy="1129155"/>
          </a:xfrm>
          <a:prstGeom prst="bentConnector3">
            <a:avLst>
              <a:gd name="adj1" fmla="val 127119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Соединительная линия уступом 4"/>
          <p:cNvCxnSpPr>
            <a:stCxn id="42" idx="1"/>
            <a:endCxn id="44" idx="1"/>
          </p:cNvCxnSpPr>
          <p:nvPr/>
        </p:nvCxnSpPr>
        <p:spPr>
          <a:xfrm rot="10800000" flipV="1">
            <a:off x="371477" y="491183"/>
            <a:ext cx="842963" cy="1973077"/>
          </a:xfrm>
          <a:prstGeom prst="bentConnector3">
            <a:avLst>
              <a:gd name="adj1" fmla="val 127119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Соединительная линия уступом 7"/>
          <p:cNvCxnSpPr>
            <a:stCxn id="42" idx="1"/>
            <a:endCxn id="45" idx="1"/>
          </p:cNvCxnSpPr>
          <p:nvPr/>
        </p:nvCxnSpPr>
        <p:spPr>
          <a:xfrm rot="10800000" flipV="1">
            <a:off x="382589" y="491184"/>
            <a:ext cx="831850" cy="3280548"/>
          </a:xfrm>
          <a:prstGeom prst="bentConnector3">
            <a:avLst>
              <a:gd name="adj1" fmla="val 127481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Соединительная линия уступом 9"/>
          <p:cNvCxnSpPr>
            <a:stCxn id="42" idx="1"/>
            <a:endCxn id="46" idx="1"/>
          </p:cNvCxnSpPr>
          <p:nvPr/>
        </p:nvCxnSpPr>
        <p:spPr>
          <a:xfrm rot="10800000" flipV="1">
            <a:off x="382589" y="491184"/>
            <a:ext cx="831850" cy="4486188"/>
          </a:xfrm>
          <a:prstGeom prst="bentConnector3">
            <a:avLst>
              <a:gd name="adj1" fmla="val 127481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Соединительная линия уступом 11"/>
          <p:cNvCxnSpPr>
            <a:stCxn id="42" idx="1"/>
            <a:endCxn id="47" idx="1"/>
          </p:cNvCxnSpPr>
          <p:nvPr/>
        </p:nvCxnSpPr>
        <p:spPr>
          <a:xfrm rot="10800000" flipV="1">
            <a:off x="382589" y="491184"/>
            <a:ext cx="831850" cy="5339204"/>
          </a:xfrm>
          <a:prstGeom prst="bentConnector3">
            <a:avLst>
              <a:gd name="adj1" fmla="val 127481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050889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644525" y="25400"/>
            <a:ext cx="7577138" cy="560917"/>
          </a:xfrm>
        </p:spPr>
        <p:txBody>
          <a:bodyPr/>
          <a:lstStyle/>
          <a:p>
            <a:r>
              <a:rPr lang="ru-RU" sz="2400" b="1" smtClean="0"/>
              <a:t>Принципы Технического регулирования (ТР)</a:t>
            </a: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222251" y="2891367"/>
            <a:ext cx="3243263" cy="132343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000" dirty="0">
                <a:solidFill>
                  <a:prstClr val="black"/>
                </a:solidFill>
              </a:rPr>
              <a:t>Единство правил и методов испытаний при обязательной оценке соответствия</a:t>
            </a:r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4608514" y="4868334"/>
            <a:ext cx="4319587" cy="132343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000" dirty="0">
                <a:solidFill>
                  <a:prstClr val="black"/>
                </a:solidFill>
              </a:rPr>
              <a:t>Недопустимость внебюджетного финансирования государственного контроля (надзора) за соблюдением обязательных требований</a:t>
            </a: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667126" y="2963334"/>
            <a:ext cx="1882775" cy="132343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000" dirty="0">
                <a:solidFill>
                  <a:prstClr val="black"/>
                </a:solidFill>
              </a:rPr>
              <a:t>Единая  система и правила аккредитации </a:t>
            </a:r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5722938" y="2995085"/>
            <a:ext cx="3313112" cy="132343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000" dirty="0">
                <a:solidFill>
                  <a:prstClr val="black"/>
                </a:solidFill>
              </a:rPr>
              <a:t>Соответствие ТР уровням развития национальной экономики и научно- технического развития</a:t>
            </a:r>
          </a:p>
        </p:txBody>
      </p:sp>
      <p:sp>
        <p:nvSpPr>
          <p:cNvPr id="20" name="Прямоугольник 19"/>
          <p:cNvSpPr/>
          <p:nvPr/>
        </p:nvSpPr>
        <p:spPr bwMode="auto">
          <a:xfrm>
            <a:off x="179388" y="751418"/>
            <a:ext cx="4254500" cy="132343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0" hangingPunct="0">
              <a:tabLst>
                <a:tab pos="542925" algn="l"/>
              </a:tabLst>
              <a:defRPr/>
            </a:pPr>
            <a:r>
              <a:rPr lang="ru-RU" sz="2000" dirty="0">
                <a:solidFill>
                  <a:prstClr val="black"/>
                </a:solidFill>
                <a:cs typeface="Arial" pitchFamily="34" charset="0"/>
              </a:rPr>
              <a:t>Применение единых правил установления требований к продукции, процессам , исполнению работ, оказанию услуг.</a:t>
            </a:r>
            <a:endParaRPr lang="ru-RU" sz="1600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 bwMode="auto">
          <a:xfrm>
            <a:off x="4859338" y="717551"/>
            <a:ext cx="4176712" cy="163121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0" hangingPunct="0">
              <a:tabLst>
                <a:tab pos="542925" algn="l"/>
              </a:tabLst>
              <a:defRPr/>
            </a:pPr>
            <a:r>
              <a:rPr lang="ru-RU" sz="2000" dirty="0">
                <a:solidFill>
                  <a:prstClr val="black"/>
                </a:solidFill>
              </a:rPr>
              <a:t>Независимость органов по аккредитации и органов по сертификации от изготовителей, продавцов, исполнителей и потребителей</a:t>
            </a: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42" name="TextBox 41"/>
          <p:cNvSpPr txBox="1"/>
          <p:nvPr/>
        </p:nvSpPr>
        <p:spPr bwMode="auto">
          <a:xfrm>
            <a:off x="209551" y="4868334"/>
            <a:ext cx="3921125" cy="132343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000" dirty="0">
                <a:solidFill>
                  <a:prstClr val="black"/>
                </a:solidFill>
              </a:rPr>
              <a:t>Не допустимость совмещения полномочий одним органом : </a:t>
            </a:r>
          </a:p>
          <a:p>
            <a:pPr marL="285750" indent="-285750" algn="ctr">
              <a:buFont typeface="Arial" pitchFamily="34" charset="0"/>
              <a:buChar char="•"/>
              <a:defRPr/>
            </a:pPr>
            <a:r>
              <a:rPr lang="ru-RU" sz="2000" dirty="0">
                <a:solidFill>
                  <a:prstClr val="black"/>
                </a:solidFill>
              </a:rPr>
              <a:t>Контроля и сертификации</a:t>
            </a:r>
          </a:p>
          <a:p>
            <a:pPr marL="285750" indent="-285750" algn="ctr">
              <a:buFont typeface="Arial" pitchFamily="34" charset="0"/>
              <a:buChar char="•"/>
              <a:defRPr/>
            </a:pPr>
            <a:r>
              <a:rPr lang="ru-RU" sz="2000" dirty="0">
                <a:solidFill>
                  <a:prstClr val="black"/>
                </a:solidFill>
              </a:rPr>
              <a:t>Аккредитации и сертификации</a:t>
            </a:r>
          </a:p>
        </p:txBody>
      </p:sp>
    </p:spTree>
    <p:extLst>
      <p:ext uri="{BB962C8B-B14F-4D97-AF65-F5344CB8AC3E}">
        <p14:creationId xmlns:p14="http://schemas.microsoft.com/office/powerpoint/2010/main" val="815169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1547814" y="1"/>
            <a:ext cx="5483225" cy="658284"/>
          </a:xfrm>
        </p:spPr>
        <p:txBody>
          <a:bodyPr/>
          <a:lstStyle/>
          <a:p>
            <a:r>
              <a:rPr lang="ru-RU" sz="2800" b="1" smtClean="0"/>
              <a:t>Технический регламент (ТР)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7951" y="1372346"/>
            <a:ext cx="8856663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dirty="0">
                <a:solidFill>
                  <a:prstClr val="black"/>
                </a:solidFill>
              </a:rPr>
              <a:t>Технический регламент – наиболее жесткая форма регулирования со стороны государства. </a:t>
            </a:r>
          </a:p>
          <a:p>
            <a:pPr>
              <a:defRPr/>
            </a:pPr>
            <a:r>
              <a:rPr lang="ru-RU" dirty="0">
                <a:solidFill>
                  <a:prstClr val="black"/>
                </a:solidFill>
              </a:rPr>
              <a:t>Применяется в тех случаях, когда другие формы регулирования не обеспечивают безопасность общества и граждан.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7951" y="2934386"/>
            <a:ext cx="8856663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u="sng" dirty="0">
                <a:solidFill>
                  <a:prstClr val="black"/>
                </a:solidFill>
              </a:rPr>
              <a:t>Основной аргумент</a:t>
            </a:r>
            <a:r>
              <a:rPr lang="ru-RU" dirty="0">
                <a:solidFill>
                  <a:prstClr val="black"/>
                </a:solidFill>
              </a:rPr>
              <a:t> необходимости разработки технического регламента на продукцию и процессы – это </a:t>
            </a:r>
            <a:r>
              <a:rPr lang="ru-RU" u="sng" dirty="0">
                <a:solidFill>
                  <a:prstClr val="black"/>
                </a:solidFill>
              </a:rPr>
              <a:t>степень риска причинения вреда. </a:t>
            </a:r>
          </a:p>
        </p:txBody>
      </p:sp>
    </p:spTree>
    <p:extLst>
      <p:ext uri="{BB962C8B-B14F-4D97-AF65-F5344CB8AC3E}">
        <p14:creationId xmlns:p14="http://schemas.microsoft.com/office/powerpoint/2010/main" val="139539469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Скругленная соединительная линия 16"/>
          <p:cNvCxnSpPr>
            <a:stCxn id="2" idx="2"/>
            <a:endCxn id="15" idx="0"/>
          </p:cNvCxnSpPr>
          <p:nvPr/>
        </p:nvCxnSpPr>
        <p:spPr>
          <a:xfrm rot="16200000" flipH="1">
            <a:off x="6026843" y="2662401"/>
            <a:ext cx="670923" cy="3220242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Скругленная соединительная линия 20"/>
          <p:cNvCxnSpPr>
            <a:stCxn id="2" idx="2"/>
            <a:endCxn id="8" idx="0"/>
          </p:cNvCxnSpPr>
          <p:nvPr/>
        </p:nvCxnSpPr>
        <p:spPr>
          <a:xfrm rot="5400000">
            <a:off x="2740983" y="2575617"/>
            <a:ext cx="649757" cy="3372645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Скругленная соединительная линия 23"/>
          <p:cNvCxnSpPr>
            <a:stCxn id="2" idx="2"/>
            <a:endCxn id="13" idx="0"/>
          </p:cNvCxnSpPr>
          <p:nvPr/>
        </p:nvCxnSpPr>
        <p:spPr>
          <a:xfrm rot="5400000">
            <a:off x="3914543" y="3749177"/>
            <a:ext cx="649757" cy="1025525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Скругленная соединительная линия 26"/>
          <p:cNvCxnSpPr>
            <a:stCxn id="2" idx="2"/>
            <a:endCxn id="14" idx="0"/>
          </p:cNvCxnSpPr>
          <p:nvPr/>
        </p:nvCxnSpPr>
        <p:spPr>
          <a:xfrm rot="16200000" flipH="1">
            <a:off x="4973405" y="3715839"/>
            <a:ext cx="637057" cy="107950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1547813" y="165101"/>
            <a:ext cx="5859462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2400" b="1" i="1" dirty="0">
                <a:solidFill>
                  <a:prstClr val="black"/>
                </a:solidFill>
              </a:rPr>
              <a:t>Цели принятия</a:t>
            </a:r>
            <a:r>
              <a:rPr lang="ru-RU" sz="2400" b="1" dirty="0">
                <a:solidFill>
                  <a:prstClr val="black"/>
                </a:solidFill>
              </a:rPr>
              <a:t> технических регламентов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69913" y="1123951"/>
            <a:ext cx="7402512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dirty="0">
                <a:solidFill>
                  <a:prstClr val="black"/>
                </a:solidFill>
              </a:rPr>
              <a:t>защита жизни и здоровья граждан, имущества физических или юридических лиц, государственного или муниципаль­ного имущества;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60389" y="2148418"/>
            <a:ext cx="7432675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dirty="0">
                <a:solidFill>
                  <a:prstClr val="black"/>
                </a:solidFill>
              </a:rPr>
              <a:t>охрана окружающей среды, жизни и здоровья животных и растений;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69913" y="2741084"/>
            <a:ext cx="7423150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dirty="0">
                <a:solidFill>
                  <a:prstClr val="black"/>
                </a:solidFill>
              </a:rPr>
              <a:t>предупреждение действий, вводящих в заблуждение потребителей.</a:t>
            </a:r>
          </a:p>
        </p:txBody>
      </p:sp>
      <p:cxnSp>
        <p:nvCxnSpPr>
          <p:cNvPr id="3" name="Соединительная линия уступом 2"/>
          <p:cNvCxnSpPr>
            <a:stCxn id="6" idx="1"/>
            <a:endCxn id="9" idx="1"/>
          </p:cNvCxnSpPr>
          <p:nvPr/>
        </p:nvCxnSpPr>
        <p:spPr>
          <a:xfrm rot="10800000" flipV="1">
            <a:off x="569913" y="395933"/>
            <a:ext cx="977900" cy="1051183"/>
          </a:xfrm>
          <a:prstGeom prst="bentConnector3">
            <a:avLst>
              <a:gd name="adj1" fmla="val 123377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Соединительная линия уступом 6"/>
          <p:cNvCxnSpPr>
            <a:stCxn id="6" idx="1"/>
            <a:endCxn id="10" idx="1"/>
          </p:cNvCxnSpPr>
          <p:nvPr/>
        </p:nvCxnSpPr>
        <p:spPr>
          <a:xfrm rot="10800000" flipV="1">
            <a:off x="560389" y="395934"/>
            <a:ext cx="987424" cy="1937150"/>
          </a:xfrm>
          <a:prstGeom prst="bentConnector3">
            <a:avLst>
              <a:gd name="adj1" fmla="val 123151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Соединительная линия уступом 10"/>
          <p:cNvCxnSpPr>
            <a:stCxn id="6" idx="1"/>
            <a:endCxn id="12" idx="1"/>
          </p:cNvCxnSpPr>
          <p:nvPr/>
        </p:nvCxnSpPr>
        <p:spPr>
          <a:xfrm rot="10800000" flipV="1">
            <a:off x="569913" y="395934"/>
            <a:ext cx="977900" cy="2529816"/>
          </a:xfrm>
          <a:prstGeom prst="bentConnector3">
            <a:avLst>
              <a:gd name="adj1" fmla="val 123377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3060701" y="3536951"/>
            <a:ext cx="3382963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2000" dirty="0"/>
              <a:t>обязательные элементы ТР: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58750" y="4586818"/>
            <a:ext cx="2441575" cy="132343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000" dirty="0"/>
              <a:t>перечень и описание объектов технического регулиро­вания;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700339" y="4586818"/>
            <a:ext cx="2052637" cy="132343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000" dirty="0"/>
              <a:t>обязательные требования к характеристикам объектов;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4859339" y="4574118"/>
            <a:ext cx="1944687" cy="10156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000" dirty="0"/>
              <a:t>правила идентификации объектов </a:t>
            </a:r>
            <a:r>
              <a:rPr lang="en-US" sz="2000" dirty="0"/>
              <a:t>TP;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6937375" y="4607984"/>
            <a:ext cx="2070100" cy="101566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000" dirty="0"/>
              <a:t>правила и формы оценки соответствия; </a:t>
            </a:r>
          </a:p>
        </p:txBody>
      </p:sp>
    </p:spTree>
    <p:extLst>
      <p:ext uri="{BB962C8B-B14F-4D97-AF65-F5344CB8AC3E}">
        <p14:creationId xmlns:p14="http://schemas.microsoft.com/office/powerpoint/2010/main" val="360232146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2294</TotalTime>
  <Words>939</Words>
  <Application>Microsoft Office PowerPoint</Application>
  <PresentationFormat>Экран (4:3)</PresentationFormat>
  <Paragraphs>94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Лекция № 4 Основные принципы технического регулирования </vt:lpstr>
      <vt:lpstr>Презентация PowerPoint</vt:lpstr>
      <vt:lpstr>Обязательные требования ТР</vt:lpstr>
      <vt:lpstr>Обязательные требования ТР</vt:lpstr>
      <vt:lpstr>Презентация PowerPoint</vt:lpstr>
      <vt:lpstr>Презентация PowerPoint</vt:lpstr>
      <vt:lpstr>Принципы Технического регулирования (ТР)</vt:lpstr>
      <vt:lpstr>Технический регламент (ТР)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Alisher Omar</dc:creator>
  <cp:lastModifiedBy>Пользователь</cp:lastModifiedBy>
  <cp:revision>299</cp:revision>
  <dcterms:created xsi:type="dcterms:W3CDTF">2017-10-09T05:58:02Z</dcterms:created>
  <dcterms:modified xsi:type="dcterms:W3CDTF">2021-03-01T11:45:51Z</dcterms:modified>
</cp:coreProperties>
</file>