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71" r:id="rId6"/>
    <p:sldId id="261" r:id="rId7"/>
    <p:sldId id="263" r:id="rId8"/>
    <p:sldId id="270" r:id="rId9"/>
    <p:sldId id="262" r:id="rId10"/>
    <p:sldId id="264" r:id="rId11"/>
    <p:sldId id="266" r:id="rId12"/>
    <p:sldId id="265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77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7D731-9BA4-4472-BE7B-B41ECE71E094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3251C-E7B2-4447-8CEF-1F45A716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96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3251C-E7B2-4447-8CEF-1F45A7166E6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43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6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2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41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83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19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15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82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74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17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C182C9A-B8D9-45AC-BBC8-C54630E9141A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66F851D-1D5E-4C48-AAB3-C0165F8B8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27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9662" y="1804822"/>
            <a:ext cx="9008327" cy="2162954"/>
          </a:xfrm>
        </p:spPr>
        <p:txBody>
          <a:bodyPr>
            <a:normAutofit/>
          </a:bodyPr>
          <a:lstStyle/>
          <a:p>
            <a:r>
              <a:rPr lang="ru-RU" sz="2800" dirty="0">
                <a:cs typeface="Adobe Devanagari" pitchFamily="18" charset="0"/>
              </a:rPr>
              <a:t>Лекция № 5 </a:t>
            </a:r>
            <a:br>
              <a:rPr lang="ru-RU" sz="2800" dirty="0">
                <a:cs typeface="Adobe Devanagari" pitchFamily="18" charset="0"/>
              </a:rPr>
            </a:br>
            <a:r>
              <a:rPr lang="ru-RU" sz="2800" cap="none" dirty="0" smtClean="0">
                <a:latin typeface="Times New Roman" panose="02020603050405020304" pitchFamily="18" charset="0"/>
                <a:cs typeface="Adobe Devanagari" pitchFamily="18" charset="0"/>
              </a:rPr>
              <a:t>Механизмы технического регулирования единство и обязательность требований</a:t>
            </a:r>
            <a:br>
              <a:rPr lang="ru-RU" sz="2800" cap="none" dirty="0" smtClean="0">
                <a:latin typeface="Times New Roman" panose="02020603050405020304" pitchFamily="18" charset="0"/>
                <a:cs typeface="Adobe Devanagari" pitchFamily="18" charset="0"/>
              </a:rPr>
            </a:br>
            <a:r>
              <a:rPr lang="ru-RU" sz="2800" cap="none" dirty="0" smtClean="0">
                <a:latin typeface="Times New Roman" panose="02020603050405020304" pitchFamily="18" charset="0"/>
                <a:cs typeface="Adobe Devanagari" pitchFamily="18" charset="0"/>
              </a:rPr>
              <a:t>технических регламентов</a:t>
            </a:r>
            <a:endParaRPr lang="ru-RU" sz="2800" cap="none" dirty="0">
              <a:latin typeface="Times New Roman" panose="02020603050405020304" pitchFamily="18" charset="0"/>
              <a:cs typeface="Adobe Devanagari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80" y="281275"/>
            <a:ext cx="4178893" cy="947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4317" y="4365662"/>
            <a:ext cx="8358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Преподаватель: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Батесова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Фируза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Кайсарбековна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кан.техн.наук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ассоц.проф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Кафедра «Химических процессов и промышленной экологии»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US" sz="2000" b="0" i="0" u="sng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batessova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@</a:t>
            </a: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inbox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  <a:r>
              <a:rPr kumimoji="0" lang="en-US" sz="2000" b="0" i="0" u="sng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231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444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5098" y="1714087"/>
            <a:ext cx="8762036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77470"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Технические регламенты (ТР) базируются на научно обоснованных</a:t>
            </a:r>
            <a:r>
              <a:rPr lang="ru-RU" spc="-3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данных; формулируются и применяются таким образом, чтобы не создавать ненужных препятствий в международной торговле. Технические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регламенты должны применяться на основе режима наибольшего благоприятствования и не должны быть более обременительными для им-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портных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товаров,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чем</a:t>
            </a:r>
            <a:r>
              <a:rPr lang="ru-RU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товаров</a:t>
            </a:r>
            <a:r>
              <a:rPr lang="ru-RU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национального производства.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Главная задача разработки технических </a:t>
            </a:r>
            <a:r>
              <a:rPr lang="ru-RU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регламентов – безопасность.</a:t>
            </a:r>
            <a:r>
              <a:rPr lang="ru-RU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Безопасность</a:t>
            </a:r>
            <a:r>
              <a:rPr lang="ru-RU" spc="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продукции,</a:t>
            </a:r>
            <a:r>
              <a:rPr lang="ru-RU" spc="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процессов</a:t>
            </a:r>
            <a:r>
              <a:rPr lang="ru-RU" spc="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производства,</a:t>
            </a:r>
            <a:r>
              <a:rPr lang="ru-RU" spc="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эксплуатации,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хранения, перевозки, реализации и утилизации – состояние, при котором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отсутствует недопустимый риск, связанный с причинением вреда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жизни или здоровья граждан, имуществу физических или юридических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лиц, государственному или муниципальному имуществу, окружающей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среде,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жизни или здоровью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животных</a:t>
            </a:r>
            <a:r>
              <a:rPr lang="ru-RU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или растений.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95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Технические регламенты презентация, доклад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3" y="-17362"/>
            <a:ext cx="9167149" cy="68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0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96591"/>
            <a:ext cx="7729728" cy="424270"/>
          </a:xfrm>
        </p:spPr>
        <p:txBody>
          <a:bodyPr>
            <a:normAutofit fontScale="90000"/>
          </a:bodyPr>
          <a:lstStyle/>
          <a:p>
            <a:pPr lvl="2" algn="ctr"/>
            <a:r>
              <a:rPr lang="ru-RU" sz="1800" b="1" i="1" dirty="0"/>
              <a:t>Структура и содержание технических регламентов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819" y="836477"/>
            <a:ext cx="7729728" cy="3101983"/>
          </a:xfrm>
        </p:spPr>
        <p:txBody>
          <a:bodyPr>
            <a:normAutofit fontScale="85000" lnSpcReduction="10000"/>
          </a:bodyPr>
          <a:lstStyle/>
          <a:p>
            <a:pPr marL="0" marR="80010" indent="0" algn="just">
              <a:spcBef>
                <a:spcPts val="58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Технический регламент содержит следующий типовой состав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разделов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79375" lvl="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 применения технического регламента и объекты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регулирования;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610"/>
              </a:lnSpc>
              <a:spcBef>
                <a:spcPts val="5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понятия;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78740" lvl="0">
              <a:buFont typeface="Wingdings" panose="05000000000000000000" pitchFamily="2" charset="2"/>
              <a:buChar char="v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общие</a:t>
            </a:r>
            <a:r>
              <a:rPr lang="ru-RU" spc="29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положения,</a:t>
            </a:r>
            <a:r>
              <a:rPr lang="ru-RU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касающиеся</a:t>
            </a:r>
            <a:r>
              <a:rPr lang="ru-RU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размещения</a:t>
            </a:r>
            <a:r>
              <a:rPr lang="ru-RU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</a:t>
            </a:r>
            <a:r>
              <a:rPr lang="ru-RU" spc="29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29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рынке;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buFont typeface="Wingdings" panose="05000000000000000000" pitchFamily="2" charset="2"/>
              <a:buChar char="v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buFont typeface="Wingdings" panose="05000000000000000000" pitchFamily="2" charset="2"/>
              <a:buChar char="v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стандартов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(презумпция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соответствия);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buFont typeface="Wingdings" panose="05000000000000000000" pitchFamily="2" charset="2"/>
              <a:buChar char="v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подтверждение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v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(надзор);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610"/>
              </a:lnSpc>
              <a:spcBef>
                <a:spcPts val="5"/>
              </a:spcBef>
              <a:buFont typeface="Wingdings" panose="05000000000000000000" pitchFamily="2" charset="2"/>
              <a:buChar char="v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заключительные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переходные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положения;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приложения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93698" y="4099627"/>
            <a:ext cx="799045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marR="7747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«Область</a:t>
            </a:r>
            <a:r>
              <a:rPr lang="ru-RU" sz="14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применения</a:t>
            </a: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</a:t>
            </a:r>
            <a:r>
              <a:rPr lang="ru-RU" sz="1400" b="1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400" b="1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объекты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 регулирования»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устанавливается сфера действия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применительно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категориям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объектов.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Та-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кими категориями являются: только продукция; продукция и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отдельные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процессы, связанные с ней; продукция и процессы, связанные со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всеми</a:t>
            </a:r>
            <a:r>
              <a:rPr lang="ru-RU" sz="1400" spc="2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стадиями</a:t>
            </a:r>
            <a:r>
              <a:rPr lang="ru-RU" sz="1400" spc="6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ее</a:t>
            </a:r>
            <a:r>
              <a:rPr lang="ru-RU" sz="1400" spc="6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жизненного</a:t>
            </a:r>
            <a:r>
              <a:rPr lang="ru-RU" sz="1400" spc="6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цикла.</a:t>
            </a:r>
            <a:r>
              <a:rPr lang="ru-RU" sz="1400" spc="6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Выбор</a:t>
            </a:r>
            <a:r>
              <a:rPr lang="ru-RU" sz="1400" spc="6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</a:t>
            </a:r>
            <a:r>
              <a:rPr lang="ru-RU" sz="1400" spc="6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</a:t>
            </a:r>
            <a:r>
              <a:rPr lang="ru-RU" sz="1400" spc="-3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первую очередь определяется необходимостью защиты жизни и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здоровья</a:t>
            </a:r>
            <a:r>
              <a:rPr lang="ru-RU" sz="14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граждан,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также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окружающей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среды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возможных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случаев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причинения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вреда.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включении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технический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</a:t>
            </a:r>
            <a:r>
              <a:rPr lang="ru-RU" sz="1400" spc="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</a:t>
            </a:r>
            <a:r>
              <a:rPr lang="ru-RU" sz="14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категорий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предусматривается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ответственности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 субъектами, осуществляющими деятельность на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разных</a:t>
            </a:r>
            <a:r>
              <a:rPr lang="ru-RU" sz="14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стадиях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жизненного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цикла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продукции.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применения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продукцию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определяется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посредством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описания</a:t>
            </a:r>
            <a:r>
              <a:rPr lang="ru-RU" sz="14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определяющих</a:t>
            </a:r>
            <a:r>
              <a:rPr lang="ru-RU" sz="1400" spc="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ее</a:t>
            </a:r>
            <a:r>
              <a:rPr lang="ru-RU" sz="14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признаков</a:t>
            </a:r>
            <a:r>
              <a:rPr lang="ru-RU" sz="14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4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(или)</a:t>
            </a:r>
            <a:r>
              <a:rPr lang="ru-RU" sz="14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приведением</a:t>
            </a:r>
            <a:r>
              <a:rPr lang="ru-RU" sz="14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перечня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продукции, на которую будут распространяться требования регламента.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9627"/>
            <a:ext cx="3426106" cy="2758373"/>
          </a:xfrm>
          <a:prstGeom prst="rect">
            <a:avLst/>
          </a:prstGeom>
        </p:spPr>
      </p:pic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6590249" y="2287533"/>
            <a:ext cx="2630521" cy="67133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91645" y="3569128"/>
            <a:ext cx="141211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раздел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16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4316" y="249087"/>
            <a:ext cx="5817669" cy="219403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разделе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«Основные понятия»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приводятся определения тех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понятий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необходимы для однозначного понимания положений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регламента, в дополнение к понятиям, приведенным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ИСО/МЭК 17000:2004 «Оценка соответствия. Словарь и общие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принципы» и в других документах. При разработке понятийного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аппарата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используются термины и определения, установленные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международных</a:t>
            </a:r>
            <a:r>
              <a:rPr lang="ru-RU" sz="1600" spc="-1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ru-RU" sz="1600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стандартах</a:t>
            </a:r>
            <a:r>
              <a:rPr lang="ru-RU" sz="1600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ru-RU" sz="1600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условии</a:t>
            </a:r>
            <a:r>
              <a:rPr lang="ru-RU" sz="1600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</a:t>
            </a:r>
            <a:r>
              <a:rPr lang="ru-RU" sz="1600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гармонизации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2153756"/>
            <a:ext cx="6096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разделе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«Общие</a:t>
            </a:r>
            <a:r>
              <a:rPr lang="ru-RU" sz="1500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положения,</a:t>
            </a:r>
            <a:r>
              <a:rPr lang="ru-RU" sz="1500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касающиеся</a:t>
            </a:r>
            <a:r>
              <a:rPr lang="ru-RU" sz="1500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размещения</a:t>
            </a:r>
            <a:r>
              <a:rPr lang="ru-RU" sz="1500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 на рынке»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указываются условия размещения продукции, входящей в область распространения технического</a:t>
            </a:r>
            <a:r>
              <a:rPr lang="ru-RU" sz="1500" spc="-33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регламента, на российском рынке. В качестве основного условия устанавливается, что продукция должна соответствовать требованиям технического регламента, а также указываются способы доведения информации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этом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приобретателя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других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заинтересованных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сторон</a:t>
            </a:r>
            <a:r>
              <a:rPr lang="ru-RU" sz="1500" spc="-33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(указание о соответствии техническому регламенту в сопроводительной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документации; маркирование знаком обращения на рынке продукции,</a:t>
            </a:r>
            <a:r>
              <a:rPr lang="ru-RU" sz="15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которой техническим регламентом предусмотрено проведение </a:t>
            </a:r>
            <a:r>
              <a:rPr lang="ru-RU" sz="15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обяательного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подтверждения соответствия). </a:t>
            </a:r>
            <a:endParaRPr lang="ru-RU" sz="1500" dirty="0"/>
          </a:p>
        </p:txBody>
      </p:sp>
      <p:pic>
        <p:nvPicPr>
          <p:cNvPr id="5122" name="Picture 2" descr="Разделы для досок в Pinterest. Руководство для новичков на русском языке -  Пинтерест на русском язык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93" y="5468335"/>
            <a:ext cx="1389665" cy="13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6377651" y="833377"/>
            <a:ext cx="1483089" cy="1134319"/>
          </a:xfrm>
          <a:custGeom>
            <a:avLst/>
            <a:gdLst>
              <a:gd name="connsiteX0" fmla="*/ 0 w 1483089"/>
              <a:gd name="connsiteY0" fmla="*/ 254643 h 1134319"/>
              <a:gd name="connsiteX1" fmla="*/ 162045 w 1483089"/>
              <a:gd name="connsiteY1" fmla="*/ 162046 h 1134319"/>
              <a:gd name="connsiteX2" fmla="*/ 266217 w 1483089"/>
              <a:gd name="connsiteY2" fmla="*/ 115747 h 1134319"/>
              <a:gd name="connsiteX3" fmla="*/ 335665 w 1483089"/>
              <a:gd name="connsiteY3" fmla="*/ 81023 h 1134319"/>
              <a:gd name="connsiteX4" fmla="*/ 497711 w 1483089"/>
              <a:gd name="connsiteY4" fmla="*/ 23150 h 1134319"/>
              <a:gd name="connsiteX5" fmla="*/ 578734 w 1483089"/>
              <a:gd name="connsiteY5" fmla="*/ 0 h 1134319"/>
              <a:gd name="connsiteX6" fmla="*/ 868101 w 1483089"/>
              <a:gd name="connsiteY6" fmla="*/ 11575 h 1134319"/>
              <a:gd name="connsiteX7" fmla="*/ 902825 w 1483089"/>
              <a:gd name="connsiteY7" fmla="*/ 23150 h 1134319"/>
              <a:gd name="connsiteX8" fmla="*/ 937549 w 1483089"/>
              <a:gd name="connsiteY8" fmla="*/ 57874 h 1134319"/>
              <a:gd name="connsiteX9" fmla="*/ 983848 w 1483089"/>
              <a:gd name="connsiteY9" fmla="*/ 92598 h 1134319"/>
              <a:gd name="connsiteX10" fmla="*/ 995422 w 1483089"/>
              <a:gd name="connsiteY10" fmla="*/ 127322 h 1134319"/>
              <a:gd name="connsiteX11" fmla="*/ 1018572 w 1483089"/>
              <a:gd name="connsiteY11" fmla="*/ 162046 h 1134319"/>
              <a:gd name="connsiteX12" fmla="*/ 1030146 w 1483089"/>
              <a:gd name="connsiteY12" fmla="*/ 208345 h 1134319"/>
              <a:gd name="connsiteX13" fmla="*/ 1041721 w 1483089"/>
              <a:gd name="connsiteY13" fmla="*/ 243069 h 1134319"/>
              <a:gd name="connsiteX14" fmla="*/ 1030146 w 1483089"/>
              <a:gd name="connsiteY14" fmla="*/ 497712 h 1134319"/>
              <a:gd name="connsiteX15" fmla="*/ 1006997 w 1483089"/>
              <a:gd name="connsiteY15" fmla="*/ 544010 h 1134319"/>
              <a:gd name="connsiteX16" fmla="*/ 995422 w 1483089"/>
              <a:gd name="connsiteY16" fmla="*/ 601884 h 1134319"/>
              <a:gd name="connsiteX17" fmla="*/ 949124 w 1483089"/>
              <a:gd name="connsiteY17" fmla="*/ 682907 h 1134319"/>
              <a:gd name="connsiteX18" fmla="*/ 868101 w 1483089"/>
              <a:gd name="connsiteY18" fmla="*/ 775504 h 1134319"/>
              <a:gd name="connsiteX19" fmla="*/ 821802 w 1483089"/>
              <a:gd name="connsiteY19" fmla="*/ 810228 h 1134319"/>
              <a:gd name="connsiteX20" fmla="*/ 763929 w 1483089"/>
              <a:gd name="connsiteY20" fmla="*/ 868101 h 1134319"/>
              <a:gd name="connsiteX21" fmla="*/ 636607 w 1483089"/>
              <a:gd name="connsiteY21" fmla="*/ 960699 h 1134319"/>
              <a:gd name="connsiteX22" fmla="*/ 567159 w 1483089"/>
              <a:gd name="connsiteY22" fmla="*/ 995423 h 1134319"/>
              <a:gd name="connsiteX23" fmla="*/ 474562 w 1483089"/>
              <a:gd name="connsiteY23" fmla="*/ 1006998 h 1134319"/>
              <a:gd name="connsiteX24" fmla="*/ 324091 w 1483089"/>
              <a:gd name="connsiteY24" fmla="*/ 949124 h 1134319"/>
              <a:gd name="connsiteX25" fmla="*/ 312516 w 1483089"/>
              <a:gd name="connsiteY25" fmla="*/ 914400 h 1134319"/>
              <a:gd name="connsiteX26" fmla="*/ 335665 w 1483089"/>
              <a:gd name="connsiteY26" fmla="*/ 787079 h 1134319"/>
              <a:gd name="connsiteX27" fmla="*/ 381964 w 1483089"/>
              <a:gd name="connsiteY27" fmla="*/ 706056 h 1134319"/>
              <a:gd name="connsiteX28" fmla="*/ 532435 w 1483089"/>
              <a:gd name="connsiteY28" fmla="*/ 520861 h 1134319"/>
              <a:gd name="connsiteX29" fmla="*/ 740779 w 1483089"/>
              <a:gd name="connsiteY29" fmla="*/ 312517 h 1134319"/>
              <a:gd name="connsiteX30" fmla="*/ 798653 w 1483089"/>
              <a:gd name="connsiteY30" fmla="*/ 266218 h 1134319"/>
              <a:gd name="connsiteX31" fmla="*/ 868101 w 1483089"/>
              <a:gd name="connsiteY31" fmla="*/ 254643 h 1134319"/>
              <a:gd name="connsiteX32" fmla="*/ 914400 w 1483089"/>
              <a:gd name="connsiteY32" fmla="*/ 231494 h 1134319"/>
              <a:gd name="connsiteX33" fmla="*/ 972273 w 1483089"/>
              <a:gd name="connsiteY33" fmla="*/ 219919 h 1134319"/>
              <a:gd name="connsiteX34" fmla="*/ 1006997 w 1483089"/>
              <a:gd name="connsiteY34" fmla="*/ 208345 h 1134319"/>
              <a:gd name="connsiteX35" fmla="*/ 1145893 w 1483089"/>
              <a:gd name="connsiteY35" fmla="*/ 219919 h 1134319"/>
              <a:gd name="connsiteX36" fmla="*/ 1215341 w 1483089"/>
              <a:gd name="connsiteY36" fmla="*/ 243069 h 1134319"/>
              <a:gd name="connsiteX37" fmla="*/ 1273215 w 1483089"/>
              <a:gd name="connsiteY37" fmla="*/ 300942 h 1134319"/>
              <a:gd name="connsiteX38" fmla="*/ 1319514 w 1483089"/>
              <a:gd name="connsiteY38" fmla="*/ 347241 h 1134319"/>
              <a:gd name="connsiteX39" fmla="*/ 1388962 w 1483089"/>
              <a:gd name="connsiteY39" fmla="*/ 462988 h 1134319"/>
              <a:gd name="connsiteX40" fmla="*/ 1412111 w 1483089"/>
              <a:gd name="connsiteY40" fmla="*/ 520861 h 1134319"/>
              <a:gd name="connsiteX41" fmla="*/ 1435260 w 1483089"/>
              <a:gd name="connsiteY41" fmla="*/ 555585 h 1134319"/>
              <a:gd name="connsiteX42" fmla="*/ 1458410 w 1483089"/>
              <a:gd name="connsiteY42" fmla="*/ 625033 h 1134319"/>
              <a:gd name="connsiteX43" fmla="*/ 1469984 w 1483089"/>
              <a:gd name="connsiteY43" fmla="*/ 810228 h 1134319"/>
              <a:gd name="connsiteX44" fmla="*/ 1481559 w 1483089"/>
              <a:gd name="connsiteY44" fmla="*/ 844952 h 1134319"/>
              <a:gd name="connsiteX45" fmla="*/ 1481559 w 1483089"/>
              <a:gd name="connsiteY45" fmla="*/ 1134319 h 113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483089" h="1134319">
                <a:moveTo>
                  <a:pt x="0" y="254643"/>
                </a:moveTo>
                <a:cubicBezTo>
                  <a:pt x="216812" y="161723"/>
                  <a:pt x="-61812" y="287965"/>
                  <a:pt x="162045" y="162046"/>
                </a:cubicBezTo>
                <a:cubicBezTo>
                  <a:pt x="195164" y="143417"/>
                  <a:pt x="231783" y="131816"/>
                  <a:pt x="266217" y="115747"/>
                </a:cubicBezTo>
                <a:cubicBezTo>
                  <a:pt x="289671" y="104802"/>
                  <a:pt x="311876" y="91218"/>
                  <a:pt x="335665" y="81023"/>
                </a:cubicBezTo>
                <a:cubicBezTo>
                  <a:pt x="371088" y="65842"/>
                  <a:pt x="456224" y="35915"/>
                  <a:pt x="497711" y="23150"/>
                </a:cubicBezTo>
                <a:cubicBezTo>
                  <a:pt x="524557" y="14890"/>
                  <a:pt x="551726" y="7717"/>
                  <a:pt x="578734" y="0"/>
                </a:cubicBezTo>
                <a:cubicBezTo>
                  <a:pt x="675190" y="3858"/>
                  <a:pt x="771814" y="4697"/>
                  <a:pt x="868101" y="11575"/>
                </a:cubicBezTo>
                <a:cubicBezTo>
                  <a:pt x="880271" y="12444"/>
                  <a:pt x="892673" y="16382"/>
                  <a:pt x="902825" y="23150"/>
                </a:cubicBezTo>
                <a:cubicBezTo>
                  <a:pt x="916445" y="32230"/>
                  <a:pt x="925121" y="47221"/>
                  <a:pt x="937549" y="57874"/>
                </a:cubicBezTo>
                <a:cubicBezTo>
                  <a:pt x="952196" y="70429"/>
                  <a:pt x="968415" y="81023"/>
                  <a:pt x="983848" y="92598"/>
                </a:cubicBezTo>
                <a:cubicBezTo>
                  <a:pt x="987706" y="104173"/>
                  <a:pt x="989966" y="116409"/>
                  <a:pt x="995422" y="127322"/>
                </a:cubicBezTo>
                <a:cubicBezTo>
                  <a:pt x="1001643" y="139765"/>
                  <a:pt x="1013092" y="149260"/>
                  <a:pt x="1018572" y="162046"/>
                </a:cubicBezTo>
                <a:cubicBezTo>
                  <a:pt x="1024838" y="176668"/>
                  <a:pt x="1025776" y="193049"/>
                  <a:pt x="1030146" y="208345"/>
                </a:cubicBezTo>
                <a:cubicBezTo>
                  <a:pt x="1033498" y="220076"/>
                  <a:pt x="1037863" y="231494"/>
                  <a:pt x="1041721" y="243069"/>
                </a:cubicBezTo>
                <a:cubicBezTo>
                  <a:pt x="1037863" y="327950"/>
                  <a:pt x="1039885" y="413303"/>
                  <a:pt x="1030146" y="497712"/>
                </a:cubicBezTo>
                <a:cubicBezTo>
                  <a:pt x="1028168" y="514853"/>
                  <a:pt x="1012453" y="527641"/>
                  <a:pt x="1006997" y="544010"/>
                </a:cubicBezTo>
                <a:cubicBezTo>
                  <a:pt x="1000776" y="562674"/>
                  <a:pt x="1001643" y="583220"/>
                  <a:pt x="995422" y="601884"/>
                </a:cubicBezTo>
                <a:cubicBezTo>
                  <a:pt x="987734" y="624949"/>
                  <a:pt x="964363" y="662589"/>
                  <a:pt x="949124" y="682907"/>
                </a:cubicBezTo>
                <a:cubicBezTo>
                  <a:pt x="926125" y="713572"/>
                  <a:pt x="898080" y="749808"/>
                  <a:pt x="868101" y="775504"/>
                </a:cubicBezTo>
                <a:cubicBezTo>
                  <a:pt x="853454" y="788059"/>
                  <a:pt x="836220" y="797412"/>
                  <a:pt x="821802" y="810228"/>
                </a:cubicBezTo>
                <a:cubicBezTo>
                  <a:pt x="801411" y="828353"/>
                  <a:pt x="784207" y="849851"/>
                  <a:pt x="763929" y="868101"/>
                </a:cubicBezTo>
                <a:cubicBezTo>
                  <a:pt x="730499" y="898188"/>
                  <a:pt x="674615" y="938527"/>
                  <a:pt x="636607" y="960699"/>
                </a:cubicBezTo>
                <a:cubicBezTo>
                  <a:pt x="614251" y="973740"/>
                  <a:pt x="592045" y="988313"/>
                  <a:pt x="567159" y="995423"/>
                </a:cubicBezTo>
                <a:cubicBezTo>
                  <a:pt x="537250" y="1003969"/>
                  <a:pt x="505428" y="1003140"/>
                  <a:pt x="474562" y="1006998"/>
                </a:cubicBezTo>
                <a:cubicBezTo>
                  <a:pt x="345550" y="995269"/>
                  <a:pt x="360025" y="1032969"/>
                  <a:pt x="324091" y="949124"/>
                </a:cubicBezTo>
                <a:cubicBezTo>
                  <a:pt x="319285" y="937910"/>
                  <a:pt x="316374" y="925975"/>
                  <a:pt x="312516" y="914400"/>
                </a:cubicBezTo>
                <a:cubicBezTo>
                  <a:pt x="320232" y="871960"/>
                  <a:pt x="322024" y="828002"/>
                  <a:pt x="335665" y="787079"/>
                </a:cubicBezTo>
                <a:cubicBezTo>
                  <a:pt x="345502" y="757569"/>
                  <a:pt x="365478" y="732434"/>
                  <a:pt x="381964" y="706056"/>
                </a:cubicBezTo>
                <a:cubicBezTo>
                  <a:pt x="490513" y="532377"/>
                  <a:pt x="405506" y="665922"/>
                  <a:pt x="532435" y="520861"/>
                </a:cubicBezTo>
                <a:cubicBezTo>
                  <a:pt x="694491" y="335654"/>
                  <a:pt x="520366" y="491602"/>
                  <a:pt x="740779" y="312517"/>
                </a:cubicBezTo>
                <a:cubicBezTo>
                  <a:pt x="759953" y="296938"/>
                  <a:pt x="774284" y="270280"/>
                  <a:pt x="798653" y="266218"/>
                </a:cubicBezTo>
                <a:lnTo>
                  <a:pt x="868101" y="254643"/>
                </a:lnTo>
                <a:cubicBezTo>
                  <a:pt x="883534" y="246927"/>
                  <a:pt x="898031" y="236950"/>
                  <a:pt x="914400" y="231494"/>
                </a:cubicBezTo>
                <a:cubicBezTo>
                  <a:pt x="933064" y="225273"/>
                  <a:pt x="953187" y="224690"/>
                  <a:pt x="972273" y="219919"/>
                </a:cubicBezTo>
                <a:cubicBezTo>
                  <a:pt x="984109" y="216960"/>
                  <a:pt x="995422" y="212203"/>
                  <a:pt x="1006997" y="208345"/>
                </a:cubicBezTo>
                <a:cubicBezTo>
                  <a:pt x="1053296" y="212203"/>
                  <a:pt x="1100066" y="212281"/>
                  <a:pt x="1145893" y="219919"/>
                </a:cubicBezTo>
                <a:cubicBezTo>
                  <a:pt x="1169963" y="223931"/>
                  <a:pt x="1215341" y="243069"/>
                  <a:pt x="1215341" y="243069"/>
                </a:cubicBezTo>
                <a:lnTo>
                  <a:pt x="1273215" y="300942"/>
                </a:lnTo>
                <a:cubicBezTo>
                  <a:pt x="1288648" y="316375"/>
                  <a:pt x="1309753" y="327720"/>
                  <a:pt x="1319514" y="347241"/>
                </a:cubicBezTo>
                <a:cubicBezTo>
                  <a:pt x="1370692" y="449599"/>
                  <a:pt x="1341411" y="415437"/>
                  <a:pt x="1388962" y="462988"/>
                </a:cubicBezTo>
                <a:cubicBezTo>
                  <a:pt x="1396678" y="482279"/>
                  <a:pt x="1402819" y="502277"/>
                  <a:pt x="1412111" y="520861"/>
                </a:cubicBezTo>
                <a:cubicBezTo>
                  <a:pt x="1418332" y="533303"/>
                  <a:pt x="1429610" y="542873"/>
                  <a:pt x="1435260" y="555585"/>
                </a:cubicBezTo>
                <a:cubicBezTo>
                  <a:pt x="1445170" y="577883"/>
                  <a:pt x="1458410" y="625033"/>
                  <a:pt x="1458410" y="625033"/>
                </a:cubicBezTo>
                <a:cubicBezTo>
                  <a:pt x="1462268" y="686765"/>
                  <a:pt x="1463509" y="748716"/>
                  <a:pt x="1469984" y="810228"/>
                </a:cubicBezTo>
                <a:cubicBezTo>
                  <a:pt x="1471261" y="822362"/>
                  <a:pt x="1481124" y="832759"/>
                  <a:pt x="1481559" y="844952"/>
                </a:cubicBezTo>
                <a:cubicBezTo>
                  <a:pt x="1485002" y="941346"/>
                  <a:pt x="1481559" y="1037863"/>
                  <a:pt x="1481559" y="1134319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28238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«Требования</a:t>
            </a:r>
            <a:r>
              <a:rPr lang="ru-RU" sz="16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6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продукции»</a:t>
            </a:r>
            <a:r>
              <a:rPr lang="ru-RU" sz="16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должен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полно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корректно</a:t>
            </a:r>
            <a:r>
              <a:rPr lang="ru-RU" sz="1600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определять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необходимые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требования.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него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также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включаются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положения,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содержащие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содержанию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информации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пользователя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продукции,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включая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маркирование,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этикетирование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эксплуатационную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документацию.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Например,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эксплуатационной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документации,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кроме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</a:t>
            </a:r>
            <a:r>
              <a:rPr lang="ru-RU" sz="1600" spc="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эксплуатации</a:t>
            </a:r>
            <a:r>
              <a:rPr lang="ru-RU" sz="1600" spc="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(применения)</a:t>
            </a:r>
            <a:r>
              <a:rPr lang="ru-RU" sz="1600" spc="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1600" spc="2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назначению,</a:t>
            </a:r>
            <a:r>
              <a:rPr lang="ru-RU" sz="1600" spc="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целесообразно</a:t>
            </a:r>
            <a:r>
              <a:rPr lang="ru-RU" sz="1600" spc="2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предусматривать</a:t>
            </a:r>
            <a:r>
              <a:rPr lang="ru-RU" sz="1600" spc="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случаи</a:t>
            </a:r>
            <a:r>
              <a:rPr lang="ru-RU" sz="1600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ее</a:t>
            </a:r>
            <a:r>
              <a:rPr lang="ru-RU" sz="1600" spc="2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возможного</a:t>
            </a:r>
            <a:r>
              <a:rPr lang="ru-RU" sz="1600" spc="6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предсказуемого</a:t>
            </a:r>
            <a:r>
              <a:rPr lang="ru-RU" sz="1600" spc="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неправильного</a:t>
            </a:r>
            <a:r>
              <a:rPr lang="ru-RU" sz="1600" spc="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использования.</a:t>
            </a:r>
            <a:r>
              <a:rPr lang="ru-RU" sz="1600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14" name="Полилиния 13"/>
          <p:cNvSpPr/>
          <p:nvPr/>
        </p:nvSpPr>
        <p:spPr>
          <a:xfrm>
            <a:off x="3733637" y="2856043"/>
            <a:ext cx="1620456" cy="1226916"/>
          </a:xfrm>
          <a:custGeom>
            <a:avLst/>
            <a:gdLst>
              <a:gd name="connsiteX0" fmla="*/ 1551008 w 1620456"/>
              <a:gd name="connsiteY0" fmla="*/ 520860 h 1226916"/>
              <a:gd name="connsiteX1" fmla="*/ 1620456 w 1620456"/>
              <a:gd name="connsiteY1" fmla="*/ 416688 h 1226916"/>
              <a:gd name="connsiteX2" fmla="*/ 1608881 w 1620456"/>
              <a:gd name="connsiteY2" fmla="*/ 219919 h 1226916"/>
              <a:gd name="connsiteX3" fmla="*/ 1562582 w 1620456"/>
              <a:gd name="connsiteY3" fmla="*/ 115746 h 1226916"/>
              <a:gd name="connsiteX4" fmla="*/ 1527858 w 1620456"/>
              <a:gd name="connsiteY4" fmla="*/ 81022 h 1226916"/>
              <a:gd name="connsiteX5" fmla="*/ 1481560 w 1620456"/>
              <a:gd name="connsiteY5" fmla="*/ 46298 h 1226916"/>
              <a:gd name="connsiteX6" fmla="*/ 1446836 w 1620456"/>
              <a:gd name="connsiteY6" fmla="*/ 23149 h 1226916"/>
              <a:gd name="connsiteX7" fmla="*/ 1388962 w 1620456"/>
              <a:gd name="connsiteY7" fmla="*/ 0 h 1226916"/>
              <a:gd name="connsiteX8" fmla="*/ 1018572 w 1620456"/>
              <a:gd name="connsiteY8" fmla="*/ 23149 h 1226916"/>
              <a:gd name="connsiteX9" fmla="*/ 914400 w 1620456"/>
              <a:gd name="connsiteY9" fmla="*/ 69448 h 1226916"/>
              <a:gd name="connsiteX10" fmla="*/ 810228 w 1620456"/>
              <a:gd name="connsiteY10" fmla="*/ 115746 h 1226916"/>
              <a:gd name="connsiteX11" fmla="*/ 775504 w 1620456"/>
              <a:gd name="connsiteY11" fmla="*/ 127321 h 1226916"/>
              <a:gd name="connsiteX12" fmla="*/ 706056 w 1620456"/>
              <a:gd name="connsiteY12" fmla="*/ 173620 h 1226916"/>
              <a:gd name="connsiteX13" fmla="*/ 659757 w 1620456"/>
              <a:gd name="connsiteY13" fmla="*/ 231493 h 1226916"/>
              <a:gd name="connsiteX14" fmla="*/ 625033 w 1620456"/>
              <a:gd name="connsiteY14" fmla="*/ 300941 h 1226916"/>
              <a:gd name="connsiteX15" fmla="*/ 601884 w 1620456"/>
              <a:gd name="connsiteY15" fmla="*/ 393539 h 1226916"/>
              <a:gd name="connsiteX16" fmla="*/ 648182 w 1620456"/>
              <a:gd name="connsiteY16" fmla="*/ 659757 h 1226916"/>
              <a:gd name="connsiteX17" fmla="*/ 682906 w 1620456"/>
              <a:gd name="connsiteY17" fmla="*/ 694481 h 1226916"/>
              <a:gd name="connsiteX18" fmla="*/ 752355 w 1620456"/>
              <a:gd name="connsiteY18" fmla="*/ 775503 h 1226916"/>
              <a:gd name="connsiteX19" fmla="*/ 798653 w 1620456"/>
              <a:gd name="connsiteY19" fmla="*/ 787078 h 1226916"/>
              <a:gd name="connsiteX20" fmla="*/ 891251 w 1620456"/>
              <a:gd name="connsiteY20" fmla="*/ 810227 h 1226916"/>
              <a:gd name="connsiteX21" fmla="*/ 983848 w 1620456"/>
              <a:gd name="connsiteY21" fmla="*/ 798653 h 1226916"/>
              <a:gd name="connsiteX22" fmla="*/ 1041722 w 1620456"/>
              <a:gd name="connsiteY22" fmla="*/ 740779 h 1226916"/>
              <a:gd name="connsiteX23" fmla="*/ 1041722 w 1620456"/>
              <a:gd name="connsiteY23" fmla="*/ 613458 h 1226916"/>
              <a:gd name="connsiteX24" fmla="*/ 1030147 w 1620456"/>
              <a:gd name="connsiteY24" fmla="*/ 555584 h 1226916"/>
              <a:gd name="connsiteX25" fmla="*/ 995423 w 1620456"/>
              <a:gd name="connsiteY25" fmla="*/ 509286 h 1226916"/>
              <a:gd name="connsiteX26" fmla="*/ 914400 w 1620456"/>
              <a:gd name="connsiteY26" fmla="*/ 405114 h 1226916"/>
              <a:gd name="connsiteX27" fmla="*/ 868101 w 1620456"/>
              <a:gd name="connsiteY27" fmla="*/ 393539 h 1226916"/>
              <a:gd name="connsiteX28" fmla="*/ 671332 w 1620456"/>
              <a:gd name="connsiteY28" fmla="*/ 416688 h 1226916"/>
              <a:gd name="connsiteX29" fmla="*/ 601884 w 1620456"/>
              <a:gd name="connsiteY29" fmla="*/ 451412 h 1226916"/>
              <a:gd name="connsiteX30" fmla="*/ 544010 w 1620456"/>
              <a:gd name="connsiteY30" fmla="*/ 474562 h 1226916"/>
              <a:gd name="connsiteX31" fmla="*/ 497712 w 1620456"/>
              <a:gd name="connsiteY31" fmla="*/ 497711 h 1226916"/>
              <a:gd name="connsiteX32" fmla="*/ 381965 w 1620456"/>
              <a:gd name="connsiteY32" fmla="*/ 544010 h 1226916"/>
              <a:gd name="connsiteX33" fmla="*/ 347241 w 1620456"/>
              <a:gd name="connsiteY33" fmla="*/ 567159 h 1226916"/>
              <a:gd name="connsiteX34" fmla="*/ 312517 w 1620456"/>
              <a:gd name="connsiteY34" fmla="*/ 601883 h 1226916"/>
              <a:gd name="connsiteX35" fmla="*/ 266218 w 1620456"/>
              <a:gd name="connsiteY35" fmla="*/ 613458 h 1226916"/>
              <a:gd name="connsiteX36" fmla="*/ 196770 w 1620456"/>
              <a:gd name="connsiteY36" fmla="*/ 671331 h 1226916"/>
              <a:gd name="connsiteX37" fmla="*/ 138896 w 1620456"/>
              <a:gd name="connsiteY37" fmla="*/ 729205 h 1226916"/>
              <a:gd name="connsiteX38" fmla="*/ 104172 w 1620456"/>
              <a:gd name="connsiteY38" fmla="*/ 763929 h 1226916"/>
              <a:gd name="connsiteX39" fmla="*/ 46299 w 1620456"/>
              <a:gd name="connsiteY39" fmla="*/ 868101 h 1226916"/>
              <a:gd name="connsiteX40" fmla="*/ 34724 w 1620456"/>
              <a:gd name="connsiteY40" fmla="*/ 902825 h 1226916"/>
              <a:gd name="connsiteX41" fmla="*/ 0 w 1620456"/>
              <a:gd name="connsiteY41" fmla="*/ 972273 h 1226916"/>
              <a:gd name="connsiteX42" fmla="*/ 11575 w 1620456"/>
              <a:gd name="connsiteY42" fmla="*/ 1226916 h 122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620456" h="1226916">
                <a:moveTo>
                  <a:pt x="1551008" y="520860"/>
                </a:moveTo>
                <a:cubicBezTo>
                  <a:pt x="1603624" y="478767"/>
                  <a:pt x="1620456" y="485651"/>
                  <a:pt x="1620456" y="416688"/>
                </a:cubicBezTo>
                <a:cubicBezTo>
                  <a:pt x="1620456" y="350985"/>
                  <a:pt x="1617379" y="285070"/>
                  <a:pt x="1608881" y="219919"/>
                </a:cubicBezTo>
                <a:cubicBezTo>
                  <a:pt x="1604198" y="184014"/>
                  <a:pt x="1586233" y="144127"/>
                  <a:pt x="1562582" y="115746"/>
                </a:cubicBezTo>
                <a:cubicBezTo>
                  <a:pt x="1552103" y="103171"/>
                  <a:pt x="1540286" y="91675"/>
                  <a:pt x="1527858" y="81022"/>
                </a:cubicBezTo>
                <a:cubicBezTo>
                  <a:pt x="1513211" y="68468"/>
                  <a:pt x="1497258" y="57511"/>
                  <a:pt x="1481560" y="46298"/>
                </a:cubicBezTo>
                <a:cubicBezTo>
                  <a:pt x="1470240" y="38212"/>
                  <a:pt x="1459278" y="29370"/>
                  <a:pt x="1446836" y="23149"/>
                </a:cubicBezTo>
                <a:cubicBezTo>
                  <a:pt x="1428252" y="13857"/>
                  <a:pt x="1408253" y="7716"/>
                  <a:pt x="1388962" y="0"/>
                </a:cubicBezTo>
                <a:cubicBezTo>
                  <a:pt x="1265499" y="7716"/>
                  <a:pt x="1141849" y="12876"/>
                  <a:pt x="1018572" y="23149"/>
                </a:cubicBezTo>
                <a:cubicBezTo>
                  <a:pt x="969735" y="27219"/>
                  <a:pt x="958640" y="44871"/>
                  <a:pt x="914400" y="69448"/>
                </a:cubicBezTo>
                <a:cubicBezTo>
                  <a:pt x="877979" y="89682"/>
                  <a:pt x="849850" y="100888"/>
                  <a:pt x="810228" y="115746"/>
                </a:cubicBezTo>
                <a:cubicBezTo>
                  <a:pt x="798804" y="120030"/>
                  <a:pt x="787079" y="123463"/>
                  <a:pt x="775504" y="127321"/>
                </a:cubicBezTo>
                <a:cubicBezTo>
                  <a:pt x="708674" y="227567"/>
                  <a:pt x="805711" y="98879"/>
                  <a:pt x="706056" y="173620"/>
                </a:cubicBezTo>
                <a:cubicBezTo>
                  <a:pt x="686292" y="188443"/>
                  <a:pt x="675190" y="212202"/>
                  <a:pt x="659757" y="231493"/>
                </a:cubicBezTo>
                <a:cubicBezTo>
                  <a:pt x="630663" y="318773"/>
                  <a:pt x="669909" y="211190"/>
                  <a:pt x="625033" y="300941"/>
                </a:cubicBezTo>
                <a:cubicBezTo>
                  <a:pt x="613168" y="324672"/>
                  <a:pt x="606287" y="371521"/>
                  <a:pt x="601884" y="393539"/>
                </a:cubicBezTo>
                <a:cubicBezTo>
                  <a:pt x="607244" y="441780"/>
                  <a:pt x="605054" y="590752"/>
                  <a:pt x="648182" y="659757"/>
                </a:cubicBezTo>
                <a:cubicBezTo>
                  <a:pt x="656857" y="673638"/>
                  <a:pt x="673392" y="681161"/>
                  <a:pt x="682906" y="694481"/>
                </a:cubicBezTo>
                <a:cubicBezTo>
                  <a:pt x="720935" y="747721"/>
                  <a:pt x="685263" y="741957"/>
                  <a:pt x="752355" y="775503"/>
                </a:cubicBezTo>
                <a:cubicBezTo>
                  <a:pt x="766583" y="782617"/>
                  <a:pt x="783124" y="783627"/>
                  <a:pt x="798653" y="787078"/>
                </a:cubicBezTo>
                <a:cubicBezTo>
                  <a:pt x="882463" y="805703"/>
                  <a:pt x="829198" y="789544"/>
                  <a:pt x="891251" y="810227"/>
                </a:cubicBezTo>
                <a:cubicBezTo>
                  <a:pt x="922117" y="806369"/>
                  <a:pt x="955605" y="811688"/>
                  <a:pt x="983848" y="798653"/>
                </a:cubicBezTo>
                <a:cubicBezTo>
                  <a:pt x="1008619" y="787220"/>
                  <a:pt x="1041722" y="740779"/>
                  <a:pt x="1041722" y="740779"/>
                </a:cubicBezTo>
                <a:cubicBezTo>
                  <a:pt x="1059106" y="671239"/>
                  <a:pt x="1056928" y="704698"/>
                  <a:pt x="1041722" y="613458"/>
                </a:cubicBezTo>
                <a:cubicBezTo>
                  <a:pt x="1038488" y="594052"/>
                  <a:pt x="1038137" y="573562"/>
                  <a:pt x="1030147" y="555584"/>
                </a:cubicBezTo>
                <a:cubicBezTo>
                  <a:pt x="1022312" y="537956"/>
                  <a:pt x="1006486" y="525090"/>
                  <a:pt x="995423" y="509286"/>
                </a:cubicBezTo>
                <a:cubicBezTo>
                  <a:pt x="981658" y="489622"/>
                  <a:pt x="944314" y="422208"/>
                  <a:pt x="914400" y="405114"/>
                </a:cubicBezTo>
                <a:cubicBezTo>
                  <a:pt x="900588" y="397221"/>
                  <a:pt x="883534" y="397397"/>
                  <a:pt x="868101" y="393539"/>
                </a:cubicBezTo>
                <a:cubicBezTo>
                  <a:pt x="841410" y="395592"/>
                  <a:pt x="722276" y="396311"/>
                  <a:pt x="671332" y="416688"/>
                </a:cubicBezTo>
                <a:cubicBezTo>
                  <a:pt x="647301" y="426300"/>
                  <a:pt x="625446" y="440702"/>
                  <a:pt x="601884" y="451412"/>
                </a:cubicBezTo>
                <a:cubicBezTo>
                  <a:pt x="582969" y="460010"/>
                  <a:pt x="562997" y="466123"/>
                  <a:pt x="544010" y="474562"/>
                </a:cubicBezTo>
                <a:cubicBezTo>
                  <a:pt x="528243" y="481570"/>
                  <a:pt x="513571" y="490914"/>
                  <a:pt x="497712" y="497711"/>
                </a:cubicBezTo>
                <a:cubicBezTo>
                  <a:pt x="459517" y="514080"/>
                  <a:pt x="416541" y="520960"/>
                  <a:pt x="381965" y="544010"/>
                </a:cubicBezTo>
                <a:cubicBezTo>
                  <a:pt x="370390" y="551726"/>
                  <a:pt x="357928" y="558253"/>
                  <a:pt x="347241" y="567159"/>
                </a:cubicBezTo>
                <a:cubicBezTo>
                  <a:pt x="334666" y="577638"/>
                  <a:pt x="326729" y="593762"/>
                  <a:pt x="312517" y="601883"/>
                </a:cubicBezTo>
                <a:cubicBezTo>
                  <a:pt x="298705" y="609776"/>
                  <a:pt x="281651" y="609600"/>
                  <a:pt x="266218" y="613458"/>
                </a:cubicBezTo>
                <a:cubicBezTo>
                  <a:pt x="214588" y="716720"/>
                  <a:pt x="279508" y="616173"/>
                  <a:pt x="196770" y="671331"/>
                </a:cubicBezTo>
                <a:cubicBezTo>
                  <a:pt x="174070" y="686464"/>
                  <a:pt x="158187" y="709914"/>
                  <a:pt x="138896" y="729205"/>
                </a:cubicBezTo>
                <a:cubicBezTo>
                  <a:pt x="127321" y="740780"/>
                  <a:pt x="113252" y="750309"/>
                  <a:pt x="104172" y="763929"/>
                </a:cubicBezTo>
                <a:cubicBezTo>
                  <a:pt x="74002" y="809184"/>
                  <a:pt x="73596" y="806683"/>
                  <a:pt x="46299" y="868101"/>
                </a:cubicBezTo>
                <a:cubicBezTo>
                  <a:pt x="41344" y="879250"/>
                  <a:pt x="40180" y="891912"/>
                  <a:pt x="34724" y="902825"/>
                </a:cubicBezTo>
                <a:cubicBezTo>
                  <a:pt x="-10152" y="992576"/>
                  <a:pt x="29094" y="884993"/>
                  <a:pt x="0" y="972273"/>
                </a:cubicBezTo>
                <a:lnTo>
                  <a:pt x="11575" y="1226916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8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640" r="24640"/>
          <a:stretch>
            <a:fillRect/>
          </a:stretch>
        </p:blipFill>
        <p:spPr>
          <a:xfrm>
            <a:off x="6089650" y="0"/>
            <a:ext cx="6102350" cy="68580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089903" y="2333437"/>
            <a:ext cx="6102097" cy="21911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разделе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«Применение стандартов»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описываются условия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применения</a:t>
            </a:r>
            <a:r>
              <a:rPr lang="ru-RU" sz="1600" spc="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стандартов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учетом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принципа</a:t>
            </a:r>
            <a:r>
              <a:rPr lang="ru-RU" sz="1600" b="1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презумпции</a:t>
            </a:r>
            <a:r>
              <a:rPr lang="ru-RU" sz="1600" b="1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Этот принцип заключается в том, что при установлении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 технического регламента не в количественной, а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качественной</a:t>
            </a:r>
            <a:r>
              <a:rPr lang="ru-RU" sz="1600" spc="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форме,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соблюдение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может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обеспечиваться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выполнением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конкретных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ru-RU" sz="1600" spc="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стандартов,</a:t>
            </a:r>
            <a:r>
              <a:rPr lang="ru-RU" sz="1600" spc="35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гармонизированных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этим техническим регламентом или сводов правил.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476" y="1133949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945" marR="79375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</a:t>
            </a:r>
            <a:r>
              <a:rPr lang="ru-RU" sz="1400" spc="35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«Подтверждение   соответствия»  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устанавливает   формы</a:t>
            </a:r>
            <a:r>
              <a:rPr lang="ru-RU" sz="1400" spc="-33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400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схемы</a:t>
            </a:r>
            <a:r>
              <a:rPr lang="ru-RU" sz="1400" spc="30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обязательного</a:t>
            </a:r>
            <a:r>
              <a:rPr lang="ru-RU" sz="1400" spc="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подтверждения</a:t>
            </a:r>
            <a:r>
              <a:rPr lang="ru-RU" sz="1400" spc="29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соответствия,</a:t>
            </a:r>
            <a:r>
              <a:rPr lang="ru-RU" sz="1400" spc="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400" spc="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также</a:t>
            </a:r>
            <a:r>
              <a:rPr lang="ru-RU" sz="1400" spc="29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</a:t>
            </a:r>
            <a:r>
              <a:rPr lang="ru-RU" sz="1400" spc="-34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400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процедуры подтверждения</a:t>
            </a:r>
            <a:r>
              <a:rPr lang="ru-RU" sz="14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соответствия.</a:t>
            </a:r>
          </a:p>
          <a:p>
            <a:pPr marL="67945" marR="7937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79375" algn="just"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7937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79375" algn="just"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7937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79375" algn="just"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80010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разделе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«Государственный</a:t>
            </a:r>
            <a:r>
              <a:rPr lang="ru-RU" sz="1400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</a:t>
            </a:r>
            <a:r>
              <a:rPr lang="ru-RU" sz="1400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(надзор)»</a:t>
            </a:r>
            <a:r>
              <a:rPr lang="ru-RU" sz="1400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содержатся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положения, связанные с процедурами государственного контроля (над-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зора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за соответствием требованиям технического регламента и уста-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навливаются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marR="78740" lvl="0" indent="-342900" algn="just">
              <a:spcAft>
                <a:spcPts val="0"/>
              </a:spcAft>
              <a:buFont typeface="Wingdings" panose="05000000000000000000" pitchFamily="2" charset="2"/>
              <a:buChar char=""/>
              <a:tabLst>
                <a:tab pos="42926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способы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осуществления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государственному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кон-</a:t>
            </a:r>
            <a:r>
              <a:rPr lang="ru-RU" sz="1400" spc="-33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тролю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(надзору) за соответствием продукции требованиям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ческого</a:t>
            </a:r>
            <a:r>
              <a:rPr lang="ru-RU" sz="14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регламента;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78740" lvl="0" indent="-342900" algn="just">
              <a:spcAft>
                <a:spcPts val="0"/>
              </a:spcAft>
              <a:buFont typeface="Wingdings" panose="05000000000000000000" pitchFamily="2" charset="2"/>
              <a:buChar char=""/>
              <a:tabLst>
                <a:tab pos="42926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 по приведению несоответствующей продукции в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ствие</a:t>
            </a:r>
            <a:r>
              <a:rPr lang="ru-RU" sz="1400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400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предписанными</a:t>
            </a:r>
            <a:r>
              <a:rPr lang="ru-RU" sz="1400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требованиями</a:t>
            </a:r>
            <a:r>
              <a:rPr lang="ru-RU" sz="14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z="1400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регламента;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0645" lvl="0" indent="-342900" algn="just">
              <a:spcAft>
                <a:spcPts val="0"/>
              </a:spcAft>
              <a:buFont typeface="Wingdings" panose="05000000000000000000" pitchFamily="2" charset="2"/>
              <a:buChar char=""/>
              <a:tabLst>
                <a:tab pos="42926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санкции,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применяемые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случае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несоответствия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14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бованиям</a:t>
            </a:r>
            <a:r>
              <a:rPr lang="ru-RU" sz="1400" spc="27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z="1400" spc="6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регламента,</a:t>
            </a:r>
            <a:r>
              <a:rPr lang="ru-RU" sz="1400" spc="6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включая</a:t>
            </a:r>
            <a:r>
              <a:rPr lang="ru-RU" sz="1400" spc="63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отзыв</a:t>
            </a:r>
            <a:r>
              <a:rPr lang="ru-RU" sz="1400" spc="6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</a:t>
            </a:r>
            <a:r>
              <a:rPr lang="ru-RU" sz="1400" spc="-34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400" spc="3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рынка.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060" y="5573476"/>
            <a:ext cx="139000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1" cy="685221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73262" y="478556"/>
            <a:ext cx="7729728" cy="1072452"/>
          </a:xfrm>
        </p:spPr>
        <p:txBody>
          <a:bodyPr>
            <a:noAutofit/>
          </a:bodyPr>
          <a:lstStyle/>
          <a:p>
            <a:pPr lvl="2" algn="ctr" rtl="0">
              <a:lnSpc>
                <a:spcPct val="90000"/>
              </a:lnSpc>
              <a:spcBef>
                <a:spcPct val="0"/>
              </a:spcBef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</a:t>
            </a:r>
            <a:r>
              <a:rPr lang="ru-RU" sz="2400" b="1" i="1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</a:t>
            </a:r>
            <a:r>
              <a:rPr lang="ru-RU" sz="2400" b="1" i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z="2400" b="1" i="1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</a:t>
            </a:r>
            <a:b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38090" y="2371827"/>
            <a:ext cx="10709360" cy="310198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marR="78105" indent="0">
              <a:spcBef>
                <a:spcPts val="580"/>
              </a:spcBef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Технический</a:t>
            </a:r>
            <a:r>
              <a:rPr lang="ru-RU" i="1" spc="2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</a:t>
            </a:r>
            <a:r>
              <a:rPr lang="ru-RU" i="1" spc="2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принимается</a:t>
            </a:r>
            <a:r>
              <a:rPr lang="ru-RU" i="1" spc="2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законом</a:t>
            </a:r>
            <a:r>
              <a:rPr lang="ru-RU" i="1" spc="2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РК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2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pc="-3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рядке,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установленном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принятия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законов.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Разработчиком</a:t>
            </a:r>
            <a:r>
              <a:rPr lang="ru-RU" spc="2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ru-RU" spc="2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pc="2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</a:t>
            </a:r>
            <a:r>
              <a:rPr lang="ru-RU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может</a:t>
            </a:r>
            <a:r>
              <a:rPr lang="ru-RU" spc="2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</a:t>
            </a:r>
            <a:r>
              <a:rPr lang="ru-RU" spc="2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любое</a:t>
            </a:r>
            <a:r>
              <a:rPr lang="ru-RU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юридическое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лицо.</a:t>
            </a:r>
          </a:p>
          <a:p>
            <a:pPr marL="0" indent="0">
              <a:spcBef>
                <a:spcPts val="5"/>
              </a:spcBef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К</a:t>
            </a:r>
            <a:r>
              <a:rPr lang="ru-RU" spc="6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</a:t>
            </a:r>
            <a:r>
              <a:rPr lang="ru-RU" spc="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принципам</a:t>
            </a:r>
            <a:r>
              <a:rPr lang="ru-RU" spc="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</a:t>
            </a:r>
            <a:r>
              <a:rPr lang="ru-RU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ru-RU" spc="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</a:t>
            </a:r>
            <a:r>
              <a:rPr lang="ru-RU" spc="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относятся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ts val="1605"/>
              </a:lnSpc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прозрачность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процедур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610"/>
              </a:lnSpc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участия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разработке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всех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заинтересованных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лиц;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610"/>
              </a:lnSpc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согласия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большинства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заинтересованных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сторон.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676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286" y="896547"/>
            <a:ext cx="86094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области технического регулирования государственные органы</a:t>
            </a:r>
          </a:p>
          <a:p>
            <a:pPr algn="just"/>
            <a:r>
              <a:rPr lang="ru-RU" dirty="0"/>
              <a:t>осуществляют:</a:t>
            </a:r>
          </a:p>
          <a:p>
            <a:pPr algn="just"/>
            <a:r>
              <a:rPr lang="ru-RU" dirty="0"/>
              <a:t>- организацию работ по разработке технических регламентов и анализ</a:t>
            </a:r>
          </a:p>
          <a:p>
            <a:pPr algn="just"/>
            <a:r>
              <a:rPr lang="ru-RU" dirty="0"/>
              <a:t>научно-технических регламентов и взаимосвязанных с ними стандартов;</a:t>
            </a:r>
          </a:p>
          <a:p>
            <a:pPr algn="just"/>
            <a:r>
              <a:rPr lang="ru-RU" dirty="0"/>
              <a:t>- утверждение, отмену, приостановление технических регламентов, а</a:t>
            </a:r>
          </a:p>
          <a:p>
            <a:pPr algn="just"/>
            <a:r>
              <a:rPr lang="ru-RU" dirty="0"/>
              <a:t>также внесение изменений в технические регламенты по вопросам, входящим</a:t>
            </a:r>
          </a:p>
          <a:p>
            <a:pPr algn="just"/>
            <a:r>
              <a:rPr lang="ru-RU" dirty="0"/>
              <a:t>в их компетенцию по согласованию с уполномоченным органом;</a:t>
            </a:r>
          </a:p>
          <a:p>
            <a:pPr algn="just"/>
            <a:r>
              <a:rPr lang="ru-RU" dirty="0"/>
              <a:t>- подготовку и внесение в уполномоченный орган в установленном</a:t>
            </a:r>
          </a:p>
          <a:p>
            <a:pPr algn="just"/>
            <a:r>
              <a:rPr lang="ru-RU" dirty="0"/>
              <a:t>порядке предложений о разработке технических регламентов или изменений,</a:t>
            </a:r>
          </a:p>
          <a:p>
            <a:pPr algn="just"/>
            <a:r>
              <a:rPr lang="ru-RU" dirty="0"/>
              <a:t>дополнений, актуализации и унификации нормативных документов по</a:t>
            </a:r>
          </a:p>
          <a:p>
            <a:pPr algn="just"/>
            <a:r>
              <a:rPr lang="ru-RU" dirty="0"/>
              <a:t>стандартизации;</a:t>
            </a:r>
          </a:p>
          <a:p>
            <a:pPr algn="just"/>
            <a:r>
              <a:rPr lang="ru-RU" dirty="0"/>
              <a:t>- создание экспертных советов для разработки проектов регламентов;</a:t>
            </a:r>
          </a:p>
          <a:p>
            <a:pPr algn="just"/>
            <a:r>
              <a:rPr lang="ru-RU" dirty="0"/>
              <a:t>- ведение фондов технических регламентов, стандартов и иных</a:t>
            </a:r>
          </a:p>
          <a:p>
            <a:pPr algn="just"/>
            <a:r>
              <a:rPr lang="ru-RU" dirty="0"/>
              <a:t>документов по вопросам, входящим в их компетенцию;</a:t>
            </a:r>
          </a:p>
          <a:p>
            <a:pPr algn="just"/>
            <a:r>
              <a:rPr lang="ru-RU" dirty="0"/>
              <a:t>- государственный контроль за выполнением требований регламентов и</a:t>
            </a:r>
          </a:p>
          <a:p>
            <a:pPr algn="just"/>
            <a:r>
              <a:rPr lang="ru-RU" dirty="0"/>
              <a:t>разработку мероприятий по реализации технических регламентов, в том числе</a:t>
            </a:r>
          </a:p>
          <a:p>
            <a:pPr algn="just"/>
            <a:r>
              <a:rPr lang="ru-RU" dirty="0"/>
              <a:t>Таможенного союза;</a:t>
            </a:r>
          </a:p>
          <a:p>
            <a:pPr algn="just"/>
            <a:r>
              <a:rPr lang="ru-RU" dirty="0"/>
              <a:t>- подготовку и реализацию планов по разработке стандартов и иных</a:t>
            </a:r>
          </a:p>
          <a:p>
            <a:pPr algn="just"/>
            <a:r>
              <a:rPr lang="ru-RU" dirty="0"/>
              <a:t>документов и их гармонизацию с международными нормами и требованиями;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22" y="0"/>
            <a:ext cx="36669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717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677" y="220296"/>
            <a:ext cx="90033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подготовку предложений по созданию технических комитетов по</a:t>
            </a:r>
          </a:p>
          <a:p>
            <a:r>
              <a:rPr lang="ru-RU" dirty="0"/>
              <a:t>стандартизации, органов по подтверждению соответствия и лабораторий по</a:t>
            </a:r>
          </a:p>
          <a:p>
            <a:r>
              <a:rPr lang="ru-RU" dirty="0"/>
              <a:t>продукции, подлежащей обязательному подтверждению соответствия;</a:t>
            </a:r>
          </a:p>
          <a:p>
            <a:r>
              <a:rPr lang="ru-RU" dirty="0"/>
              <a:t>- участие в разработке неправительственных стандартов и на их основе</a:t>
            </a:r>
          </a:p>
          <a:p>
            <a:r>
              <a:rPr lang="ru-RU" dirty="0"/>
              <a:t>национальных стандартов;</a:t>
            </a:r>
          </a:p>
          <a:p>
            <a:r>
              <a:rPr lang="ru-RU" dirty="0"/>
              <a:t>Для разработки проектов технических регламентов при госорганах</a:t>
            </a:r>
          </a:p>
          <a:p>
            <a:r>
              <a:rPr lang="ru-RU" dirty="0"/>
              <a:t>создаются экспертные советы определенных составов и положений.</a:t>
            </a:r>
          </a:p>
          <a:p>
            <a:r>
              <a:rPr lang="ru-RU" dirty="0"/>
              <a:t>Информационный центр создается и функционирует в порядке,</a:t>
            </a:r>
          </a:p>
          <a:p>
            <a:r>
              <a:rPr lang="ru-RU" dirty="0"/>
              <a:t>определяемом Правительством РК, для взаимодействия с Секретариатом и</a:t>
            </a:r>
          </a:p>
          <a:p>
            <a:r>
              <a:rPr lang="ru-RU" dirty="0"/>
              <a:t>членами Всемирной торговой организации, международными организациями</a:t>
            </a:r>
          </a:p>
          <a:p>
            <a:r>
              <a:rPr lang="ru-RU" dirty="0"/>
              <a:t>с целью предоставления заинтересованным сторонам и иностранным</a:t>
            </a:r>
          </a:p>
          <a:p>
            <a:r>
              <a:rPr lang="ru-RU" dirty="0"/>
              <a:t>государствам по их запросам копий документов и информации о (об):</a:t>
            </a:r>
          </a:p>
          <a:p>
            <a:r>
              <a:rPr lang="ru-RU" dirty="0"/>
              <a:t>- действующих или разрабатываемых технических регламентах,</a:t>
            </a:r>
          </a:p>
          <a:p>
            <a:r>
              <a:rPr lang="ru-RU" dirty="0"/>
              <a:t>ветеринарно-санитарных, санитарных и фитосанитарных мерах, стандартах,</a:t>
            </a:r>
          </a:p>
          <a:p>
            <a:r>
              <a:rPr lang="ru-RU" dirty="0"/>
              <a:t>изменениях к ним и процедурах подтверждения соответствия продукции,</a:t>
            </a:r>
          </a:p>
          <a:p>
            <a:r>
              <a:rPr lang="ru-RU" dirty="0"/>
              <a:t>услуги;</a:t>
            </a:r>
          </a:p>
          <a:p>
            <a:r>
              <a:rPr lang="ru-RU" dirty="0"/>
              <a:t>- членстве или участии РК в международных организациях, договорах в</a:t>
            </a:r>
          </a:p>
          <a:p>
            <a:r>
              <a:rPr lang="ru-RU" dirty="0"/>
              <a:t>области стандартизации, подтверждения соответствия, аккредитации,</a:t>
            </a:r>
          </a:p>
          <a:p>
            <a:r>
              <a:rPr lang="ru-RU" dirty="0"/>
              <a:t>ветеринарии, санитарии и </a:t>
            </a:r>
            <a:r>
              <a:rPr lang="ru-RU" dirty="0" err="1"/>
              <a:t>фитосанитарии</a:t>
            </a:r>
            <a:r>
              <a:rPr lang="ru-RU" dirty="0"/>
              <a:t>, двустороннего </a:t>
            </a:r>
            <a:r>
              <a:rPr lang="ru-RU" dirty="0" smtClean="0"/>
              <a:t>многостороннего</a:t>
            </a:r>
            <a:r>
              <a:rPr lang="en-US" dirty="0" smtClean="0"/>
              <a:t> </a:t>
            </a:r>
            <a:r>
              <a:rPr lang="ru-RU" dirty="0" smtClean="0"/>
              <a:t>характера</a:t>
            </a:r>
            <a:r>
              <a:rPr lang="ru-RU" dirty="0"/>
              <a:t>;</a:t>
            </a:r>
          </a:p>
          <a:p>
            <a:r>
              <a:rPr lang="ru-RU" dirty="0"/>
              <a:t>- источниках опубликования проектов и принятых </a:t>
            </a:r>
            <a:r>
              <a:rPr lang="ru-RU" dirty="0" smtClean="0"/>
              <a:t>технических</a:t>
            </a:r>
            <a:r>
              <a:rPr lang="en-US" dirty="0" smtClean="0"/>
              <a:t> </a:t>
            </a:r>
            <a:r>
              <a:rPr lang="ru-RU" dirty="0" smtClean="0"/>
              <a:t>регламентах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07" y="334279"/>
            <a:ext cx="3466929" cy="38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82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8129" y="169382"/>
            <a:ext cx="103819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Технические комитеты по стандартизации создаются для </a:t>
            </a:r>
            <a:r>
              <a:rPr lang="ru-RU" dirty="0" smtClean="0"/>
              <a:t>проведения</a:t>
            </a:r>
            <a:r>
              <a:rPr lang="en-US" dirty="0" smtClean="0"/>
              <a:t> </a:t>
            </a:r>
            <a:r>
              <a:rPr lang="ru-RU" dirty="0" smtClean="0"/>
              <a:t>работ </a:t>
            </a:r>
            <a:r>
              <a:rPr lang="ru-RU" dirty="0"/>
              <a:t>по стандартизации на межотраслевом уровне. В их состав </a:t>
            </a:r>
            <a:r>
              <a:rPr lang="ru-RU" dirty="0" smtClean="0"/>
              <a:t>включаются</a:t>
            </a:r>
            <a:r>
              <a:rPr lang="en-US" dirty="0" smtClean="0"/>
              <a:t> </a:t>
            </a:r>
            <a:r>
              <a:rPr lang="ru-RU" dirty="0" smtClean="0"/>
              <a:t>представители </a:t>
            </a:r>
            <a:r>
              <a:rPr lang="ru-RU" dirty="0"/>
              <a:t>госорганов и заинтересованных сторон. К их компетенции </a:t>
            </a:r>
            <a:r>
              <a:rPr lang="ru-RU" dirty="0" smtClean="0"/>
              <a:t>по</a:t>
            </a:r>
            <a:r>
              <a:rPr lang="en-US" dirty="0" smtClean="0"/>
              <a:t> </a:t>
            </a:r>
            <a:r>
              <a:rPr lang="ru-RU" dirty="0" smtClean="0"/>
              <a:t>стандартизации </a:t>
            </a:r>
            <a:r>
              <a:rPr lang="ru-RU" dirty="0"/>
              <a:t>относятся:</a:t>
            </a:r>
          </a:p>
          <a:p>
            <a:r>
              <a:rPr lang="ru-RU" dirty="0"/>
              <a:t>- подготовка предложений, участие в разработке и экспертизе</a:t>
            </a:r>
          </a:p>
          <a:p>
            <a:r>
              <a:rPr lang="ru-RU" dirty="0"/>
              <a:t>национальных и предварительных стандартов, классификаторов </a:t>
            </a:r>
            <a:r>
              <a:rPr lang="ru-RU" dirty="0" err="1"/>
              <a:t>техникоэкономической</a:t>
            </a:r>
            <a:r>
              <a:rPr lang="ru-RU" dirty="0"/>
              <a:t> информации;</a:t>
            </a:r>
          </a:p>
          <a:p>
            <a:r>
              <a:rPr lang="ru-RU" dirty="0"/>
              <a:t>- порядок создания, работы, ликвидации технических комитетов по</a:t>
            </a:r>
          </a:p>
          <a:p>
            <a:r>
              <a:rPr lang="ru-RU" dirty="0"/>
              <a:t>стандартизации.</a:t>
            </a:r>
          </a:p>
          <a:p>
            <a:r>
              <a:rPr lang="ru-RU" dirty="0"/>
              <a:t>Органы и их филиалы по подтверждению соответствия не зависят от</a:t>
            </a:r>
          </a:p>
          <a:p>
            <a:r>
              <a:rPr lang="ru-RU" dirty="0"/>
              <a:t>форм собственности, поставщиков и производителей, имеющие в штате</a:t>
            </a:r>
          </a:p>
          <a:p>
            <a:r>
              <a:rPr lang="ru-RU" dirty="0"/>
              <a:t>экспертов-аудиторов по подтверждению соответствия, лаборатории подлежат</a:t>
            </a:r>
          </a:p>
          <a:p>
            <a:r>
              <a:rPr lang="ru-RU" dirty="0"/>
              <a:t>аккредитации по подтверждению соответствия. Эти органы для</a:t>
            </a:r>
          </a:p>
          <a:p>
            <a:r>
              <a:rPr lang="ru-RU" dirty="0"/>
              <a:t>подтверждения соответствия используют результаты испытаний</a:t>
            </a:r>
          </a:p>
          <a:p>
            <a:r>
              <a:rPr lang="ru-RU" dirty="0"/>
              <a:t>аккредитованных лабораторий.</a:t>
            </a:r>
          </a:p>
          <a:p>
            <a:r>
              <a:rPr lang="ru-RU" dirty="0"/>
              <a:t>Органы по подтверждению соответствия на условиях договора с</a:t>
            </a:r>
          </a:p>
          <a:p>
            <a:r>
              <a:rPr lang="ru-RU" dirty="0"/>
              <a:t>заявителями в пределах области аккредитации осуществляют следующие</a:t>
            </a:r>
          </a:p>
          <a:p>
            <a:r>
              <a:rPr lang="ru-RU" dirty="0"/>
              <a:t>функции:</a:t>
            </a:r>
          </a:p>
          <a:p>
            <a:r>
              <a:rPr lang="ru-RU" dirty="0"/>
              <a:t>- рассматривают заявки и проводят работы по обязательному и</a:t>
            </a:r>
          </a:p>
          <a:p>
            <a:r>
              <a:rPr lang="ru-RU" dirty="0"/>
              <a:t>добровольному подтверждению соответствия;</a:t>
            </a:r>
          </a:p>
          <a:p>
            <a:r>
              <a:rPr lang="ru-RU" dirty="0"/>
              <a:t>- по заявкам изготовителей проводят работы, необходимые для принятия декларации о соответствии, и регистрируют декларации;</a:t>
            </a:r>
          </a:p>
        </p:txBody>
      </p:sp>
    </p:spTree>
    <p:extLst>
      <p:ext uri="{BB962C8B-B14F-4D97-AF65-F5344CB8AC3E}">
        <p14:creationId xmlns:p14="http://schemas.microsoft.com/office/powerpoint/2010/main" val="190226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708" y="136891"/>
            <a:ext cx="112541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r>
              <a:rPr lang="ru-RU" dirty="0" smtClean="0"/>
              <a:t>проводят </a:t>
            </a:r>
            <a:r>
              <a:rPr lang="ru-RU" dirty="0"/>
              <a:t>согласно схеме подтверждения соответствия </a:t>
            </a:r>
            <a:r>
              <a:rPr lang="ru-RU" dirty="0" smtClean="0"/>
              <a:t>инспекционный</a:t>
            </a:r>
            <a:r>
              <a:rPr lang="en-US" dirty="0" smtClean="0"/>
              <a:t> </a:t>
            </a:r>
            <a:r>
              <a:rPr lang="ru-RU" dirty="0" smtClean="0"/>
              <a:t>контроль </a:t>
            </a:r>
            <a:r>
              <a:rPr lang="ru-RU" dirty="0"/>
              <a:t>продукции, прошедшей обязательное </a:t>
            </a:r>
            <a:r>
              <a:rPr lang="ru-RU" dirty="0" smtClean="0"/>
              <a:t>подтверждение соответствия,</a:t>
            </a:r>
            <a:r>
              <a:rPr lang="en-US" dirty="0" smtClean="0"/>
              <a:t> </a:t>
            </a:r>
            <a:r>
              <a:rPr lang="ru-RU" dirty="0" smtClean="0"/>
              <a:t>при </a:t>
            </a:r>
            <a:r>
              <a:rPr lang="ru-RU" dirty="0"/>
              <a:t>выявлении несоответствия приостанавливают или отменяют </a:t>
            </a:r>
            <a:r>
              <a:rPr lang="ru-RU" dirty="0" smtClean="0"/>
              <a:t>действие</a:t>
            </a:r>
            <a:r>
              <a:rPr lang="en-US" dirty="0" smtClean="0"/>
              <a:t> </a:t>
            </a:r>
            <a:r>
              <a:rPr lang="ru-RU" dirty="0" smtClean="0"/>
              <a:t>выданных </a:t>
            </a:r>
            <a:r>
              <a:rPr lang="ru-RU" dirty="0"/>
              <a:t>сертификатов и декларации;</a:t>
            </a:r>
            <a:br>
              <a:rPr lang="ru-RU" dirty="0"/>
            </a:br>
            <a:r>
              <a:rPr lang="ru-RU" dirty="0"/>
              <a:t>- ведут реестр выданных сертификатов и </a:t>
            </a:r>
            <a:r>
              <a:rPr lang="ru-RU" dirty="0" smtClean="0"/>
              <a:t>зарегистрированных</a:t>
            </a:r>
            <a:r>
              <a:rPr lang="en-US" dirty="0" smtClean="0"/>
              <a:t> </a:t>
            </a:r>
            <a:r>
              <a:rPr lang="ru-RU" dirty="0" smtClean="0"/>
              <a:t>деклараций </a:t>
            </a:r>
            <a:r>
              <a:rPr lang="ru-RU" dirty="0"/>
              <a:t>о соответствии.</a:t>
            </a:r>
            <a:br>
              <a:rPr lang="ru-RU" dirty="0"/>
            </a:br>
            <a:r>
              <a:rPr lang="ru-RU" dirty="0"/>
              <a:t>Органы по подтверждению соответствия </a:t>
            </a:r>
            <a:r>
              <a:rPr lang="ru-RU" i="1" dirty="0"/>
              <a:t>вправе </a:t>
            </a:r>
            <a:r>
              <a:rPr lang="ru-RU" dirty="0"/>
              <a:t>обязательное и</a:t>
            </a:r>
            <a:br>
              <a:rPr lang="ru-RU" dirty="0"/>
            </a:br>
            <a:r>
              <a:rPr lang="ru-RU" dirty="0"/>
              <a:t>добровольное подтверждение соответствия объектов в пределах аккредитации</a:t>
            </a:r>
            <a:br>
              <a:rPr lang="ru-RU" dirty="0"/>
            </a:br>
            <a:r>
              <a:rPr lang="ru-RU" dirty="0"/>
              <a:t>по заявке изготовителя, продавца и запрашивать от заявителя</a:t>
            </a:r>
            <a:br>
              <a:rPr lang="ru-RU" dirty="0"/>
            </a:br>
            <a:r>
              <a:rPr lang="ru-RU" dirty="0"/>
              <a:t>соответствующие документы. </a:t>
            </a:r>
            <a:endParaRPr lang="en-US" dirty="0" smtClean="0"/>
          </a:p>
          <a:p>
            <a:r>
              <a:rPr lang="ru-RU" b="1" dirty="0" smtClean="0"/>
              <a:t>Органы </a:t>
            </a:r>
            <a:r>
              <a:rPr lang="ru-RU" b="1" dirty="0"/>
              <a:t>по подтверждению </a:t>
            </a:r>
            <a:r>
              <a:rPr lang="ru-RU" b="1" dirty="0" smtClean="0"/>
              <a:t>соответствия</a:t>
            </a:r>
            <a:r>
              <a:rPr lang="en-US" b="1" dirty="0" smtClean="0"/>
              <a:t> </a:t>
            </a:r>
            <a:r>
              <a:rPr lang="ru-RU" b="1" i="1" dirty="0" smtClean="0"/>
              <a:t>обязаны</a:t>
            </a:r>
            <a:r>
              <a:rPr lang="ru-RU" b="1" i="1" dirty="0"/>
              <a:t>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- обеспечить заявителю доступ к информации о правилах и </a:t>
            </a:r>
            <a:r>
              <a:rPr lang="ru-RU" dirty="0" smtClean="0"/>
              <a:t>условиях</a:t>
            </a:r>
            <a:r>
              <a:rPr lang="en-US" dirty="0" smtClean="0"/>
              <a:t> </a:t>
            </a:r>
            <a:r>
              <a:rPr lang="ru-RU" dirty="0" smtClean="0"/>
              <a:t>подтверждения </a:t>
            </a:r>
            <a:r>
              <a:rPr lang="ru-RU" dirty="0"/>
              <a:t>соответствия;</a:t>
            </a:r>
            <a:br>
              <a:rPr lang="ru-RU" dirty="0"/>
            </a:br>
            <a:r>
              <a:rPr lang="ru-RU" dirty="0"/>
              <a:t>- не допускать дискриминацию по отношению к заявителю;</a:t>
            </a:r>
            <a:br>
              <a:rPr lang="ru-RU" dirty="0"/>
            </a:br>
            <a:r>
              <a:rPr lang="ru-RU" dirty="0"/>
              <a:t>- осуществлять электронный учет данных о </a:t>
            </a:r>
            <a:r>
              <a:rPr lang="ru-RU" dirty="0" smtClean="0"/>
              <a:t>зарегистрированных</a:t>
            </a:r>
            <a:r>
              <a:rPr lang="en-US" dirty="0" smtClean="0"/>
              <a:t> </a:t>
            </a:r>
            <a:r>
              <a:rPr lang="ru-RU" dirty="0" smtClean="0"/>
              <a:t>декларациях </a:t>
            </a:r>
            <a:r>
              <a:rPr lang="ru-RU" dirty="0"/>
              <a:t>о соответствии, выданных сертификатах соответствия, об отказах</a:t>
            </a:r>
            <a:br>
              <a:rPr lang="ru-RU" dirty="0"/>
            </a:br>
            <a:r>
              <a:rPr lang="ru-RU" dirty="0"/>
              <a:t>в сертификации и их передачу в установленном порядке;</a:t>
            </a:r>
            <a:br>
              <a:rPr lang="ru-RU" dirty="0"/>
            </a:br>
            <a:r>
              <a:rPr lang="ru-RU" dirty="0"/>
              <a:t>- обеспечивать конфиденциальность информации, </a:t>
            </a:r>
            <a:r>
              <a:rPr lang="ru-RU" dirty="0" smtClean="0"/>
              <a:t>составляющей</a:t>
            </a:r>
            <a:r>
              <a:rPr lang="en-US" dirty="0" smtClean="0"/>
              <a:t> </a:t>
            </a:r>
            <a:r>
              <a:rPr lang="ru-RU" dirty="0" smtClean="0"/>
              <a:t>коммерческий </a:t>
            </a:r>
            <a:r>
              <a:rPr lang="ru-RU" dirty="0"/>
              <a:t>интерес заявителя</a:t>
            </a:r>
            <a:br>
              <a:rPr lang="ru-RU" dirty="0"/>
            </a:br>
            <a:r>
              <a:rPr lang="ru-RU" dirty="0"/>
              <a:t>- Органы по подтверждению соответствия не вправе </a:t>
            </a:r>
            <a:r>
              <a:rPr lang="ru-RU" dirty="0" smtClean="0"/>
              <a:t>оказывать</a:t>
            </a:r>
            <a:r>
              <a:rPr lang="en-US" dirty="0" smtClean="0"/>
              <a:t> </a:t>
            </a:r>
            <a:r>
              <a:rPr lang="ru-RU" dirty="0" smtClean="0"/>
              <a:t>консалтинговые </a:t>
            </a:r>
            <a:r>
              <a:rPr lang="ru-RU" dirty="0"/>
              <a:t>услуги в области аккредитации и не должны </a:t>
            </a:r>
            <a:r>
              <a:rPr lang="ru-RU" dirty="0" smtClean="0"/>
              <a:t>быть</a:t>
            </a:r>
            <a:r>
              <a:rPr lang="en-US" dirty="0" smtClean="0"/>
              <a:t> </a:t>
            </a:r>
            <a:r>
              <a:rPr lang="ru-RU" dirty="0" smtClean="0"/>
              <a:t>аффилированными </a:t>
            </a:r>
            <a:r>
              <a:rPr lang="ru-RU" dirty="0"/>
              <a:t>с лицами, оказывающими эти услуги;</a:t>
            </a:r>
            <a:br>
              <a:rPr lang="ru-RU" dirty="0"/>
            </a:br>
            <a:r>
              <a:rPr lang="ru-RU" dirty="0"/>
              <a:t>- Орган по подтверждению соответствия должен иметь лабораторию.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39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610" y="317921"/>
            <a:ext cx="7729728" cy="596479"/>
          </a:xfrm>
        </p:spPr>
        <p:txBody>
          <a:bodyPr>
            <a:normAutofit fontScale="90000"/>
          </a:bodyPr>
          <a:lstStyle/>
          <a:p>
            <a:r>
              <a:rPr lang="kk-KZ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регулирование </a:t>
            </a:r>
            <a:endParaRPr lang="ru-RU" sz="3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486" y="1244141"/>
            <a:ext cx="11462562" cy="3101983"/>
          </a:xfrm>
        </p:spPr>
        <p:txBody>
          <a:bodyPr/>
          <a:lstStyle/>
          <a:p>
            <a:pPr marL="0" marR="78740" indent="0" algn="just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Техническое</a:t>
            </a:r>
            <a:r>
              <a:rPr lang="ru-RU" i="1" spc="30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регулирование</a:t>
            </a:r>
            <a:r>
              <a:rPr lang="ru-RU" i="1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правовое</a:t>
            </a:r>
            <a:r>
              <a:rPr lang="ru-RU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регулирование</a:t>
            </a:r>
            <a:r>
              <a:rPr lang="ru-RU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отношений</a:t>
            </a:r>
            <a:r>
              <a:rPr lang="ru-RU" spc="-3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области установления, применения и исполнения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обязательных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продукции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 к связанным с ними процессам жизненного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цикла (ЖЦ) продукции (работ и услуг), а также в области установления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применения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добровольной основе требований к продукции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связанным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ними процессам ЖЦ продукции, выполнению работ или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оказанию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услуг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правовое регулирование отношений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области оценки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80010" indent="0" algn="just">
              <a:spcBef>
                <a:spcPts val="5"/>
              </a:spcBef>
              <a:spcAft>
                <a:spcPts val="0"/>
              </a:spcAft>
              <a:buNone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80010" indent="0" algn="just">
              <a:spcBef>
                <a:spcPts val="5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Объектами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 регулирования являются: продукция,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связанные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продукцией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процессы: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877" y="0"/>
            <a:ext cx="1231123" cy="1000727"/>
          </a:xfrm>
          <a:prstGeom prst="rect">
            <a:avLst/>
          </a:prstGeom>
        </p:spPr>
      </p:pic>
      <p:pic>
        <p:nvPicPr>
          <p:cNvPr id="1026" name="Picture 2" descr="Жизненный цикл клиента. Управление и этапы. - Класс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0" y="3750201"/>
            <a:ext cx="2561032" cy="25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142" y="4025787"/>
            <a:ext cx="3345736" cy="2005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248" y="3939101"/>
            <a:ext cx="2905287" cy="2178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6306965"/>
            <a:ext cx="240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Жизненный цикл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9395" y="6122299"/>
            <a:ext cx="163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5188" y="6122299"/>
            <a:ext cx="187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910468" y="3390398"/>
            <a:ext cx="2207941" cy="419538"/>
          </a:xfrm>
          <a:prstGeom prst="straightConnector1">
            <a:avLst/>
          </a:prstGeom>
          <a:ln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122465" y="3346037"/>
            <a:ext cx="22302" cy="463899"/>
          </a:xfrm>
          <a:prstGeom prst="straightConnector1">
            <a:avLst/>
          </a:prstGeom>
          <a:ln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761878" y="3345366"/>
            <a:ext cx="2341127" cy="404835"/>
          </a:xfrm>
          <a:prstGeom prst="straightConnector1">
            <a:avLst/>
          </a:prstGeom>
          <a:ln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352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1354" y="274389"/>
            <a:ext cx="83984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Лаборатории по договору с органами по подтверждению соответствия:</a:t>
            </a:r>
          </a:p>
          <a:p>
            <a:r>
              <a:rPr lang="ru-RU" dirty="0"/>
              <a:t>- проводят испытания и обеспечивают их достоверность;</a:t>
            </a:r>
          </a:p>
          <a:p>
            <a:r>
              <a:rPr lang="ru-RU" dirty="0"/>
              <a:t>- оформляют и выдают результаты испытаний и несут ответственность</a:t>
            </a:r>
          </a:p>
          <a:p>
            <a:r>
              <a:rPr lang="ru-RU" dirty="0"/>
              <a:t>за предоставление неверных результатов.</a:t>
            </a:r>
          </a:p>
          <a:p>
            <a:r>
              <a:rPr lang="ru-RU" dirty="0"/>
              <a:t>Физические и юридические лица в области технического регулирования</a:t>
            </a:r>
          </a:p>
          <a:p>
            <a:r>
              <a:rPr lang="ru-RU" dirty="0"/>
              <a:t>подготавливают предложения по разработке, изменению, отмене технических</a:t>
            </a:r>
          </a:p>
          <a:p>
            <a:r>
              <a:rPr lang="ru-RU" dirty="0"/>
              <a:t>регламентов и стандартов. Они могут создавать службы по стандартизации.</a:t>
            </a:r>
          </a:p>
          <a:p>
            <a:r>
              <a:rPr lang="ru-RU" dirty="0"/>
              <a:t>Единый государственный фонд нормативных технических документов</a:t>
            </a:r>
          </a:p>
          <a:p>
            <a:r>
              <a:rPr lang="ru-RU" dirty="0"/>
              <a:t>является государственным информационным ресурсом и содержит</a:t>
            </a:r>
          </a:p>
          <a:p>
            <a:r>
              <a:rPr lang="ru-RU" dirty="0"/>
              <a:t>информацию о принятых стандартах, классификаторах, за исключением</a:t>
            </a:r>
          </a:p>
          <a:p>
            <a:r>
              <a:rPr lang="ru-RU" dirty="0"/>
              <a:t>стандартов организаций и консорциумов. Порядок обеспечения пользователей</a:t>
            </a:r>
          </a:p>
          <a:p>
            <a:r>
              <a:rPr lang="ru-RU" dirty="0"/>
              <a:t>официальными изданиями определяется уполномоченным органом. Один</a:t>
            </a:r>
          </a:p>
          <a:p>
            <a:r>
              <a:rPr lang="ru-RU" dirty="0"/>
              <a:t>экземпляр выдается заявителю.</a:t>
            </a:r>
          </a:p>
          <a:p>
            <a:r>
              <a:rPr lang="ru-RU" dirty="0"/>
              <a:t>В проведении работ по подтверждению соответствия участвуют</a:t>
            </a:r>
          </a:p>
          <a:p>
            <a:r>
              <a:rPr lang="ru-RU" dirty="0"/>
              <a:t>эксперты-аудиторы. Они могут осуществлять деятельность в качестве</a:t>
            </a:r>
          </a:p>
          <a:p>
            <a:r>
              <a:rPr lang="ru-RU" dirty="0"/>
              <a:t>эксперта только в составе одного органа. Аттестация экспертов-аудиторов</a:t>
            </a:r>
          </a:p>
          <a:p>
            <a:r>
              <a:rPr lang="ru-RU" dirty="0"/>
              <a:t>проводится один раз в пять лет.</a:t>
            </a:r>
          </a:p>
          <a:p>
            <a:r>
              <a:rPr lang="ru-RU" dirty="0"/>
              <a:t>Экспертная организация удостоверяет и выдает акты экспертиз о</a:t>
            </a:r>
          </a:p>
          <a:p>
            <a:r>
              <a:rPr lang="ru-RU" dirty="0"/>
              <a:t>происхождении товара, об определении статуса товара Таможенного союза</a:t>
            </a:r>
          </a:p>
          <a:p>
            <a:r>
              <a:rPr lang="ru-RU" dirty="0"/>
              <a:t>или иностранного товара, составленные экспертами-аудиторами по</a:t>
            </a:r>
          </a:p>
          <a:p>
            <a:r>
              <a:rPr lang="ru-RU" dirty="0"/>
              <a:t>определению страны происхождения товара, статуса товара Таможенного</a:t>
            </a:r>
          </a:p>
          <a:p>
            <a:r>
              <a:rPr lang="ru-RU" dirty="0"/>
              <a:t>союза или иностранного товара.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38" y="274389"/>
            <a:ext cx="3715982" cy="298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69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286" y="117693"/>
            <a:ext cx="1153550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Эксперты-аудиторы осуществляют свою деятельность в составе </a:t>
            </a:r>
            <a:r>
              <a:rPr lang="ru-RU" dirty="0" smtClean="0"/>
              <a:t>одной</a:t>
            </a:r>
            <a:r>
              <a:rPr lang="en-US" dirty="0" smtClean="0"/>
              <a:t> </a:t>
            </a:r>
            <a:r>
              <a:rPr lang="ru-RU" dirty="0" smtClean="0"/>
              <a:t>экспертной </a:t>
            </a:r>
            <a:r>
              <a:rPr lang="ru-RU" dirty="0"/>
              <a:t>организации. Их компетентность подтверждается </a:t>
            </a:r>
            <a:r>
              <a:rPr lang="ru-RU" dirty="0" smtClean="0"/>
              <a:t>аттестатом</a:t>
            </a:r>
            <a:r>
              <a:rPr lang="en-US" dirty="0" smtClean="0"/>
              <a:t> </a:t>
            </a:r>
            <a:r>
              <a:rPr lang="ru-RU" dirty="0" smtClean="0"/>
              <a:t>установленной </a:t>
            </a:r>
            <a:r>
              <a:rPr lang="ru-RU" dirty="0"/>
              <a:t>уполномоченным органом формы, дающим право на</a:t>
            </a:r>
          </a:p>
          <a:p>
            <a:pPr algn="just"/>
            <a:r>
              <a:rPr lang="ru-RU" dirty="0"/>
              <a:t>выполнение работ. Такие эксперты внесены в реестр. </a:t>
            </a:r>
            <a:r>
              <a:rPr lang="ru-RU" dirty="0" smtClean="0"/>
              <a:t>Эксперты-аудиторы</a:t>
            </a:r>
            <a:r>
              <a:rPr lang="en-US" dirty="0" smtClean="0"/>
              <a:t> </a:t>
            </a:r>
            <a:r>
              <a:rPr lang="ru-RU" dirty="0" smtClean="0"/>
              <a:t>аттестуются </a:t>
            </a:r>
            <a:r>
              <a:rPr lang="ru-RU" dirty="0"/>
              <a:t>раз в пять лет в порядке, определяемом Правительством </a:t>
            </a:r>
            <a:r>
              <a:rPr lang="ru-RU" dirty="0" smtClean="0"/>
              <a:t>РК.</a:t>
            </a:r>
            <a:r>
              <a:rPr lang="en-US" dirty="0" smtClean="0"/>
              <a:t> </a:t>
            </a:r>
            <a:r>
              <a:rPr lang="ru-RU" dirty="0" smtClean="0"/>
              <a:t>Комиссия </a:t>
            </a:r>
            <a:r>
              <a:rPr lang="ru-RU" dirty="0"/>
              <a:t>по аттестации экспертов-аудиторов должна состоять не менее</a:t>
            </a:r>
          </a:p>
          <a:p>
            <a:pPr algn="just"/>
            <a:r>
              <a:rPr lang="ru-RU" dirty="0"/>
              <a:t>чем из пяти человек: представитель уполномоченного органа, </a:t>
            </a:r>
            <a:r>
              <a:rPr lang="ru-RU" dirty="0" smtClean="0"/>
              <a:t>представитель</a:t>
            </a:r>
            <a:r>
              <a:rPr lang="en-US" dirty="0" smtClean="0"/>
              <a:t> </a:t>
            </a:r>
            <a:r>
              <a:rPr lang="ru-RU" dirty="0" smtClean="0"/>
              <a:t>Национальной </a:t>
            </a:r>
            <a:r>
              <a:rPr lang="ru-RU" dirty="0"/>
              <a:t>палаты предпринимателей РК и др., при этом </a:t>
            </a:r>
            <a:r>
              <a:rPr lang="ru-RU" dirty="0" smtClean="0"/>
              <a:t>аттестуемый</a:t>
            </a:r>
            <a:r>
              <a:rPr lang="en-US" dirty="0" smtClean="0"/>
              <a:t> </a:t>
            </a:r>
            <a:r>
              <a:rPr lang="ru-RU" dirty="0" smtClean="0"/>
              <a:t>представляет</a:t>
            </a:r>
            <a:r>
              <a:rPr lang="ru-RU" dirty="0"/>
              <a:t>:</a:t>
            </a:r>
          </a:p>
          <a:p>
            <a:pPr algn="just"/>
            <a:r>
              <a:rPr lang="ru-RU" dirty="0"/>
              <a:t>- заявление;</a:t>
            </a:r>
          </a:p>
          <a:p>
            <a:pPr algn="just"/>
            <a:r>
              <a:rPr lang="ru-RU" dirty="0"/>
              <a:t>- копия документа, удостоверяющего личность;</a:t>
            </a:r>
          </a:p>
          <a:p>
            <a:pPr algn="just"/>
            <a:r>
              <a:rPr lang="ru-RU" dirty="0"/>
              <a:t>- копия диплома о высшем образовании;</a:t>
            </a:r>
          </a:p>
          <a:p>
            <a:pPr algn="just"/>
            <a:r>
              <a:rPr lang="ru-RU" dirty="0"/>
              <a:t>- копия удостоверения учебного центра либо сертификата,</a:t>
            </a:r>
          </a:p>
          <a:p>
            <a:pPr algn="just"/>
            <a:r>
              <a:rPr lang="ru-RU" dirty="0"/>
              <a:t>подтверждающего теоретическую подготовку физического лица;</a:t>
            </a:r>
          </a:p>
          <a:p>
            <a:pPr algn="just"/>
            <a:r>
              <a:rPr lang="ru-RU" dirty="0"/>
              <a:t>- копии 10 отчетов о прохождении физическим лицом стажировок;</a:t>
            </a:r>
          </a:p>
          <a:p>
            <a:pPr algn="just"/>
            <a:r>
              <a:rPr lang="ru-RU" dirty="0"/>
              <a:t>- справка с места работы об общем трудовом стаже, не менее 2 лет;</a:t>
            </a:r>
          </a:p>
          <a:p>
            <a:pPr algn="just"/>
            <a:endParaRPr lang="en-US" dirty="0" smtClean="0"/>
          </a:p>
          <a:p>
            <a:pPr algn="just"/>
            <a:r>
              <a:rPr lang="ru-RU" b="1" dirty="0" smtClean="0"/>
              <a:t>Контрольные </a:t>
            </a:r>
            <a:r>
              <a:rPr lang="ru-RU" b="1" dirty="0"/>
              <a:t>вопросы:</a:t>
            </a:r>
          </a:p>
          <a:p>
            <a:pPr algn="just"/>
            <a:r>
              <a:rPr lang="ru-RU" dirty="0"/>
              <a:t>1) Основные виды деятельности государственных органов в сфере</a:t>
            </a:r>
          </a:p>
          <a:p>
            <a:pPr algn="just"/>
            <a:r>
              <a:rPr lang="ru-RU" dirty="0"/>
              <a:t>технического регулирования.</a:t>
            </a:r>
          </a:p>
          <a:p>
            <a:pPr algn="just"/>
            <a:r>
              <a:rPr lang="ru-RU" dirty="0"/>
              <a:t>2) Основные функции Информационного центра.</a:t>
            </a:r>
          </a:p>
          <a:p>
            <a:pPr algn="just"/>
            <a:r>
              <a:rPr lang="ru-RU" dirty="0"/>
              <a:t>3) Основные функции органов по подтверждению соответствия.</a:t>
            </a:r>
          </a:p>
          <a:p>
            <a:pPr algn="just"/>
            <a:r>
              <a:rPr lang="ru-RU" dirty="0"/>
              <a:t>4) Описать деятельность экспертов-аудиторов, их аттестацию и</a:t>
            </a:r>
          </a:p>
          <a:p>
            <a:pPr algn="just"/>
            <a:r>
              <a:rPr lang="ru-RU" dirty="0"/>
              <a:t>предоставляемые документы.</a:t>
            </a:r>
          </a:p>
          <a:p>
            <a:pPr algn="just"/>
            <a:r>
              <a:rPr lang="ru-RU" dirty="0"/>
              <a:t>5) Обязанности органов по подтверждению соответствия.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68" y="2954558"/>
            <a:ext cx="34258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7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814" y="460290"/>
            <a:ext cx="11407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Требования, предъявляемые к регулируемым объектам, разделены на обязательные и применяемые на добровольной основе.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3814" y="2045700"/>
            <a:ext cx="2879646" cy="23311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требования распространяются на продукцию и процессы, связанные с ее ЖЦ от проектирования до утилизации.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96801" y="4376860"/>
            <a:ext cx="2791404" cy="22169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Добровольные требования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распространяются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продукцию, процессы выполнения работ и оказания услуг.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370672" y="1274883"/>
            <a:ext cx="2110789" cy="70947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89105" y="1444957"/>
            <a:ext cx="201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/>
              <a:t>Обязательные</a:t>
            </a:r>
            <a:endParaRPr lang="ru-RU" b="1" dirty="0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3546630" y="3634365"/>
            <a:ext cx="2091745" cy="67031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949390" y="3809855"/>
            <a:ext cx="17730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700" b="1" dirty="0" smtClean="0"/>
              <a:t>Добровольные</a:t>
            </a:r>
            <a:endParaRPr lang="ru-RU" sz="17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714351" y="1396316"/>
            <a:ext cx="51146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marR="77470" algn="just">
              <a:spcBef>
                <a:spcPts val="320"/>
              </a:spcBef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Закон выводит из-под действия обязательных требований такие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 важных вида деятельности, как выполнение работ и оказание услуг,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т. е. на продукцию и связанные с ней процессы разрабатываются и при-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меняются как обязательные, так и добровольно исполняемые требования, а на выполнение работ и оказание услуг – только добровольные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требования.</a:t>
            </a:r>
          </a:p>
          <a:p>
            <a:pPr marL="428625" algn="just">
              <a:spcBef>
                <a:spcPts val="5"/>
              </a:spcBef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Законом</a:t>
            </a:r>
            <a:r>
              <a:rPr lang="ru-RU" sz="16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регулируются</a:t>
            </a:r>
            <a:r>
              <a:rPr lang="ru-RU" sz="16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отношения,</a:t>
            </a:r>
            <a:r>
              <a:rPr lang="ru-RU" sz="16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возникающие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6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процессе:</a:t>
            </a:r>
          </a:p>
          <a:p>
            <a:pPr marL="342900" marR="78740" lvl="0" indent="-342900" algn="just">
              <a:spcAft>
                <a:spcPts val="0"/>
              </a:spcAft>
              <a:buFont typeface="Wingdings" panose="05000000000000000000" pitchFamily="2" charset="2"/>
              <a:buChar char=""/>
              <a:tabLst>
                <a:tab pos="42926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разработки,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принятия,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применения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исполнения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обязательных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</a:t>
            </a:r>
            <a:r>
              <a:rPr lang="ru-RU" sz="1600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600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 и</a:t>
            </a:r>
            <a:r>
              <a:rPr lang="ru-RU" sz="1600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связанным с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ней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процессам;</a:t>
            </a:r>
          </a:p>
          <a:p>
            <a:pPr marL="342900" marR="78740" lvl="0" indent="-342900" algn="just">
              <a:spcAft>
                <a:spcPts val="0"/>
              </a:spcAft>
              <a:buFont typeface="Wingdings" panose="05000000000000000000" pitchFamily="2" charset="2"/>
              <a:buChar char=""/>
              <a:tabLst>
                <a:tab pos="42926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разработки,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принятия,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применения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исполнения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добровольных</a:t>
            </a:r>
            <a:r>
              <a:rPr lang="ru-RU" sz="16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 к продукции, связанным с ней процессам, а также выполнения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оказания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услуг;</a:t>
            </a:r>
          </a:p>
          <a:p>
            <a:pPr marL="342900" marR="78740" lvl="0" indent="-342900" algn="just">
              <a:spcAft>
                <a:spcPts val="0"/>
              </a:spcAft>
              <a:buFont typeface="Wingdings" panose="05000000000000000000" pitchFamily="2" charset="2"/>
              <a:buChar char=""/>
              <a:tabLst>
                <a:tab pos="42926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подтверждения соответствия обязательным и добровольным требованиям;</a:t>
            </a:r>
          </a:p>
          <a:p>
            <a:pPr marL="342900" marR="79375" lvl="0" indent="-342900" algn="just">
              <a:spcAft>
                <a:spcPts val="0"/>
              </a:spcAft>
              <a:buFont typeface="Wingdings" panose="05000000000000000000" pitchFamily="2" charset="2"/>
              <a:buChar char=""/>
              <a:tabLst>
                <a:tab pos="42926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осуществления государственного контроля за соблюдением обязательных</a:t>
            </a:r>
            <a:r>
              <a:rPr lang="ru-RU" sz="1600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24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25569" y="115165"/>
            <a:ext cx="7731125" cy="596900"/>
          </a:xfrm>
        </p:spPr>
        <p:txBody>
          <a:bodyPr>
            <a:normAutofit fontScale="90000"/>
          </a:bodyPr>
          <a:lstStyle/>
          <a:p>
            <a:r>
              <a:rPr lang="kk-KZ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Цели, принципы и виды ТР</a:t>
            </a: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4357" y="2842784"/>
            <a:ext cx="5272305" cy="40217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694" y="1155591"/>
            <a:ext cx="5604437" cy="4387080"/>
          </a:xfrm>
          <a:prstGeom prst="rect">
            <a:avLst/>
          </a:prstGeom>
        </p:spPr>
      </p:pic>
      <p:cxnSp>
        <p:nvCxnSpPr>
          <p:cNvPr id="11" name="Соединительная линия уступом 10"/>
          <p:cNvCxnSpPr/>
          <p:nvPr/>
        </p:nvCxnSpPr>
        <p:spPr>
          <a:xfrm flipV="1">
            <a:off x="5706779" y="3423568"/>
            <a:ext cx="1423686" cy="986387"/>
          </a:xfrm>
          <a:prstGeom prst="bentConnector3">
            <a:avLst/>
          </a:prstGeom>
          <a:ln>
            <a:headEnd type="triangle"/>
            <a:tailEnd type="triangle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891131" y="10521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945" marR="781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инструментами технического регулирования являются:</a:t>
            </a:r>
            <a:r>
              <a:rPr lang="ru-RU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технические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регламенты,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представляют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собой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обязательные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правила, вводимые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законами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стандарты –</a:t>
            </a:r>
            <a:r>
              <a:rPr lang="ru-RU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для добровольного использования; процедуры подтверждения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соответствия;</a:t>
            </a:r>
            <a:r>
              <a:rPr lang="ru-RU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аккредитация;</a:t>
            </a:r>
            <a:r>
              <a:rPr lang="ru-RU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</a:t>
            </a:r>
            <a:r>
              <a:rPr lang="ru-RU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</a:t>
            </a:r>
            <a:r>
              <a:rPr lang="ru-RU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надзор.</a:t>
            </a:r>
          </a:p>
        </p:txBody>
      </p:sp>
    </p:spTree>
    <p:extLst>
      <p:ext uri="{BB962C8B-B14F-4D97-AF65-F5344CB8AC3E}">
        <p14:creationId xmlns:p14="http://schemas.microsoft.com/office/powerpoint/2010/main" val="50673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7787" y="0"/>
            <a:ext cx="9496425" cy="6972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67149" y="0"/>
            <a:ext cx="1689904" cy="8333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2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00763"/>
            <a:ext cx="7729728" cy="609465"/>
          </a:xfrm>
        </p:spPr>
        <p:txBody>
          <a:bodyPr>
            <a:normAutofit fontScale="90000"/>
          </a:bodyPr>
          <a:lstStyle/>
          <a:p>
            <a:r>
              <a:rPr lang="kk-KZ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регламент</a:t>
            </a: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120" y="1081455"/>
            <a:ext cx="11455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marR="78105"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Технический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 (ТР)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документ, в котором изложен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исчерпывающий</a:t>
            </a:r>
            <a:r>
              <a:rPr lang="ru-RU" spc="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</a:t>
            </a:r>
            <a:r>
              <a:rPr lang="ru-RU" spc="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требований,</a:t>
            </a:r>
            <a:r>
              <a:rPr lang="ru-RU" spc="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предъявляемых   государством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тому или иному виду деятельности.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581" y="5302590"/>
            <a:ext cx="2400300" cy="14382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2120" y="1937832"/>
            <a:ext cx="6096000" cy="15773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945" marR="78105"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Технические регламенты могут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</a:t>
            </a:r>
            <a:r>
              <a:rPr lang="ru-RU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приняты в</a:t>
            </a:r>
            <a:r>
              <a:rPr lang="ru-RU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виде:</a:t>
            </a:r>
          </a:p>
          <a:p>
            <a:pPr marL="342900" marR="7874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международного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договора,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ратифицированный в порядке, установленном законодательством;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710"/>
              </a:lnSpc>
              <a:buFont typeface="Wingdings" panose="05000000000000000000" pitchFamily="2" charset="2"/>
              <a:buChar char="ü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федерального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закона;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710"/>
              </a:lnSpc>
              <a:buFont typeface="Wingdings" panose="05000000000000000000" pitchFamily="2" charset="2"/>
              <a:buChar char="ü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указа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Президента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710"/>
              </a:lnSpc>
              <a:buFont typeface="Wingdings" panose="05000000000000000000" pitchFamily="2" charset="2"/>
              <a:buChar char="ü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постановления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Правительства.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954" y="1825013"/>
            <a:ext cx="4788064" cy="2707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511" y="3732923"/>
            <a:ext cx="3457456" cy="23473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127" y="4532283"/>
            <a:ext cx="3451475" cy="19414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85" y="4776829"/>
            <a:ext cx="2371233" cy="19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565" y="1609344"/>
            <a:ext cx="4815840" cy="5248656"/>
          </a:xfrm>
        </p:spPr>
        <p:txBody>
          <a:bodyPr/>
          <a:lstStyle/>
          <a:p>
            <a:pPr marL="200025" indent="0" algn="ctr">
              <a:lnSpc>
                <a:spcPts val="1605"/>
              </a:lnSpc>
              <a:buNone/>
            </a:pP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Технические</a:t>
            </a:r>
            <a:r>
              <a:rPr lang="ru-RU" b="1" spc="-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регламенты</a:t>
            </a:r>
            <a:r>
              <a:rPr lang="ru-RU" b="1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разрабатываются</a:t>
            </a:r>
            <a:r>
              <a:rPr lang="ru-RU" b="1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b="1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используются</a:t>
            </a:r>
            <a:r>
              <a:rPr lang="ru-RU" b="1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b="1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целью: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710"/>
              </a:lnSpc>
              <a:buClr>
                <a:schemeClr val="tx1"/>
              </a:buClr>
              <a:buFont typeface="Wingdings" panose="05000000000000000000" pitchFamily="2" charset="2"/>
              <a:buChar char="q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защита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жизни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здоровья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79375" lvl="0">
              <a:buClr>
                <a:schemeClr val="tx1"/>
              </a:buClr>
              <a:buFont typeface="Wingdings" panose="05000000000000000000" pitchFamily="2" charset="2"/>
              <a:buChar char="q"/>
              <a:tabLst>
                <a:tab pos="428625" algn="l"/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защита</a:t>
            </a:r>
            <a:r>
              <a:rPr lang="ru-RU" spc="2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имущества</a:t>
            </a:r>
            <a:r>
              <a:rPr lang="ru-RU" spc="2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физических</a:t>
            </a:r>
            <a:r>
              <a:rPr lang="ru-RU" spc="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ru-RU" spc="2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юридических</a:t>
            </a:r>
            <a:r>
              <a:rPr lang="ru-RU" spc="2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лиц,</a:t>
            </a:r>
            <a:r>
              <a:rPr lang="ru-RU" spc="2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государственного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 муниципального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имущества;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ts val="1710"/>
              </a:lnSpc>
              <a:buClr>
                <a:schemeClr val="tx1"/>
              </a:buClr>
              <a:buFont typeface="Wingdings" panose="05000000000000000000" pitchFamily="2" charset="2"/>
              <a:buChar char="q"/>
              <a:tabLst>
                <a:tab pos="428625" algn="l"/>
                <a:tab pos="429260" algn="l"/>
              </a:tabLst>
            </a:pP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охрана</a:t>
            </a:r>
            <a:r>
              <a:rPr lang="ru-RU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окружающей</a:t>
            </a:r>
            <a:r>
              <a:rPr lang="ru-RU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среды,</a:t>
            </a:r>
            <a:r>
              <a:rPr lang="ru-RU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жизни</a:t>
            </a:r>
            <a:r>
              <a:rPr lang="ru-RU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ru-RU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здоровья</a:t>
            </a:r>
            <a:r>
              <a:rPr lang="ru-RU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животных</a:t>
            </a:r>
            <a:r>
              <a:rPr lang="ru-RU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растений;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предупреждение</a:t>
            </a:r>
            <a:r>
              <a:rPr lang="ru-RU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действий,</a:t>
            </a:r>
            <a:r>
              <a:rPr lang="ru-RU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вводящих</a:t>
            </a:r>
            <a:r>
              <a:rPr lang="ru-RU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заблуждение</a:t>
            </a:r>
            <a:r>
              <a:rPr lang="ru-RU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приобретателей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963" y="123392"/>
            <a:ext cx="3313378" cy="2781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210" y="2407997"/>
            <a:ext cx="4205588" cy="2677731"/>
          </a:xfrm>
          <a:prstGeom prst="rect">
            <a:avLst/>
          </a:prstGeom>
        </p:spPr>
      </p:pic>
      <p:pic>
        <p:nvPicPr>
          <p:cNvPr id="3074" name="Picture 2" descr="Предупреждение,действие,осторожность,уступать,знак - бесплатная картинка от  freeIMG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39" y="4357021"/>
            <a:ext cx="2648675" cy="23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84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813" y="0"/>
            <a:ext cx="9165606" cy="68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4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5404" y="253659"/>
            <a:ext cx="10396844" cy="1204751"/>
          </a:xfrm>
        </p:spPr>
        <p:txBody>
          <a:bodyPr>
            <a:normAutofit/>
          </a:bodyPr>
          <a:lstStyle/>
          <a:p>
            <a:pPr marL="0" marR="79375"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Техническое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регулирование – это правовое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регулирование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трех областях: техническое законодательство,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стандартизация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подтверждение (оценка) соответствия. К элементам системы тех-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нического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регулирования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относятся:</a:t>
            </a: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67739" y="1358096"/>
            <a:ext cx="9201873" cy="71763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стандартизация, включая национальную систему стандартизации, документы по стандартизации (стандарты, классификаторы,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нормы, рекомендации и т. д.);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7742" y="2444187"/>
            <a:ext cx="9201873" cy="7427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78740" lvl="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29260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подтверждение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соответствия,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включая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обязательное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подтверждение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формах декларирования и обязательной сертификации (знак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обращения на рынке) и добровольное подтверждение соответствия</a:t>
            </a:r>
            <a:r>
              <a:rPr lang="ru-RU" sz="1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форме</a:t>
            </a:r>
            <a:r>
              <a:rPr lang="ru-RU" sz="14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добровольной</a:t>
            </a:r>
            <a:r>
              <a:rPr lang="ru-RU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сертификации</a:t>
            </a:r>
            <a:r>
              <a:rPr lang="ru-RU" sz="14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(знак</a:t>
            </a:r>
            <a:r>
              <a:rPr lang="ru-RU" sz="14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соответствия);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7741" y="3555357"/>
            <a:ext cx="9201873" cy="7176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79375" lvl="0" indent="-285750" algn="just">
              <a:spcBef>
                <a:spcPts val="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2926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информационный</a:t>
            </a:r>
            <a:r>
              <a:rPr lang="ru-RU" sz="16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фонд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технических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регламентов</a:t>
            </a:r>
            <a:r>
              <a:rPr lang="ru-RU" sz="1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(общих, специальных) и стандартов, включая информацию 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технических</a:t>
            </a:r>
            <a:r>
              <a:rPr lang="ru-RU" sz="16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регламентах и</a:t>
            </a:r>
            <a:r>
              <a:rPr lang="ru-RU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документах по стандартизации;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67740" y="4680031"/>
            <a:ext cx="9201873" cy="7176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80010" lvl="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292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(надзор)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соблюдением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технических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регламентов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67741" y="5766122"/>
            <a:ext cx="9201873" cy="7176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78740" lvl="0" indent="-285750" algn="just">
              <a:spcBef>
                <a:spcPts val="42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29260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аккредитация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органов по сертификации, испытательных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лабораторий</a:t>
            </a:r>
            <a:r>
              <a:rPr lang="ru-RU" spc="-1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(центров),</a:t>
            </a:r>
            <a:r>
              <a:rPr lang="ru-RU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экспертов по</a:t>
            </a:r>
            <a:r>
              <a:rPr lang="ru-RU" spc="-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сертификации;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7883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2111</Words>
  <Application>Microsoft Office PowerPoint</Application>
  <PresentationFormat>Произвольный</PresentationFormat>
  <Paragraphs>178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Parcel</vt:lpstr>
      <vt:lpstr>Лекция № 5  Механизмы технического регулирования единство и обязательность требований технических регламентов</vt:lpstr>
      <vt:lpstr>Техническое регулирование </vt:lpstr>
      <vt:lpstr>Презентация PowerPoint</vt:lpstr>
      <vt:lpstr>Цели, принципы и виды ТР</vt:lpstr>
      <vt:lpstr>Презентация PowerPoint</vt:lpstr>
      <vt:lpstr>Технический регламент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и содержание технических регламентов</vt:lpstr>
      <vt:lpstr>Презентация PowerPoint</vt:lpstr>
      <vt:lpstr>Презентация PowerPoint</vt:lpstr>
      <vt:lpstr>Порядок разработки технического регламента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Механизмы технического регулирования единство и обязательность требований технических регламентов</dc:title>
  <dc:creator>Kurban Assubayev</dc:creator>
  <cp:lastModifiedBy>Пользователь</cp:lastModifiedBy>
  <cp:revision>29</cp:revision>
  <dcterms:created xsi:type="dcterms:W3CDTF">2021-03-01T16:25:38Z</dcterms:created>
  <dcterms:modified xsi:type="dcterms:W3CDTF">2021-03-02T16:28:27Z</dcterms:modified>
</cp:coreProperties>
</file>