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6" r:id="rId3"/>
    <p:sldId id="267" r:id="rId4"/>
    <p:sldId id="257" r:id="rId5"/>
    <p:sldId id="268" r:id="rId6"/>
    <p:sldId id="269" r:id="rId7"/>
    <p:sldId id="270" r:id="rId8"/>
    <p:sldId id="271" r:id="rId9"/>
    <p:sldId id="272" r:id="rId10"/>
    <p:sldId id="273" r:id="rId11"/>
    <p:sldId id="275" r:id="rId12"/>
    <p:sldId id="274"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snapToGrid="0">
      <p:cViewPr varScale="1">
        <p:scale>
          <a:sx n="68" d="100"/>
          <a:sy n="68" d="100"/>
        </p:scale>
        <p:origin x="-77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5.png"/><Relationship Id="rId4" Type="http://schemas.openxmlformats.org/officeDocument/2006/relationships/image" Target="../media/image7.svg"/></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svg"/><Relationship Id="rId1" Type="http://schemas.openxmlformats.org/officeDocument/2006/relationships/image" Target="../media/image8.png"/><Relationship Id="rId6" Type="http://schemas.openxmlformats.org/officeDocument/2006/relationships/image" Target="../media/image14.svg"/><Relationship Id="rId5" Type="http://schemas.openxmlformats.org/officeDocument/2006/relationships/image" Target="../media/image10.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5.png"/><Relationship Id="rId4" Type="http://schemas.openxmlformats.org/officeDocument/2006/relationships/image" Target="../media/image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svg"/><Relationship Id="rId1" Type="http://schemas.openxmlformats.org/officeDocument/2006/relationships/image" Target="../media/image8.png"/><Relationship Id="rId6" Type="http://schemas.openxmlformats.org/officeDocument/2006/relationships/image" Target="../media/image14.svg"/><Relationship Id="rId5" Type="http://schemas.openxmlformats.org/officeDocument/2006/relationships/image" Target="../media/image10.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046A67-6320-4763-B185-C8E8A0A75D7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E3FF9D8-86C9-4C48-AA3A-6AF26178A0E4}">
      <dgm:prSet/>
      <dgm:spPr/>
      <dgm:t>
        <a:bodyPr/>
        <a:lstStyle/>
        <a:p>
          <a:r>
            <a:rPr lang="ru-RU"/>
            <a:t>- требуется единство использования требований технических регламентов независимо от видов или особенностей сделок; </a:t>
          </a:r>
          <a:endParaRPr lang="en-US"/>
        </a:p>
      </dgm:t>
    </dgm:pt>
    <dgm:pt modelId="{48C799D5-AC3C-4D02-ACC4-8D29649C8B11}" type="parTrans" cxnId="{DA231254-F4E9-4ECF-8EE2-3E8C5BA97541}">
      <dgm:prSet/>
      <dgm:spPr/>
      <dgm:t>
        <a:bodyPr/>
        <a:lstStyle/>
        <a:p>
          <a:endParaRPr lang="en-US"/>
        </a:p>
      </dgm:t>
    </dgm:pt>
    <dgm:pt modelId="{45EB313D-25A4-4A7A-BD38-77292A926A55}" type="sibTrans" cxnId="{DA231254-F4E9-4ECF-8EE2-3E8C5BA97541}">
      <dgm:prSet/>
      <dgm:spPr/>
      <dgm:t>
        <a:bodyPr/>
        <a:lstStyle/>
        <a:p>
          <a:endParaRPr lang="en-US"/>
        </a:p>
      </dgm:t>
    </dgm:pt>
    <dgm:pt modelId="{089AF006-C6E6-4C2C-90B6-AD83DD598EB1}">
      <dgm:prSet/>
      <dgm:spPr/>
      <dgm:t>
        <a:bodyPr/>
        <a:lstStyle/>
        <a:p>
          <a:r>
            <a:rPr lang="ru-RU"/>
            <a:t>- необходимо соответствие технического регулирования уровню развития экономики страны, развития материально-технической базы, уровню научно-технического развития; </a:t>
          </a:r>
          <a:endParaRPr lang="en-US"/>
        </a:p>
      </dgm:t>
    </dgm:pt>
    <dgm:pt modelId="{744A14BE-4094-4BC9-A988-72E25E9DE249}" type="parTrans" cxnId="{600114B9-37C9-4841-A694-78919072042F}">
      <dgm:prSet/>
      <dgm:spPr/>
      <dgm:t>
        <a:bodyPr/>
        <a:lstStyle/>
        <a:p>
          <a:endParaRPr lang="en-US"/>
        </a:p>
      </dgm:t>
    </dgm:pt>
    <dgm:pt modelId="{3F5344A0-8E52-4010-B7F2-8246B674214D}" type="sibTrans" cxnId="{600114B9-37C9-4841-A694-78919072042F}">
      <dgm:prSet/>
      <dgm:spPr/>
      <dgm:t>
        <a:bodyPr/>
        <a:lstStyle/>
        <a:p>
          <a:endParaRPr lang="en-US"/>
        </a:p>
      </dgm:t>
    </dgm:pt>
    <dgm:pt modelId="{B49B99BE-E1E0-41CB-BF73-501859BC2753}">
      <dgm:prSet/>
      <dgm:spPr/>
      <dgm:t>
        <a:bodyPr/>
        <a:lstStyle/>
        <a:p>
          <a:r>
            <a:rPr lang="ru-RU"/>
            <a:t>- должна действовать единая система и правила аккредитации;</a:t>
          </a:r>
          <a:endParaRPr lang="en-US"/>
        </a:p>
      </dgm:t>
    </dgm:pt>
    <dgm:pt modelId="{CCD048FF-8D77-457B-B4EF-C22C3D9AE5E2}" type="parTrans" cxnId="{D7E76E59-CB33-479C-9387-386C60024D0D}">
      <dgm:prSet/>
      <dgm:spPr/>
      <dgm:t>
        <a:bodyPr/>
        <a:lstStyle/>
        <a:p>
          <a:endParaRPr lang="en-US"/>
        </a:p>
      </dgm:t>
    </dgm:pt>
    <dgm:pt modelId="{0897CDA4-D036-436D-BDB0-75CFA1C0AA9E}" type="sibTrans" cxnId="{D7E76E59-CB33-479C-9387-386C60024D0D}">
      <dgm:prSet/>
      <dgm:spPr/>
      <dgm:t>
        <a:bodyPr/>
        <a:lstStyle/>
        <a:p>
          <a:endParaRPr lang="en-US"/>
        </a:p>
      </dgm:t>
    </dgm:pt>
    <dgm:pt modelId="{82506021-C55D-4D98-A4F0-87A8E528E832}">
      <dgm:prSet/>
      <dgm:spPr/>
      <dgm:t>
        <a:bodyPr/>
        <a:lstStyle/>
        <a:p>
          <a:r>
            <a:rPr lang="ru-RU"/>
            <a:t>- должна существовать независимость органов по аккредитации, органов по сертификации от изготовителей, продавцов, исполнителей и приобретателей; </a:t>
          </a:r>
          <a:endParaRPr lang="en-US"/>
        </a:p>
      </dgm:t>
    </dgm:pt>
    <dgm:pt modelId="{2D321690-13AD-4449-8324-FA7A4150446F}" type="parTrans" cxnId="{B4D50271-645A-4964-9482-B3D67C8B9350}">
      <dgm:prSet/>
      <dgm:spPr/>
      <dgm:t>
        <a:bodyPr/>
        <a:lstStyle/>
        <a:p>
          <a:endParaRPr lang="en-US"/>
        </a:p>
      </dgm:t>
    </dgm:pt>
    <dgm:pt modelId="{07A18C9A-BEEF-4788-840E-731B9CFB35E0}" type="sibTrans" cxnId="{B4D50271-645A-4964-9482-B3D67C8B9350}">
      <dgm:prSet/>
      <dgm:spPr/>
      <dgm:t>
        <a:bodyPr/>
        <a:lstStyle/>
        <a:p>
          <a:endParaRPr lang="en-US"/>
        </a:p>
      </dgm:t>
    </dgm:pt>
    <dgm:pt modelId="{7FDBD2AD-871B-46BD-8E54-575DE96CD2B3}">
      <dgm:prSet/>
      <dgm:spPr/>
      <dgm:t>
        <a:bodyPr/>
        <a:lstStyle/>
        <a:p>
          <a:r>
            <a:rPr lang="ru-RU"/>
            <a:t>- необходимо соблюдать единство правил и методов исследований и измерений при осуществлении процедур обязательной оценки соответствия;</a:t>
          </a:r>
          <a:endParaRPr lang="en-US"/>
        </a:p>
      </dgm:t>
    </dgm:pt>
    <dgm:pt modelId="{7EA8056A-F69E-4715-B7BE-46702A2686C0}" type="parTrans" cxnId="{1C5D583A-1BEE-4BCE-AB07-D57048662EC5}">
      <dgm:prSet/>
      <dgm:spPr/>
      <dgm:t>
        <a:bodyPr/>
        <a:lstStyle/>
        <a:p>
          <a:endParaRPr lang="en-US"/>
        </a:p>
      </dgm:t>
    </dgm:pt>
    <dgm:pt modelId="{18BA4B6D-A30D-4FE5-85DA-DB92E2409486}" type="sibTrans" cxnId="{1C5D583A-1BEE-4BCE-AB07-D57048662EC5}">
      <dgm:prSet/>
      <dgm:spPr/>
      <dgm:t>
        <a:bodyPr/>
        <a:lstStyle/>
        <a:p>
          <a:endParaRPr lang="en-US"/>
        </a:p>
      </dgm:t>
    </dgm:pt>
    <dgm:pt modelId="{D162A4E7-C242-417B-AFAA-C0B9D0D59C17}">
      <dgm:prSet/>
      <dgm:spPr/>
      <dgm:t>
        <a:bodyPr/>
        <a:lstStyle/>
        <a:p>
          <a:r>
            <a:rPr lang="ru-RU"/>
            <a:t>- должна быть недопустимость внебюджетного финансирования государственного контроля за соблюдением требований технических регламентов; </a:t>
          </a:r>
          <a:endParaRPr lang="en-US"/>
        </a:p>
      </dgm:t>
    </dgm:pt>
    <dgm:pt modelId="{283EFABC-74E3-44AF-904D-3690B61BA3CD}" type="parTrans" cxnId="{4A427D90-A555-489E-B6C8-2674A207CC4C}">
      <dgm:prSet/>
      <dgm:spPr/>
      <dgm:t>
        <a:bodyPr/>
        <a:lstStyle/>
        <a:p>
          <a:endParaRPr lang="en-US"/>
        </a:p>
      </dgm:t>
    </dgm:pt>
    <dgm:pt modelId="{60948E53-9765-4EF1-BEE4-53D6B29C2DF5}" type="sibTrans" cxnId="{4A427D90-A555-489E-B6C8-2674A207CC4C}">
      <dgm:prSet/>
      <dgm:spPr/>
      <dgm:t>
        <a:bodyPr/>
        <a:lstStyle/>
        <a:p>
          <a:endParaRPr lang="en-US"/>
        </a:p>
      </dgm:t>
    </dgm:pt>
    <dgm:pt modelId="{7AA860D4-63C9-4FDE-8A6D-EA76D8C429A9}">
      <dgm:prSet/>
      <dgm:spPr/>
      <dgm:t>
        <a:bodyPr/>
        <a:lstStyle/>
        <a:p>
          <a:r>
            <a:rPr lang="ru-RU"/>
            <a:t>- должна существовать недопустимость совмещения полномочий органа государственного контроля и органа по сертификации, а также недопустимость совмещения одним органом полномочий на аккредитацию и сертификацию товаров и услуг; </a:t>
          </a:r>
          <a:endParaRPr lang="en-US"/>
        </a:p>
      </dgm:t>
    </dgm:pt>
    <dgm:pt modelId="{4CAA86D6-AA67-44D3-8CDB-884A80DF9C28}" type="parTrans" cxnId="{E2417AA4-C1C8-4CFE-8EB3-38627E0B23AD}">
      <dgm:prSet/>
      <dgm:spPr/>
      <dgm:t>
        <a:bodyPr/>
        <a:lstStyle/>
        <a:p>
          <a:endParaRPr lang="en-US"/>
        </a:p>
      </dgm:t>
    </dgm:pt>
    <dgm:pt modelId="{ADD7961E-B498-4837-8343-C46474CD6162}" type="sibTrans" cxnId="{E2417AA4-C1C8-4CFE-8EB3-38627E0B23AD}">
      <dgm:prSet/>
      <dgm:spPr/>
      <dgm:t>
        <a:bodyPr/>
        <a:lstStyle/>
        <a:p>
          <a:endParaRPr lang="en-US"/>
        </a:p>
      </dgm:t>
    </dgm:pt>
    <dgm:pt modelId="{DDEAE397-B910-40C8-B6F4-95C8EFE26ACB}">
      <dgm:prSet/>
      <dgm:spPr/>
      <dgm:t>
        <a:bodyPr/>
        <a:lstStyle/>
        <a:p>
          <a:r>
            <a:rPr lang="ru-RU"/>
            <a:t>- используются единые правила установления требований к продукции, процессам производства, эксплуатации, хранения, перевозки, реализации и утилизации, выполнению работ или оказанию услуг</a:t>
          </a:r>
          <a:endParaRPr lang="en-US"/>
        </a:p>
      </dgm:t>
    </dgm:pt>
    <dgm:pt modelId="{30619A1F-4805-4983-8C4B-C1770C4BB307}" type="parTrans" cxnId="{A73B06FE-49ED-419D-8C49-A2258D5F3534}">
      <dgm:prSet/>
      <dgm:spPr/>
      <dgm:t>
        <a:bodyPr/>
        <a:lstStyle/>
        <a:p>
          <a:endParaRPr lang="en-US"/>
        </a:p>
      </dgm:t>
    </dgm:pt>
    <dgm:pt modelId="{BB0AEA30-6F0F-426F-8A40-D37DE14E6D78}" type="sibTrans" cxnId="{A73B06FE-49ED-419D-8C49-A2258D5F3534}">
      <dgm:prSet/>
      <dgm:spPr/>
      <dgm:t>
        <a:bodyPr/>
        <a:lstStyle/>
        <a:p>
          <a:endParaRPr lang="en-US"/>
        </a:p>
      </dgm:t>
    </dgm:pt>
    <dgm:pt modelId="{78AC443A-5852-478D-8B9B-BBB8DB9384A1}" type="pres">
      <dgm:prSet presAssocID="{E1046A67-6320-4763-B185-C8E8A0A75D79}" presName="linear" presStyleCnt="0">
        <dgm:presLayoutVars>
          <dgm:animLvl val="lvl"/>
          <dgm:resizeHandles val="exact"/>
        </dgm:presLayoutVars>
      </dgm:prSet>
      <dgm:spPr/>
      <dgm:t>
        <a:bodyPr/>
        <a:lstStyle/>
        <a:p>
          <a:endParaRPr lang="ru-RU"/>
        </a:p>
      </dgm:t>
    </dgm:pt>
    <dgm:pt modelId="{96CF2193-B47E-4E7B-9EE0-AE520474243C}" type="pres">
      <dgm:prSet presAssocID="{FE3FF9D8-86C9-4C48-AA3A-6AF26178A0E4}" presName="parentText" presStyleLbl="node1" presStyleIdx="0" presStyleCnt="8">
        <dgm:presLayoutVars>
          <dgm:chMax val="0"/>
          <dgm:bulletEnabled val="1"/>
        </dgm:presLayoutVars>
      </dgm:prSet>
      <dgm:spPr/>
      <dgm:t>
        <a:bodyPr/>
        <a:lstStyle/>
        <a:p>
          <a:endParaRPr lang="ru-RU"/>
        </a:p>
      </dgm:t>
    </dgm:pt>
    <dgm:pt modelId="{BF344EFA-E0D7-4014-8706-64654DEBFE2C}" type="pres">
      <dgm:prSet presAssocID="{45EB313D-25A4-4A7A-BD38-77292A926A55}" presName="spacer" presStyleCnt="0"/>
      <dgm:spPr/>
    </dgm:pt>
    <dgm:pt modelId="{84E4B28C-D21E-4855-814A-3E0961071F56}" type="pres">
      <dgm:prSet presAssocID="{089AF006-C6E6-4C2C-90B6-AD83DD598EB1}" presName="parentText" presStyleLbl="node1" presStyleIdx="1" presStyleCnt="8">
        <dgm:presLayoutVars>
          <dgm:chMax val="0"/>
          <dgm:bulletEnabled val="1"/>
        </dgm:presLayoutVars>
      </dgm:prSet>
      <dgm:spPr/>
      <dgm:t>
        <a:bodyPr/>
        <a:lstStyle/>
        <a:p>
          <a:endParaRPr lang="ru-RU"/>
        </a:p>
      </dgm:t>
    </dgm:pt>
    <dgm:pt modelId="{3B69167E-9A39-4E04-B3AA-CD125CEAFB4B}" type="pres">
      <dgm:prSet presAssocID="{3F5344A0-8E52-4010-B7F2-8246B674214D}" presName="spacer" presStyleCnt="0"/>
      <dgm:spPr/>
    </dgm:pt>
    <dgm:pt modelId="{27322540-3B54-498C-937D-959209EDBA98}" type="pres">
      <dgm:prSet presAssocID="{B49B99BE-E1E0-41CB-BF73-501859BC2753}" presName="parentText" presStyleLbl="node1" presStyleIdx="2" presStyleCnt="8">
        <dgm:presLayoutVars>
          <dgm:chMax val="0"/>
          <dgm:bulletEnabled val="1"/>
        </dgm:presLayoutVars>
      </dgm:prSet>
      <dgm:spPr/>
      <dgm:t>
        <a:bodyPr/>
        <a:lstStyle/>
        <a:p>
          <a:endParaRPr lang="ru-RU"/>
        </a:p>
      </dgm:t>
    </dgm:pt>
    <dgm:pt modelId="{7C18B7C5-ADDD-4341-828D-90A1B783D30A}" type="pres">
      <dgm:prSet presAssocID="{0897CDA4-D036-436D-BDB0-75CFA1C0AA9E}" presName="spacer" presStyleCnt="0"/>
      <dgm:spPr/>
    </dgm:pt>
    <dgm:pt modelId="{7A44D654-9570-455B-BBAA-0D55D10CA85A}" type="pres">
      <dgm:prSet presAssocID="{82506021-C55D-4D98-A4F0-87A8E528E832}" presName="parentText" presStyleLbl="node1" presStyleIdx="3" presStyleCnt="8">
        <dgm:presLayoutVars>
          <dgm:chMax val="0"/>
          <dgm:bulletEnabled val="1"/>
        </dgm:presLayoutVars>
      </dgm:prSet>
      <dgm:spPr/>
      <dgm:t>
        <a:bodyPr/>
        <a:lstStyle/>
        <a:p>
          <a:endParaRPr lang="ru-RU"/>
        </a:p>
      </dgm:t>
    </dgm:pt>
    <dgm:pt modelId="{5ECA9B24-2330-468F-842A-7D7264CDFC34}" type="pres">
      <dgm:prSet presAssocID="{07A18C9A-BEEF-4788-840E-731B9CFB35E0}" presName="spacer" presStyleCnt="0"/>
      <dgm:spPr/>
    </dgm:pt>
    <dgm:pt modelId="{D219F79A-34C2-4EE5-B0AC-B51C3E76DB3B}" type="pres">
      <dgm:prSet presAssocID="{7FDBD2AD-871B-46BD-8E54-575DE96CD2B3}" presName="parentText" presStyleLbl="node1" presStyleIdx="4" presStyleCnt="8">
        <dgm:presLayoutVars>
          <dgm:chMax val="0"/>
          <dgm:bulletEnabled val="1"/>
        </dgm:presLayoutVars>
      </dgm:prSet>
      <dgm:spPr/>
      <dgm:t>
        <a:bodyPr/>
        <a:lstStyle/>
        <a:p>
          <a:endParaRPr lang="ru-RU"/>
        </a:p>
      </dgm:t>
    </dgm:pt>
    <dgm:pt modelId="{2D2D91EE-122E-48EE-906C-E2F8B3D58B1B}" type="pres">
      <dgm:prSet presAssocID="{18BA4B6D-A30D-4FE5-85DA-DB92E2409486}" presName="spacer" presStyleCnt="0"/>
      <dgm:spPr/>
    </dgm:pt>
    <dgm:pt modelId="{544E02AF-0E0D-46EA-BF35-05EDF1929666}" type="pres">
      <dgm:prSet presAssocID="{D162A4E7-C242-417B-AFAA-C0B9D0D59C17}" presName="parentText" presStyleLbl="node1" presStyleIdx="5" presStyleCnt="8">
        <dgm:presLayoutVars>
          <dgm:chMax val="0"/>
          <dgm:bulletEnabled val="1"/>
        </dgm:presLayoutVars>
      </dgm:prSet>
      <dgm:spPr/>
      <dgm:t>
        <a:bodyPr/>
        <a:lstStyle/>
        <a:p>
          <a:endParaRPr lang="ru-RU"/>
        </a:p>
      </dgm:t>
    </dgm:pt>
    <dgm:pt modelId="{4EE99F3E-8F7C-4BAB-8128-C4CFEEEB92BA}" type="pres">
      <dgm:prSet presAssocID="{60948E53-9765-4EF1-BEE4-53D6B29C2DF5}" presName="spacer" presStyleCnt="0"/>
      <dgm:spPr/>
    </dgm:pt>
    <dgm:pt modelId="{ECA7C63B-67C1-4E15-9824-D48E18E38D19}" type="pres">
      <dgm:prSet presAssocID="{7AA860D4-63C9-4FDE-8A6D-EA76D8C429A9}" presName="parentText" presStyleLbl="node1" presStyleIdx="6" presStyleCnt="8">
        <dgm:presLayoutVars>
          <dgm:chMax val="0"/>
          <dgm:bulletEnabled val="1"/>
        </dgm:presLayoutVars>
      </dgm:prSet>
      <dgm:spPr/>
      <dgm:t>
        <a:bodyPr/>
        <a:lstStyle/>
        <a:p>
          <a:endParaRPr lang="ru-RU"/>
        </a:p>
      </dgm:t>
    </dgm:pt>
    <dgm:pt modelId="{4BC16700-6D2F-43A5-B803-54ABA25903CB}" type="pres">
      <dgm:prSet presAssocID="{ADD7961E-B498-4837-8343-C46474CD6162}" presName="spacer" presStyleCnt="0"/>
      <dgm:spPr/>
    </dgm:pt>
    <dgm:pt modelId="{1D4269BB-4F0C-4BF1-861B-FBF24A2589B2}" type="pres">
      <dgm:prSet presAssocID="{DDEAE397-B910-40C8-B6F4-95C8EFE26ACB}" presName="parentText" presStyleLbl="node1" presStyleIdx="7" presStyleCnt="8">
        <dgm:presLayoutVars>
          <dgm:chMax val="0"/>
          <dgm:bulletEnabled val="1"/>
        </dgm:presLayoutVars>
      </dgm:prSet>
      <dgm:spPr/>
      <dgm:t>
        <a:bodyPr/>
        <a:lstStyle/>
        <a:p>
          <a:endParaRPr lang="ru-RU"/>
        </a:p>
      </dgm:t>
    </dgm:pt>
  </dgm:ptLst>
  <dgm:cxnLst>
    <dgm:cxn modelId="{43BB815E-864D-4549-95C2-9E5606360A2B}" type="presOf" srcId="{7FDBD2AD-871B-46BD-8E54-575DE96CD2B3}" destId="{D219F79A-34C2-4EE5-B0AC-B51C3E76DB3B}" srcOrd="0" destOrd="0" presId="urn:microsoft.com/office/officeart/2005/8/layout/vList2"/>
    <dgm:cxn modelId="{1C5D583A-1BEE-4BCE-AB07-D57048662EC5}" srcId="{E1046A67-6320-4763-B185-C8E8A0A75D79}" destId="{7FDBD2AD-871B-46BD-8E54-575DE96CD2B3}" srcOrd="4" destOrd="0" parTransId="{7EA8056A-F69E-4715-B7BE-46702A2686C0}" sibTransId="{18BA4B6D-A30D-4FE5-85DA-DB92E2409486}"/>
    <dgm:cxn modelId="{E2417AA4-C1C8-4CFE-8EB3-38627E0B23AD}" srcId="{E1046A67-6320-4763-B185-C8E8A0A75D79}" destId="{7AA860D4-63C9-4FDE-8A6D-EA76D8C429A9}" srcOrd="6" destOrd="0" parTransId="{4CAA86D6-AA67-44D3-8CDB-884A80DF9C28}" sibTransId="{ADD7961E-B498-4837-8343-C46474CD6162}"/>
    <dgm:cxn modelId="{600114B9-37C9-4841-A694-78919072042F}" srcId="{E1046A67-6320-4763-B185-C8E8A0A75D79}" destId="{089AF006-C6E6-4C2C-90B6-AD83DD598EB1}" srcOrd="1" destOrd="0" parTransId="{744A14BE-4094-4BC9-A988-72E25E9DE249}" sibTransId="{3F5344A0-8E52-4010-B7F2-8246B674214D}"/>
    <dgm:cxn modelId="{B4D50271-645A-4964-9482-B3D67C8B9350}" srcId="{E1046A67-6320-4763-B185-C8E8A0A75D79}" destId="{82506021-C55D-4D98-A4F0-87A8E528E832}" srcOrd="3" destOrd="0" parTransId="{2D321690-13AD-4449-8324-FA7A4150446F}" sibTransId="{07A18C9A-BEEF-4788-840E-731B9CFB35E0}"/>
    <dgm:cxn modelId="{D2C46238-FD9E-4B0F-9AC2-87445F7C0F7D}" type="presOf" srcId="{089AF006-C6E6-4C2C-90B6-AD83DD598EB1}" destId="{84E4B28C-D21E-4855-814A-3E0961071F56}" srcOrd="0" destOrd="0" presId="urn:microsoft.com/office/officeart/2005/8/layout/vList2"/>
    <dgm:cxn modelId="{DA231254-F4E9-4ECF-8EE2-3E8C5BA97541}" srcId="{E1046A67-6320-4763-B185-C8E8A0A75D79}" destId="{FE3FF9D8-86C9-4C48-AA3A-6AF26178A0E4}" srcOrd="0" destOrd="0" parTransId="{48C799D5-AC3C-4D02-ACC4-8D29649C8B11}" sibTransId="{45EB313D-25A4-4A7A-BD38-77292A926A55}"/>
    <dgm:cxn modelId="{4A427D90-A555-489E-B6C8-2674A207CC4C}" srcId="{E1046A67-6320-4763-B185-C8E8A0A75D79}" destId="{D162A4E7-C242-417B-AFAA-C0B9D0D59C17}" srcOrd="5" destOrd="0" parTransId="{283EFABC-74E3-44AF-904D-3690B61BA3CD}" sibTransId="{60948E53-9765-4EF1-BEE4-53D6B29C2DF5}"/>
    <dgm:cxn modelId="{ABCE1B13-FCEB-42EF-8CB4-49111487B72F}" type="presOf" srcId="{82506021-C55D-4D98-A4F0-87A8E528E832}" destId="{7A44D654-9570-455B-BBAA-0D55D10CA85A}" srcOrd="0" destOrd="0" presId="urn:microsoft.com/office/officeart/2005/8/layout/vList2"/>
    <dgm:cxn modelId="{90059DAF-B5FF-4B4B-8387-BD17DD37D8AE}" type="presOf" srcId="{E1046A67-6320-4763-B185-C8E8A0A75D79}" destId="{78AC443A-5852-478D-8B9B-BBB8DB9384A1}" srcOrd="0" destOrd="0" presId="urn:microsoft.com/office/officeart/2005/8/layout/vList2"/>
    <dgm:cxn modelId="{BC46D8DF-E8E1-4CBA-A351-39FF592A29D5}" type="presOf" srcId="{7AA860D4-63C9-4FDE-8A6D-EA76D8C429A9}" destId="{ECA7C63B-67C1-4E15-9824-D48E18E38D19}" srcOrd="0" destOrd="0" presId="urn:microsoft.com/office/officeart/2005/8/layout/vList2"/>
    <dgm:cxn modelId="{D7E76E59-CB33-479C-9387-386C60024D0D}" srcId="{E1046A67-6320-4763-B185-C8E8A0A75D79}" destId="{B49B99BE-E1E0-41CB-BF73-501859BC2753}" srcOrd="2" destOrd="0" parTransId="{CCD048FF-8D77-457B-B4EF-C22C3D9AE5E2}" sibTransId="{0897CDA4-D036-436D-BDB0-75CFA1C0AA9E}"/>
    <dgm:cxn modelId="{332A3CE5-0D3E-496F-9D89-E5D7199C6159}" type="presOf" srcId="{B49B99BE-E1E0-41CB-BF73-501859BC2753}" destId="{27322540-3B54-498C-937D-959209EDBA98}" srcOrd="0" destOrd="0" presId="urn:microsoft.com/office/officeart/2005/8/layout/vList2"/>
    <dgm:cxn modelId="{B8B8CEBA-DC73-4C62-AFCB-EDE2424DE4E7}" type="presOf" srcId="{D162A4E7-C242-417B-AFAA-C0B9D0D59C17}" destId="{544E02AF-0E0D-46EA-BF35-05EDF1929666}" srcOrd="0" destOrd="0" presId="urn:microsoft.com/office/officeart/2005/8/layout/vList2"/>
    <dgm:cxn modelId="{B054693D-C883-4426-8E61-E0579C4DD99B}" type="presOf" srcId="{DDEAE397-B910-40C8-B6F4-95C8EFE26ACB}" destId="{1D4269BB-4F0C-4BF1-861B-FBF24A2589B2}" srcOrd="0" destOrd="0" presId="urn:microsoft.com/office/officeart/2005/8/layout/vList2"/>
    <dgm:cxn modelId="{A73B06FE-49ED-419D-8C49-A2258D5F3534}" srcId="{E1046A67-6320-4763-B185-C8E8A0A75D79}" destId="{DDEAE397-B910-40C8-B6F4-95C8EFE26ACB}" srcOrd="7" destOrd="0" parTransId="{30619A1F-4805-4983-8C4B-C1770C4BB307}" sibTransId="{BB0AEA30-6F0F-426F-8A40-D37DE14E6D78}"/>
    <dgm:cxn modelId="{F27875D8-9FB2-4B34-BCE6-08F6567A4139}" type="presOf" srcId="{FE3FF9D8-86C9-4C48-AA3A-6AF26178A0E4}" destId="{96CF2193-B47E-4E7B-9EE0-AE520474243C}" srcOrd="0" destOrd="0" presId="urn:microsoft.com/office/officeart/2005/8/layout/vList2"/>
    <dgm:cxn modelId="{D858BDA3-D8AF-4F39-9260-EB5B3B71903B}" type="presParOf" srcId="{78AC443A-5852-478D-8B9B-BBB8DB9384A1}" destId="{96CF2193-B47E-4E7B-9EE0-AE520474243C}" srcOrd="0" destOrd="0" presId="urn:microsoft.com/office/officeart/2005/8/layout/vList2"/>
    <dgm:cxn modelId="{1A406531-0C7C-4B41-8230-EA887B6A654B}" type="presParOf" srcId="{78AC443A-5852-478D-8B9B-BBB8DB9384A1}" destId="{BF344EFA-E0D7-4014-8706-64654DEBFE2C}" srcOrd="1" destOrd="0" presId="urn:microsoft.com/office/officeart/2005/8/layout/vList2"/>
    <dgm:cxn modelId="{14B0A52C-D924-4FEB-8F66-43AA52CED63F}" type="presParOf" srcId="{78AC443A-5852-478D-8B9B-BBB8DB9384A1}" destId="{84E4B28C-D21E-4855-814A-3E0961071F56}" srcOrd="2" destOrd="0" presId="urn:microsoft.com/office/officeart/2005/8/layout/vList2"/>
    <dgm:cxn modelId="{1AAC050D-1420-4DE8-BF04-B77C5749AEB7}" type="presParOf" srcId="{78AC443A-5852-478D-8B9B-BBB8DB9384A1}" destId="{3B69167E-9A39-4E04-B3AA-CD125CEAFB4B}" srcOrd="3" destOrd="0" presId="urn:microsoft.com/office/officeart/2005/8/layout/vList2"/>
    <dgm:cxn modelId="{37E6F347-98AB-4EA9-AD42-2C38B62957C4}" type="presParOf" srcId="{78AC443A-5852-478D-8B9B-BBB8DB9384A1}" destId="{27322540-3B54-498C-937D-959209EDBA98}" srcOrd="4" destOrd="0" presId="urn:microsoft.com/office/officeart/2005/8/layout/vList2"/>
    <dgm:cxn modelId="{DC8D1698-7FF6-4FF4-8A05-62B348C1611C}" type="presParOf" srcId="{78AC443A-5852-478D-8B9B-BBB8DB9384A1}" destId="{7C18B7C5-ADDD-4341-828D-90A1B783D30A}" srcOrd="5" destOrd="0" presId="urn:microsoft.com/office/officeart/2005/8/layout/vList2"/>
    <dgm:cxn modelId="{BBC670CF-ABD8-401D-9E09-DCB608E7FF11}" type="presParOf" srcId="{78AC443A-5852-478D-8B9B-BBB8DB9384A1}" destId="{7A44D654-9570-455B-BBAA-0D55D10CA85A}" srcOrd="6" destOrd="0" presId="urn:microsoft.com/office/officeart/2005/8/layout/vList2"/>
    <dgm:cxn modelId="{60AA94B4-E4C6-4A09-A6D3-63FA497DCB6B}" type="presParOf" srcId="{78AC443A-5852-478D-8B9B-BBB8DB9384A1}" destId="{5ECA9B24-2330-468F-842A-7D7264CDFC34}" srcOrd="7" destOrd="0" presId="urn:microsoft.com/office/officeart/2005/8/layout/vList2"/>
    <dgm:cxn modelId="{1C8EAEDE-975E-4686-9AF5-676DBC42D020}" type="presParOf" srcId="{78AC443A-5852-478D-8B9B-BBB8DB9384A1}" destId="{D219F79A-34C2-4EE5-B0AC-B51C3E76DB3B}" srcOrd="8" destOrd="0" presId="urn:microsoft.com/office/officeart/2005/8/layout/vList2"/>
    <dgm:cxn modelId="{ABA25401-5A6E-4EBE-9055-9D34E84755E7}" type="presParOf" srcId="{78AC443A-5852-478D-8B9B-BBB8DB9384A1}" destId="{2D2D91EE-122E-48EE-906C-E2F8B3D58B1B}" srcOrd="9" destOrd="0" presId="urn:microsoft.com/office/officeart/2005/8/layout/vList2"/>
    <dgm:cxn modelId="{E91A34BE-336A-4C60-A709-50DEB50818BE}" type="presParOf" srcId="{78AC443A-5852-478D-8B9B-BBB8DB9384A1}" destId="{544E02AF-0E0D-46EA-BF35-05EDF1929666}" srcOrd="10" destOrd="0" presId="urn:microsoft.com/office/officeart/2005/8/layout/vList2"/>
    <dgm:cxn modelId="{7A987DB6-565C-456E-A5F5-FF9547A4C431}" type="presParOf" srcId="{78AC443A-5852-478D-8B9B-BBB8DB9384A1}" destId="{4EE99F3E-8F7C-4BAB-8128-C4CFEEEB92BA}" srcOrd="11" destOrd="0" presId="urn:microsoft.com/office/officeart/2005/8/layout/vList2"/>
    <dgm:cxn modelId="{9B532E3F-1D9B-4F5E-BD14-FED70469FAC2}" type="presParOf" srcId="{78AC443A-5852-478D-8B9B-BBB8DB9384A1}" destId="{ECA7C63B-67C1-4E15-9824-D48E18E38D19}" srcOrd="12" destOrd="0" presId="urn:microsoft.com/office/officeart/2005/8/layout/vList2"/>
    <dgm:cxn modelId="{5B45F8E5-F7D0-4512-9778-1DBD8370871D}" type="presParOf" srcId="{78AC443A-5852-478D-8B9B-BBB8DB9384A1}" destId="{4BC16700-6D2F-43A5-B803-54ABA25903CB}" srcOrd="13" destOrd="0" presId="urn:microsoft.com/office/officeart/2005/8/layout/vList2"/>
    <dgm:cxn modelId="{049BBD75-5D1E-4A4E-8F6D-2EDE40E6BBA6}" type="presParOf" srcId="{78AC443A-5852-478D-8B9B-BBB8DB9384A1}" destId="{1D4269BB-4F0C-4BF1-861B-FBF24A2589B2}"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6F5304-09BD-4E7B-B591-B2A2544BE0F1}"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D322CF04-B1A3-4597-9CE0-F89632E7BF4F}">
      <dgm:prSet/>
      <dgm:spPr/>
      <dgm:t>
        <a:bodyPr/>
        <a:lstStyle/>
        <a:p>
          <a:r>
            <a:rPr lang="ru-RU"/>
            <a:t>а) в области обязательной регламентации: </a:t>
          </a:r>
          <a:endParaRPr lang="en-US"/>
        </a:p>
      </dgm:t>
    </dgm:pt>
    <dgm:pt modelId="{014CD8C7-72DE-496D-B0A2-1DA484D3207C}" type="parTrans" cxnId="{CBB0B265-1448-4471-9626-EE705E8033C7}">
      <dgm:prSet/>
      <dgm:spPr/>
      <dgm:t>
        <a:bodyPr/>
        <a:lstStyle/>
        <a:p>
          <a:endParaRPr lang="en-US"/>
        </a:p>
      </dgm:t>
    </dgm:pt>
    <dgm:pt modelId="{8646E0FB-D2F3-4CAB-BF6D-5B7ED9404288}" type="sibTrans" cxnId="{CBB0B265-1448-4471-9626-EE705E8033C7}">
      <dgm:prSet/>
      <dgm:spPr/>
      <dgm:t>
        <a:bodyPr/>
        <a:lstStyle/>
        <a:p>
          <a:endParaRPr lang="en-US"/>
        </a:p>
      </dgm:t>
    </dgm:pt>
    <dgm:pt modelId="{5B00EFFB-DC06-4E88-82CB-E26DA13208E5}">
      <dgm:prSet/>
      <dgm:spPr/>
      <dgm:t>
        <a:bodyPr/>
        <a:lstStyle/>
        <a:p>
          <a:r>
            <a:rPr lang="ru-RU"/>
            <a:t>-обеспечение безопасности продукции, процессов для жизни и здоровья человека и окружающей среды, в том числе растительного и животного мира; </a:t>
          </a:r>
          <a:endParaRPr lang="en-US"/>
        </a:p>
      </dgm:t>
    </dgm:pt>
    <dgm:pt modelId="{A8CE9B54-A780-4990-A252-BD6A05604C3A}" type="parTrans" cxnId="{33D320B3-B752-4783-8C3E-42243D91FA78}">
      <dgm:prSet/>
      <dgm:spPr/>
      <dgm:t>
        <a:bodyPr/>
        <a:lstStyle/>
        <a:p>
          <a:endParaRPr lang="en-US"/>
        </a:p>
      </dgm:t>
    </dgm:pt>
    <dgm:pt modelId="{43EF358C-23FA-4DB1-9104-00AC1089ED94}" type="sibTrans" cxnId="{33D320B3-B752-4783-8C3E-42243D91FA78}">
      <dgm:prSet/>
      <dgm:spPr/>
      <dgm:t>
        <a:bodyPr/>
        <a:lstStyle/>
        <a:p>
          <a:endParaRPr lang="en-US"/>
        </a:p>
      </dgm:t>
    </dgm:pt>
    <dgm:pt modelId="{3845ACD5-E534-4BF2-9B95-7176A721CBD8}">
      <dgm:prSet/>
      <dgm:spPr/>
      <dgm:t>
        <a:bodyPr/>
        <a:lstStyle/>
        <a:p>
          <a:r>
            <a:rPr lang="ru-RU"/>
            <a:t>- обеспечение национальной безопасности; - предупреждение действий, вводящих в заблуждение потребителей относительно безопасности и качества продукции; </a:t>
          </a:r>
          <a:endParaRPr lang="en-US"/>
        </a:p>
      </dgm:t>
    </dgm:pt>
    <dgm:pt modelId="{9D7164F9-40EF-41F9-9A9E-04EDF45593FF}" type="parTrans" cxnId="{BC071B28-7BDE-4B54-BAD5-5E1640CE1AB9}">
      <dgm:prSet/>
      <dgm:spPr/>
      <dgm:t>
        <a:bodyPr/>
        <a:lstStyle/>
        <a:p>
          <a:endParaRPr lang="en-US"/>
        </a:p>
      </dgm:t>
    </dgm:pt>
    <dgm:pt modelId="{116D4901-A353-43D9-B5A6-AADBDCB11092}" type="sibTrans" cxnId="{BC071B28-7BDE-4B54-BAD5-5E1640CE1AB9}">
      <dgm:prSet/>
      <dgm:spPr/>
      <dgm:t>
        <a:bodyPr/>
        <a:lstStyle/>
        <a:p>
          <a:endParaRPr lang="en-US"/>
        </a:p>
      </dgm:t>
    </dgm:pt>
    <dgm:pt modelId="{9C838627-9121-4D05-A0B9-593307429F39}">
      <dgm:prSet/>
      <dgm:spPr/>
      <dgm:t>
        <a:bodyPr/>
        <a:lstStyle/>
        <a:p>
          <a:r>
            <a:rPr lang="ru-RU"/>
            <a:t>- устранение технических барьеров в торговле.</a:t>
          </a:r>
          <a:endParaRPr lang="en-US"/>
        </a:p>
      </dgm:t>
    </dgm:pt>
    <dgm:pt modelId="{87ADBABA-D621-4E0C-8149-5F2F9E0D028F}" type="parTrans" cxnId="{92BABBE6-862F-44A6-836A-C0AED9F447D0}">
      <dgm:prSet/>
      <dgm:spPr/>
      <dgm:t>
        <a:bodyPr/>
        <a:lstStyle/>
        <a:p>
          <a:endParaRPr lang="en-US"/>
        </a:p>
      </dgm:t>
    </dgm:pt>
    <dgm:pt modelId="{5FFA6855-3697-4725-B92A-A09FFB8ECA9F}" type="sibTrans" cxnId="{92BABBE6-862F-44A6-836A-C0AED9F447D0}">
      <dgm:prSet/>
      <dgm:spPr/>
      <dgm:t>
        <a:bodyPr/>
        <a:lstStyle/>
        <a:p>
          <a:endParaRPr lang="en-US"/>
        </a:p>
      </dgm:t>
    </dgm:pt>
    <dgm:pt modelId="{5D2BCD76-1ADB-468C-90A7-FC154CC3F2FF}">
      <dgm:prSet/>
      <dgm:spPr/>
      <dgm:t>
        <a:bodyPr/>
        <a:lstStyle/>
        <a:p>
          <a:r>
            <a:rPr lang="ru-RU"/>
            <a:t>б) в области стандартизации: </a:t>
          </a:r>
          <a:endParaRPr lang="en-US"/>
        </a:p>
      </dgm:t>
    </dgm:pt>
    <dgm:pt modelId="{5A982890-4509-4040-8A4E-43E80AF18A61}" type="parTrans" cxnId="{E59D223E-E7C6-4625-9AE6-BC6865BAC52E}">
      <dgm:prSet/>
      <dgm:spPr/>
      <dgm:t>
        <a:bodyPr/>
        <a:lstStyle/>
        <a:p>
          <a:endParaRPr lang="en-US"/>
        </a:p>
      </dgm:t>
    </dgm:pt>
    <dgm:pt modelId="{53188CFC-AB8A-4BD5-B89A-C637DECEB7C3}" type="sibTrans" cxnId="{E59D223E-E7C6-4625-9AE6-BC6865BAC52E}">
      <dgm:prSet/>
      <dgm:spPr/>
      <dgm:t>
        <a:bodyPr/>
        <a:lstStyle/>
        <a:p>
          <a:endParaRPr lang="en-US"/>
        </a:p>
      </dgm:t>
    </dgm:pt>
    <dgm:pt modelId="{D8AE1FD6-EFE1-4681-A916-0F7DA548C358}">
      <dgm:prSet/>
      <dgm:spPr/>
      <dgm:t>
        <a:bodyPr/>
        <a:lstStyle/>
        <a:p>
          <a:r>
            <a:rPr lang="ru-RU"/>
            <a:t>- повышение конкурентоспособности отечественной продукции; </a:t>
          </a:r>
          <a:endParaRPr lang="en-US"/>
        </a:p>
      </dgm:t>
    </dgm:pt>
    <dgm:pt modelId="{559AB177-EE3A-4F4F-86BE-F78593CF8F6C}" type="parTrans" cxnId="{ADF12D8F-5DD8-4415-97BC-5A9EDAC59A07}">
      <dgm:prSet/>
      <dgm:spPr/>
      <dgm:t>
        <a:bodyPr/>
        <a:lstStyle/>
        <a:p>
          <a:endParaRPr lang="en-US"/>
        </a:p>
      </dgm:t>
    </dgm:pt>
    <dgm:pt modelId="{D27F48CA-7B50-4AC7-935E-FDFB634A2553}" type="sibTrans" cxnId="{ADF12D8F-5DD8-4415-97BC-5A9EDAC59A07}">
      <dgm:prSet/>
      <dgm:spPr/>
      <dgm:t>
        <a:bodyPr/>
        <a:lstStyle/>
        <a:p>
          <a:endParaRPr lang="en-US"/>
        </a:p>
      </dgm:t>
    </dgm:pt>
    <dgm:pt modelId="{23E0DB71-AB86-4B97-A9A4-DC870AA79D94}">
      <dgm:prSet/>
      <dgm:spPr/>
      <dgm:t>
        <a:bodyPr/>
        <a:lstStyle/>
        <a:p>
          <a:r>
            <a:rPr lang="ru-RU"/>
            <a:t>- экономия природных и энергетических ресурсов.</a:t>
          </a:r>
          <a:endParaRPr lang="en-US"/>
        </a:p>
      </dgm:t>
    </dgm:pt>
    <dgm:pt modelId="{6C297AA1-4F2C-4B5B-BC04-140796E8DDD7}" type="parTrans" cxnId="{E12A38C6-126F-4463-B53C-4CB779F4990F}">
      <dgm:prSet/>
      <dgm:spPr/>
      <dgm:t>
        <a:bodyPr/>
        <a:lstStyle/>
        <a:p>
          <a:endParaRPr lang="en-US"/>
        </a:p>
      </dgm:t>
    </dgm:pt>
    <dgm:pt modelId="{50975F90-4AE2-46F6-936F-6CE5FF307080}" type="sibTrans" cxnId="{E12A38C6-126F-4463-B53C-4CB779F4990F}">
      <dgm:prSet/>
      <dgm:spPr/>
      <dgm:t>
        <a:bodyPr/>
        <a:lstStyle/>
        <a:p>
          <a:endParaRPr lang="en-US"/>
        </a:p>
      </dgm:t>
    </dgm:pt>
    <dgm:pt modelId="{0D45A6CA-EBD8-4128-B615-A314602B2DEB}" type="pres">
      <dgm:prSet presAssocID="{F86F5304-09BD-4E7B-B591-B2A2544BE0F1}" presName="diagram" presStyleCnt="0">
        <dgm:presLayoutVars>
          <dgm:dir/>
          <dgm:resizeHandles val="exact"/>
        </dgm:presLayoutVars>
      </dgm:prSet>
      <dgm:spPr/>
      <dgm:t>
        <a:bodyPr/>
        <a:lstStyle/>
        <a:p>
          <a:endParaRPr lang="ru-RU"/>
        </a:p>
      </dgm:t>
    </dgm:pt>
    <dgm:pt modelId="{B839D389-7B13-43BF-A12A-96B9290BC018}" type="pres">
      <dgm:prSet presAssocID="{D322CF04-B1A3-4597-9CE0-F89632E7BF4F}" presName="node" presStyleLbl="node1" presStyleIdx="0" presStyleCnt="7">
        <dgm:presLayoutVars>
          <dgm:bulletEnabled val="1"/>
        </dgm:presLayoutVars>
      </dgm:prSet>
      <dgm:spPr/>
      <dgm:t>
        <a:bodyPr/>
        <a:lstStyle/>
        <a:p>
          <a:endParaRPr lang="ru-RU"/>
        </a:p>
      </dgm:t>
    </dgm:pt>
    <dgm:pt modelId="{1E230F82-7D6D-4BED-9822-006176F6EDC4}" type="pres">
      <dgm:prSet presAssocID="{8646E0FB-D2F3-4CAB-BF6D-5B7ED9404288}" presName="sibTrans" presStyleCnt="0"/>
      <dgm:spPr/>
    </dgm:pt>
    <dgm:pt modelId="{DB3A5E05-E478-45CB-849E-FAF02B111933}" type="pres">
      <dgm:prSet presAssocID="{5B00EFFB-DC06-4E88-82CB-E26DA13208E5}" presName="node" presStyleLbl="node1" presStyleIdx="1" presStyleCnt="7">
        <dgm:presLayoutVars>
          <dgm:bulletEnabled val="1"/>
        </dgm:presLayoutVars>
      </dgm:prSet>
      <dgm:spPr/>
      <dgm:t>
        <a:bodyPr/>
        <a:lstStyle/>
        <a:p>
          <a:endParaRPr lang="ru-RU"/>
        </a:p>
      </dgm:t>
    </dgm:pt>
    <dgm:pt modelId="{B51884C6-6998-4CC3-9A3C-722A946516CE}" type="pres">
      <dgm:prSet presAssocID="{43EF358C-23FA-4DB1-9104-00AC1089ED94}" presName="sibTrans" presStyleCnt="0"/>
      <dgm:spPr/>
    </dgm:pt>
    <dgm:pt modelId="{0A616D23-EDCE-4E1D-9676-1758470EFE2E}" type="pres">
      <dgm:prSet presAssocID="{3845ACD5-E534-4BF2-9B95-7176A721CBD8}" presName="node" presStyleLbl="node1" presStyleIdx="2" presStyleCnt="7">
        <dgm:presLayoutVars>
          <dgm:bulletEnabled val="1"/>
        </dgm:presLayoutVars>
      </dgm:prSet>
      <dgm:spPr/>
      <dgm:t>
        <a:bodyPr/>
        <a:lstStyle/>
        <a:p>
          <a:endParaRPr lang="ru-RU"/>
        </a:p>
      </dgm:t>
    </dgm:pt>
    <dgm:pt modelId="{EBB46CA6-C5BB-48D3-8917-BC0D429A78E4}" type="pres">
      <dgm:prSet presAssocID="{116D4901-A353-43D9-B5A6-AADBDCB11092}" presName="sibTrans" presStyleCnt="0"/>
      <dgm:spPr/>
    </dgm:pt>
    <dgm:pt modelId="{F2C1A6C5-7AEB-452E-903C-C8E3B48899B8}" type="pres">
      <dgm:prSet presAssocID="{9C838627-9121-4D05-A0B9-593307429F39}" presName="node" presStyleLbl="node1" presStyleIdx="3" presStyleCnt="7">
        <dgm:presLayoutVars>
          <dgm:bulletEnabled val="1"/>
        </dgm:presLayoutVars>
      </dgm:prSet>
      <dgm:spPr/>
      <dgm:t>
        <a:bodyPr/>
        <a:lstStyle/>
        <a:p>
          <a:endParaRPr lang="ru-RU"/>
        </a:p>
      </dgm:t>
    </dgm:pt>
    <dgm:pt modelId="{05FF80BD-CA4F-4ECE-A11E-2F9D6442A3F7}" type="pres">
      <dgm:prSet presAssocID="{5FFA6855-3697-4725-B92A-A09FFB8ECA9F}" presName="sibTrans" presStyleCnt="0"/>
      <dgm:spPr/>
    </dgm:pt>
    <dgm:pt modelId="{272C9E16-4E1B-4C28-BA0A-338DBBA09930}" type="pres">
      <dgm:prSet presAssocID="{5D2BCD76-1ADB-468C-90A7-FC154CC3F2FF}" presName="node" presStyleLbl="node1" presStyleIdx="4" presStyleCnt="7">
        <dgm:presLayoutVars>
          <dgm:bulletEnabled val="1"/>
        </dgm:presLayoutVars>
      </dgm:prSet>
      <dgm:spPr/>
      <dgm:t>
        <a:bodyPr/>
        <a:lstStyle/>
        <a:p>
          <a:endParaRPr lang="ru-RU"/>
        </a:p>
      </dgm:t>
    </dgm:pt>
    <dgm:pt modelId="{AAABD528-33CE-46DD-9A09-F024F592124C}" type="pres">
      <dgm:prSet presAssocID="{53188CFC-AB8A-4BD5-B89A-C637DECEB7C3}" presName="sibTrans" presStyleCnt="0"/>
      <dgm:spPr/>
    </dgm:pt>
    <dgm:pt modelId="{0331F41F-9F5F-473E-B842-A3705F94A60D}" type="pres">
      <dgm:prSet presAssocID="{D8AE1FD6-EFE1-4681-A916-0F7DA548C358}" presName="node" presStyleLbl="node1" presStyleIdx="5" presStyleCnt="7">
        <dgm:presLayoutVars>
          <dgm:bulletEnabled val="1"/>
        </dgm:presLayoutVars>
      </dgm:prSet>
      <dgm:spPr/>
      <dgm:t>
        <a:bodyPr/>
        <a:lstStyle/>
        <a:p>
          <a:endParaRPr lang="ru-RU"/>
        </a:p>
      </dgm:t>
    </dgm:pt>
    <dgm:pt modelId="{E5BDA626-F6D5-4055-8DEC-D4ABF11F0BBC}" type="pres">
      <dgm:prSet presAssocID="{D27F48CA-7B50-4AC7-935E-FDFB634A2553}" presName="sibTrans" presStyleCnt="0"/>
      <dgm:spPr/>
    </dgm:pt>
    <dgm:pt modelId="{A9062FBE-C842-45D4-A1A4-4820FC7C54BF}" type="pres">
      <dgm:prSet presAssocID="{23E0DB71-AB86-4B97-A9A4-DC870AA79D94}" presName="node" presStyleLbl="node1" presStyleIdx="6" presStyleCnt="7">
        <dgm:presLayoutVars>
          <dgm:bulletEnabled val="1"/>
        </dgm:presLayoutVars>
      </dgm:prSet>
      <dgm:spPr/>
      <dgm:t>
        <a:bodyPr/>
        <a:lstStyle/>
        <a:p>
          <a:endParaRPr lang="ru-RU"/>
        </a:p>
      </dgm:t>
    </dgm:pt>
  </dgm:ptLst>
  <dgm:cxnLst>
    <dgm:cxn modelId="{E12A38C6-126F-4463-B53C-4CB779F4990F}" srcId="{F86F5304-09BD-4E7B-B591-B2A2544BE0F1}" destId="{23E0DB71-AB86-4B97-A9A4-DC870AA79D94}" srcOrd="6" destOrd="0" parTransId="{6C297AA1-4F2C-4B5B-BC04-140796E8DDD7}" sibTransId="{50975F90-4AE2-46F6-936F-6CE5FF307080}"/>
    <dgm:cxn modelId="{0A1B543A-1FB7-4D17-9140-EFACB29139A8}" type="presOf" srcId="{23E0DB71-AB86-4B97-A9A4-DC870AA79D94}" destId="{A9062FBE-C842-45D4-A1A4-4820FC7C54BF}" srcOrd="0" destOrd="0" presId="urn:microsoft.com/office/officeart/2005/8/layout/default"/>
    <dgm:cxn modelId="{1898D8ED-0E71-47C6-8064-C2EBFD8F9F43}" type="presOf" srcId="{5B00EFFB-DC06-4E88-82CB-E26DA13208E5}" destId="{DB3A5E05-E478-45CB-849E-FAF02B111933}" srcOrd="0" destOrd="0" presId="urn:microsoft.com/office/officeart/2005/8/layout/default"/>
    <dgm:cxn modelId="{55BA7BBE-1230-47F9-94A8-BF6D000989B6}" type="presOf" srcId="{D8AE1FD6-EFE1-4681-A916-0F7DA548C358}" destId="{0331F41F-9F5F-473E-B842-A3705F94A60D}" srcOrd="0" destOrd="0" presId="urn:microsoft.com/office/officeart/2005/8/layout/default"/>
    <dgm:cxn modelId="{BC071B28-7BDE-4B54-BAD5-5E1640CE1AB9}" srcId="{F86F5304-09BD-4E7B-B591-B2A2544BE0F1}" destId="{3845ACD5-E534-4BF2-9B95-7176A721CBD8}" srcOrd="2" destOrd="0" parTransId="{9D7164F9-40EF-41F9-9A9E-04EDF45593FF}" sibTransId="{116D4901-A353-43D9-B5A6-AADBDCB11092}"/>
    <dgm:cxn modelId="{DCC48489-D86A-40ED-B13F-D6B41915BB46}" type="presOf" srcId="{D322CF04-B1A3-4597-9CE0-F89632E7BF4F}" destId="{B839D389-7B13-43BF-A12A-96B9290BC018}" srcOrd="0" destOrd="0" presId="urn:microsoft.com/office/officeart/2005/8/layout/default"/>
    <dgm:cxn modelId="{EFA6DB99-87A4-48A8-A809-5D41F1FE5DF3}" type="presOf" srcId="{F86F5304-09BD-4E7B-B591-B2A2544BE0F1}" destId="{0D45A6CA-EBD8-4128-B615-A314602B2DEB}" srcOrd="0" destOrd="0" presId="urn:microsoft.com/office/officeart/2005/8/layout/default"/>
    <dgm:cxn modelId="{ADF12D8F-5DD8-4415-97BC-5A9EDAC59A07}" srcId="{F86F5304-09BD-4E7B-B591-B2A2544BE0F1}" destId="{D8AE1FD6-EFE1-4681-A916-0F7DA548C358}" srcOrd="5" destOrd="0" parTransId="{559AB177-EE3A-4F4F-86BE-F78593CF8F6C}" sibTransId="{D27F48CA-7B50-4AC7-935E-FDFB634A2553}"/>
    <dgm:cxn modelId="{CBB0B265-1448-4471-9626-EE705E8033C7}" srcId="{F86F5304-09BD-4E7B-B591-B2A2544BE0F1}" destId="{D322CF04-B1A3-4597-9CE0-F89632E7BF4F}" srcOrd="0" destOrd="0" parTransId="{014CD8C7-72DE-496D-B0A2-1DA484D3207C}" sibTransId="{8646E0FB-D2F3-4CAB-BF6D-5B7ED9404288}"/>
    <dgm:cxn modelId="{C99E9FFA-5EC3-4D7E-99FC-01596776D7E3}" type="presOf" srcId="{3845ACD5-E534-4BF2-9B95-7176A721CBD8}" destId="{0A616D23-EDCE-4E1D-9676-1758470EFE2E}" srcOrd="0" destOrd="0" presId="urn:microsoft.com/office/officeart/2005/8/layout/default"/>
    <dgm:cxn modelId="{1ED748F4-D7D5-4C09-9478-9A4CB081A9E6}" type="presOf" srcId="{5D2BCD76-1ADB-468C-90A7-FC154CC3F2FF}" destId="{272C9E16-4E1B-4C28-BA0A-338DBBA09930}" srcOrd="0" destOrd="0" presId="urn:microsoft.com/office/officeart/2005/8/layout/default"/>
    <dgm:cxn modelId="{92BABBE6-862F-44A6-836A-C0AED9F447D0}" srcId="{F86F5304-09BD-4E7B-B591-B2A2544BE0F1}" destId="{9C838627-9121-4D05-A0B9-593307429F39}" srcOrd="3" destOrd="0" parTransId="{87ADBABA-D621-4E0C-8149-5F2F9E0D028F}" sibTransId="{5FFA6855-3697-4725-B92A-A09FFB8ECA9F}"/>
    <dgm:cxn modelId="{33D320B3-B752-4783-8C3E-42243D91FA78}" srcId="{F86F5304-09BD-4E7B-B591-B2A2544BE0F1}" destId="{5B00EFFB-DC06-4E88-82CB-E26DA13208E5}" srcOrd="1" destOrd="0" parTransId="{A8CE9B54-A780-4990-A252-BD6A05604C3A}" sibTransId="{43EF358C-23FA-4DB1-9104-00AC1089ED94}"/>
    <dgm:cxn modelId="{E59D223E-E7C6-4625-9AE6-BC6865BAC52E}" srcId="{F86F5304-09BD-4E7B-B591-B2A2544BE0F1}" destId="{5D2BCD76-1ADB-468C-90A7-FC154CC3F2FF}" srcOrd="4" destOrd="0" parTransId="{5A982890-4509-4040-8A4E-43E80AF18A61}" sibTransId="{53188CFC-AB8A-4BD5-B89A-C637DECEB7C3}"/>
    <dgm:cxn modelId="{46E433DC-35D4-4D97-A224-14247A51A143}" type="presOf" srcId="{9C838627-9121-4D05-A0B9-593307429F39}" destId="{F2C1A6C5-7AEB-452E-903C-C8E3B48899B8}" srcOrd="0" destOrd="0" presId="urn:microsoft.com/office/officeart/2005/8/layout/default"/>
    <dgm:cxn modelId="{748B832E-7708-40CA-B68F-26624CC4CEF2}" type="presParOf" srcId="{0D45A6CA-EBD8-4128-B615-A314602B2DEB}" destId="{B839D389-7B13-43BF-A12A-96B9290BC018}" srcOrd="0" destOrd="0" presId="urn:microsoft.com/office/officeart/2005/8/layout/default"/>
    <dgm:cxn modelId="{163ECA5D-3513-40FB-9ED5-59976BBE9938}" type="presParOf" srcId="{0D45A6CA-EBD8-4128-B615-A314602B2DEB}" destId="{1E230F82-7D6D-4BED-9822-006176F6EDC4}" srcOrd="1" destOrd="0" presId="urn:microsoft.com/office/officeart/2005/8/layout/default"/>
    <dgm:cxn modelId="{DC4F94BB-BD30-4B4B-896A-741C80D1BFA2}" type="presParOf" srcId="{0D45A6CA-EBD8-4128-B615-A314602B2DEB}" destId="{DB3A5E05-E478-45CB-849E-FAF02B111933}" srcOrd="2" destOrd="0" presId="urn:microsoft.com/office/officeart/2005/8/layout/default"/>
    <dgm:cxn modelId="{EE0833F8-C7ED-483C-896A-2FC8599D6031}" type="presParOf" srcId="{0D45A6CA-EBD8-4128-B615-A314602B2DEB}" destId="{B51884C6-6998-4CC3-9A3C-722A946516CE}" srcOrd="3" destOrd="0" presId="urn:microsoft.com/office/officeart/2005/8/layout/default"/>
    <dgm:cxn modelId="{31861CB4-3DDA-4A51-9686-315A89DF9218}" type="presParOf" srcId="{0D45A6CA-EBD8-4128-B615-A314602B2DEB}" destId="{0A616D23-EDCE-4E1D-9676-1758470EFE2E}" srcOrd="4" destOrd="0" presId="urn:microsoft.com/office/officeart/2005/8/layout/default"/>
    <dgm:cxn modelId="{1167A7B9-F231-4AF0-BB6A-CD1A9E6F9CBC}" type="presParOf" srcId="{0D45A6CA-EBD8-4128-B615-A314602B2DEB}" destId="{EBB46CA6-C5BB-48D3-8917-BC0D429A78E4}" srcOrd="5" destOrd="0" presId="urn:microsoft.com/office/officeart/2005/8/layout/default"/>
    <dgm:cxn modelId="{5E0AB7A5-C868-4980-ADED-5DD15FED26A6}" type="presParOf" srcId="{0D45A6CA-EBD8-4128-B615-A314602B2DEB}" destId="{F2C1A6C5-7AEB-452E-903C-C8E3B48899B8}" srcOrd="6" destOrd="0" presId="urn:microsoft.com/office/officeart/2005/8/layout/default"/>
    <dgm:cxn modelId="{046557A4-AE53-4D4C-8759-138828BA1232}" type="presParOf" srcId="{0D45A6CA-EBD8-4128-B615-A314602B2DEB}" destId="{05FF80BD-CA4F-4ECE-A11E-2F9D6442A3F7}" srcOrd="7" destOrd="0" presId="urn:microsoft.com/office/officeart/2005/8/layout/default"/>
    <dgm:cxn modelId="{42E6767D-4486-42AA-9154-341FE9881445}" type="presParOf" srcId="{0D45A6CA-EBD8-4128-B615-A314602B2DEB}" destId="{272C9E16-4E1B-4C28-BA0A-338DBBA09930}" srcOrd="8" destOrd="0" presId="urn:microsoft.com/office/officeart/2005/8/layout/default"/>
    <dgm:cxn modelId="{558AF962-19FA-4D7F-B906-635A45354CED}" type="presParOf" srcId="{0D45A6CA-EBD8-4128-B615-A314602B2DEB}" destId="{AAABD528-33CE-46DD-9A09-F024F592124C}" srcOrd="9" destOrd="0" presId="urn:microsoft.com/office/officeart/2005/8/layout/default"/>
    <dgm:cxn modelId="{8DA1647D-90FF-4A75-AC6A-15618533E73C}" type="presParOf" srcId="{0D45A6CA-EBD8-4128-B615-A314602B2DEB}" destId="{0331F41F-9F5F-473E-B842-A3705F94A60D}" srcOrd="10" destOrd="0" presId="urn:microsoft.com/office/officeart/2005/8/layout/default"/>
    <dgm:cxn modelId="{C864A790-9D53-4725-9C49-A644CEE9452D}" type="presParOf" srcId="{0D45A6CA-EBD8-4128-B615-A314602B2DEB}" destId="{E5BDA626-F6D5-4055-8DEC-D4ABF11F0BBC}" srcOrd="11" destOrd="0" presId="urn:microsoft.com/office/officeart/2005/8/layout/default"/>
    <dgm:cxn modelId="{F7DA6A80-993E-48FD-BC20-DB65270B89C4}" type="presParOf" srcId="{0D45A6CA-EBD8-4128-B615-A314602B2DEB}" destId="{A9062FBE-C842-45D4-A1A4-4820FC7C54BF}"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2A30AC-D7BF-4CB3-8896-9E726C2CBDD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249EC11-8E80-47E8-93D9-0BB4EDC344DF}">
      <dgm:prSet/>
      <dgm:spPr/>
      <dgm:t>
        <a:bodyPr/>
        <a:lstStyle/>
        <a:p>
          <a:pPr>
            <a:lnSpc>
              <a:spcPct val="100000"/>
            </a:lnSpc>
          </a:pPr>
          <a:r>
            <a:rPr lang="ru-RU" b="0" i="0"/>
            <a:t>Существенной  частью этой вертикали является то, что государство - член ЕС в лице правительства или соответствующей министерства наделяет органы по сертификации полномочиями для подтверждения соответствия конкретным директивам. При этом рекомендуется, чтобы уполномоченные органы были из числа аккредитованных организаций.</a:t>
          </a:r>
          <a:endParaRPr lang="en-US"/>
        </a:p>
      </dgm:t>
    </dgm:pt>
    <dgm:pt modelId="{CFB3F847-044D-4841-959C-B35599C9FE71}" type="parTrans" cxnId="{ECDB8B5A-6CF2-4220-AD1B-8B7B5C0B370B}">
      <dgm:prSet/>
      <dgm:spPr/>
      <dgm:t>
        <a:bodyPr/>
        <a:lstStyle/>
        <a:p>
          <a:endParaRPr lang="en-US"/>
        </a:p>
      </dgm:t>
    </dgm:pt>
    <dgm:pt modelId="{C8579C1A-7EDD-4C90-8188-943CE82EA208}" type="sibTrans" cxnId="{ECDB8B5A-6CF2-4220-AD1B-8B7B5C0B370B}">
      <dgm:prSet/>
      <dgm:spPr/>
      <dgm:t>
        <a:bodyPr/>
        <a:lstStyle/>
        <a:p>
          <a:endParaRPr lang="en-US"/>
        </a:p>
      </dgm:t>
    </dgm:pt>
    <dgm:pt modelId="{3897F0D5-E3E8-4ED7-8462-76DD61D38E1D}">
      <dgm:prSet/>
      <dgm:spPr/>
      <dgm:t>
        <a:bodyPr/>
        <a:lstStyle/>
        <a:p>
          <a:pPr>
            <a:lnSpc>
              <a:spcPct val="100000"/>
            </a:lnSpc>
          </a:pPr>
          <a:r>
            <a:rPr lang="ru-RU" b="0" i="0"/>
            <a:t>Уполномоченные  органы наделяются также правом интерпретации  существенных (общих) требований директив для изготовителей, надзорных и  контролирующих органов, организаций - разработчиков методик испытаний, и др. Деятельность по интерпретации необходима в тех случаях, когда отсутствует европейский стандарт, обеспечивающих выполнение требований директивы, либо когда производитель отказывается от его применения.</a:t>
          </a:r>
          <a:endParaRPr lang="en-US"/>
        </a:p>
      </dgm:t>
    </dgm:pt>
    <dgm:pt modelId="{FB932946-2542-441B-B0E9-76D1A831FD7E}" type="parTrans" cxnId="{DE0BD017-CF89-4987-B8B3-55415E1B4718}">
      <dgm:prSet/>
      <dgm:spPr/>
      <dgm:t>
        <a:bodyPr/>
        <a:lstStyle/>
        <a:p>
          <a:endParaRPr lang="en-US"/>
        </a:p>
      </dgm:t>
    </dgm:pt>
    <dgm:pt modelId="{546AC8AA-25F2-412A-8258-E99BD1FCE291}" type="sibTrans" cxnId="{DE0BD017-CF89-4987-B8B3-55415E1B4718}">
      <dgm:prSet/>
      <dgm:spPr/>
      <dgm:t>
        <a:bodyPr/>
        <a:lstStyle/>
        <a:p>
          <a:endParaRPr lang="en-US"/>
        </a:p>
      </dgm:t>
    </dgm:pt>
    <dgm:pt modelId="{49EF9EA4-88F2-4D84-B171-A5DACAF8C0F4}" type="pres">
      <dgm:prSet presAssocID="{792A30AC-D7BF-4CB3-8896-9E726C2CBDD2}" presName="root" presStyleCnt="0">
        <dgm:presLayoutVars>
          <dgm:dir/>
          <dgm:resizeHandles val="exact"/>
        </dgm:presLayoutVars>
      </dgm:prSet>
      <dgm:spPr/>
      <dgm:t>
        <a:bodyPr/>
        <a:lstStyle/>
        <a:p>
          <a:endParaRPr lang="ru-RU"/>
        </a:p>
      </dgm:t>
    </dgm:pt>
    <dgm:pt modelId="{1CD8E3DE-3483-4E84-B861-5631EF42F9CB}" type="pres">
      <dgm:prSet presAssocID="{9249EC11-8E80-47E8-93D9-0BB4EDC344DF}" presName="compNode" presStyleCnt="0"/>
      <dgm:spPr/>
    </dgm:pt>
    <dgm:pt modelId="{D2B9F9D7-AAB1-4B80-8AC8-DD8043FACFA2}" type="pres">
      <dgm:prSet presAssocID="{9249EC11-8E80-47E8-93D9-0BB4EDC344DF}" presName="bgRect" presStyleLbl="bgShp" presStyleIdx="0" presStyleCnt="2"/>
      <dgm:spPr/>
    </dgm:pt>
    <dgm:pt modelId="{743C6AF5-675A-4E50-9AA9-4D785C4E2C52}" type="pres">
      <dgm:prSet presAssocID="{9249EC11-8E80-47E8-93D9-0BB4EDC344DF}"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ru-RU"/>
        </a:p>
      </dgm:t>
      <dgm:extLst>
        <a:ext uri="{E40237B7-FDA0-4F09-8148-C483321AD2D9}">
          <dgm14:cNvPr xmlns:dgm14="http://schemas.microsoft.com/office/drawing/2010/diagram" id="0" name="" descr="Wind Chime"/>
        </a:ext>
      </dgm:extLst>
    </dgm:pt>
    <dgm:pt modelId="{340B79F9-F4DD-4722-83FC-DE3ECBCACF93}" type="pres">
      <dgm:prSet presAssocID="{9249EC11-8E80-47E8-93D9-0BB4EDC344DF}" presName="spaceRect" presStyleCnt="0"/>
      <dgm:spPr/>
    </dgm:pt>
    <dgm:pt modelId="{83EC5A7A-6AEB-43BA-BE94-AFC073CA1DF6}" type="pres">
      <dgm:prSet presAssocID="{9249EC11-8E80-47E8-93D9-0BB4EDC344DF}" presName="parTx" presStyleLbl="revTx" presStyleIdx="0" presStyleCnt="2">
        <dgm:presLayoutVars>
          <dgm:chMax val="0"/>
          <dgm:chPref val="0"/>
        </dgm:presLayoutVars>
      </dgm:prSet>
      <dgm:spPr/>
      <dgm:t>
        <a:bodyPr/>
        <a:lstStyle/>
        <a:p>
          <a:endParaRPr lang="ru-RU"/>
        </a:p>
      </dgm:t>
    </dgm:pt>
    <dgm:pt modelId="{A78E3DA6-C2B4-4F62-B1A5-31078B70E997}" type="pres">
      <dgm:prSet presAssocID="{C8579C1A-7EDD-4C90-8188-943CE82EA208}" presName="sibTrans" presStyleCnt="0"/>
      <dgm:spPr/>
    </dgm:pt>
    <dgm:pt modelId="{3E17FEAF-0E98-4989-84BA-11E070655CF6}" type="pres">
      <dgm:prSet presAssocID="{3897F0D5-E3E8-4ED7-8462-76DD61D38E1D}" presName="compNode" presStyleCnt="0"/>
      <dgm:spPr/>
    </dgm:pt>
    <dgm:pt modelId="{10BE11E5-ACEB-4C01-A573-9BC07BF282E2}" type="pres">
      <dgm:prSet presAssocID="{3897F0D5-E3E8-4ED7-8462-76DD61D38E1D}" presName="bgRect" presStyleLbl="bgShp" presStyleIdx="1" presStyleCnt="2"/>
      <dgm:spPr/>
    </dgm:pt>
    <dgm:pt modelId="{672B89BF-3282-4171-96C8-DF4F84FCDF84}" type="pres">
      <dgm:prSet presAssocID="{3897F0D5-E3E8-4ED7-8462-76DD61D38E1D}"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ru-RU"/>
        </a:p>
      </dgm:t>
      <dgm:extLst>
        <a:ext uri="{E40237B7-FDA0-4F09-8148-C483321AD2D9}">
          <dgm14:cNvPr xmlns:dgm14="http://schemas.microsoft.com/office/drawing/2010/diagram" id="0" name="" descr="Branching Diagram"/>
        </a:ext>
      </dgm:extLst>
    </dgm:pt>
    <dgm:pt modelId="{D9180BEE-F35D-4450-B9AE-04A83AD963C1}" type="pres">
      <dgm:prSet presAssocID="{3897F0D5-E3E8-4ED7-8462-76DD61D38E1D}" presName="spaceRect" presStyleCnt="0"/>
      <dgm:spPr/>
    </dgm:pt>
    <dgm:pt modelId="{AD81D81C-17E7-4A71-B608-DFD3A2D2F953}" type="pres">
      <dgm:prSet presAssocID="{3897F0D5-E3E8-4ED7-8462-76DD61D38E1D}" presName="parTx" presStyleLbl="revTx" presStyleIdx="1" presStyleCnt="2">
        <dgm:presLayoutVars>
          <dgm:chMax val="0"/>
          <dgm:chPref val="0"/>
        </dgm:presLayoutVars>
      </dgm:prSet>
      <dgm:spPr/>
      <dgm:t>
        <a:bodyPr/>
        <a:lstStyle/>
        <a:p>
          <a:endParaRPr lang="ru-RU"/>
        </a:p>
      </dgm:t>
    </dgm:pt>
  </dgm:ptLst>
  <dgm:cxnLst>
    <dgm:cxn modelId="{C4D738DA-0EB4-440F-9207-92A84B8CF925}" type="presOf" srcId="{9249EC11-8E80-47E8-93D9-0BB4EDC344DF}" destId="{83EC5A7A-6AEB-43BA-BE94-AFC073CA1DF6}" srcOrd="0" destOrd="0" presId="urn:microsoft.com/office/officeart/2018/2/layout/IconVerticalSolidList"/>
    <dgm:cxn modelId="{ECDB8B5A-6CF2-4220-AD1B-8B7B5C0B370B}" srcId="{792A30AC-D7BF-4CB3-8896-9E726C2CBDD2}" destId="{9249EC11-8E80-47E8-93D9-0BB4EDC344DF}" srcOrd="0" destOrd="0" parTransId="{CFB3F847-044D-4841-959C-B35599C9FE71}" sibTransId="{C8579C1A-7EDD-4C90-8188-943CE82EA208}"/>
    <dgm:cxn modelId="{FDDF3F11-01F1-4CC7-B83B-C9CF20F1BB44}" type="presOf" srcId="{3897F0D5-E3E8-4ED7-8462-76DD61D38E1D}" destId="{AD81D81C-17E7-4A71-B608-DFD3A2D2F953}" srcOrd="0" destOrd="0" presId="urn:microsoft.com/office/officeart/2018/2/layout/IconVerticalSolidList"/>
    <dgm:cxn modelId="{D64BC96D-9595-42A6-AD60-4E4451E16F31}" type="presOf" srcId="{792A30AC-D7BF-4CB3-8896-9E726C2CBDD2}" destId="{49EF9EA4-88F2-4D84-B171-A5DACAF8C0F4}" srcOrd="0" destOrd="0" presId="urn:microsoft.com/office/officeart/2018/2/layout/IconVerticalSolidList"/>
    <dgm:cxn modelId="{DE0BD017-CF89-4987-B8B3-55415E1B4718}" srcId="{792A30AC-D7BF-4CB3-8896-9E726C2CBDD2}" destId="{3897F0D5-E3E8-4ED7-8462-76DD61D38E1D}" srcOrd="1" destOrd="0" parTransId="{FB932946-2542-441B-B0E9-76D1A831FD7E}" sibTransId="{546AC8AA-25F2-412A-8258-E99BD1FCE291}"/>
    <dgm:cxn modelId="{DC74A794-F5E3-44B9-B1B0-CC3FB15A7C42}" type="presParOf" srcId="{49EF9EA4-88F2-4D84-B171-A5DACAF8C0F4}" destId="{1CD8E3DE-3483-4E84-B861-5631EF42F9CB}" srcOrd="0" destOrd="0" presId="urn:microsoft.com/office/officeart/2018/2/layout/IconVerticalSolidList"/>
    <dgm:cxn modelId="{EBF626D6-FB7E-4887-88E5-8DFB1FE64E7E}" type="presParOf" srcId="{1CD8E3DE-3483-4E84-B861-5631EF42F9CB}" destId="{D2B9F9D7-AAB1-4B80-8AC8-DD8043FACFA2}" srcOrd="0" destOrd="0" presId="urn:microsoft.com/office/officeart/2018/2/layout/IconVerticalSolidList"/>
    <dgm:cxn modelId="{F0CC6CDA-409A-4316-B556-282811CCEC5B}" type="presParOf" srcId="{1CD8E3DE-3483-4E84-B861-5631EF42F9CB}" destId="{743C6AF5-675A-4E50-9AA9-4D785C4E2C52}" srcOrd="1" destOrd="0" presId="urn:microsoft.com/office/officeart/2018/2/layout/IconVerticalSolidList"/>
    <dgm:cxn modelId="{BB53A971-E94E-43AD-A3BC-F2A3250CEB6C}" type="presParOf" srcId="{1CD8E3DE-3483-4E84-B861-5631EF42F9CB}" destId="{340B79F9-F4DD-4722-83FC-DE3ECBCACF93}" srcOrd="2" destOrd="0" presId="urn:microsoft.com/office/officeart/2018/2/layout/IconVerticalSolidList"/>
    <dgm:cxn modelId="{E356298C-AEBD-4047-8575-25F9407FD8FC}" type="presParOf" srcId="{1CD8E3DE-3483-4E84-B861-5631EF42F9CB}" destId="{83EC5A7A-6AEB-43BA-BE94-AFC073CA1DF6}" srcOrd="3" destOrd="0" presId="urn:microsoft.com/office/officeart/2018/2/layout/IconVerticalSolidList"/>
    <dgm:cxn modelId="{1544A35C-41C2-4E0E-8381-0D8881DE81F8}" type="presParOf" srcId="{49EF9EA4-88F2-4D84-B171-A5DACAF8C0F4}" destId="{A78E3DA6-C2B4-4F62-B1A5-31078B70E997}" srcOrd="1" destOrd="0" presId="urn:microsoft.com/office/officeart/2018/2/layout/IconVerticalSolidList"/>
    <dgm:cxn modelId="{6F47041A-916E-415D-BCE6-A5448B910802}" type="presParOf" srcId="{49EF9EA4-88F2-4D84-B171-A5DACAF8C0F4}" destId="{3E17FEAF-0E98-4989-84BA-11E070655CF6}" srcOrd="2" destOrd="0" presId="urn:microsoft.com/office/officeart/2018/2/layout/IconVerticalSolidList"/>
    <dgm:cxn modelId="{5041EA75-814B-48FD-8E8A-9968095A99EF}" type="presParOf" srcId="{3E17FEAF-0E98-4989-84BA-11E070655CF6}" destId="{10BE11E5-ACEB-4C01-A573-9BC07BF282E2}" srcOrd="0" destOrd="0" presId="urn:microsoft.com/office/officeart/2018/2/layout/IconVerticalSolidList"/>
    <dgm:cxn modelId="{E5D642E9-ACAF-483D-8A3E-2E499F3F4AE2}" type="presParOf" srcId="{3E17FEAF-0E98-4989-84BA-11E070655CF6}" destId="{672B89BF-3282-4171-96C8-DF4F84FCDF84}" srcOrd="1" destOrd="0" presId="urn:microsoft.com/office/officeart/2018/2/layout/IconVerticalSolidList"/>
    <dgm:cxn modelId="{DAD66238-EF38-4FBA-AE6E-A86364DA48D0}" type="presParOf" srcId="{3E17FEAF-0E98-4989-84BA-11E070655CF6}" destId="{D9180BEE-F35D-4450-B9AE-04A83AD963C1}" srcOrd="2" destOrd="0" presId="urn:microsoft.com/office/officeart/2018/2/layout/IconVerticalSolidList"/>
    <dgm:cxn modelId="{F8D783A6-D94A-45FF-A97D-E0CD4E9B3848}" type="presParOf" srcId="{3E17FEAF-0E98-4989-84BA-11E070655CF6}" destId="{AD81D81C-17E7-4A71-B608-DFD3A2D2F95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2E92C2-6274-437D-9E6E-3EC85FD00C4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1576423-59FD-4EB1-B7F2-C692257A1BCA}">
      <dgm:prSet/>
      <dgm:spPr/>
      <dgm:t>
        <a:bodyPr/>
        <a:lstStyle/>
        <a:p>
          <a:pPr>
            <a:lnSpc>
              <a:spcPct val="100000"/>
            </a:lnSpc>
          </a:pPr>
          <a:r>
            <a:rPr lang="ru-RU"/>
            <a:t>Устанавливая  правила и порядок применения этих элементов в их взаимосвязи, законодатель формирует соответствующую модель технического регулирования.</a:t>
          </a:r>
          <a:endParaRPr lang="en-US"/>
        </a:p>
      </dgm:t>
    </dgm:pt>
    <dgm:pt modelId="{9DC18697-4327-4D81-89B3-928095834E6F}" type="parTrans" cxnId="{00F0864D-B332-4298-9E08-0EA5463F2834}">
      <dgm:prSet/>
      <dgm:spPr/>
      <dgm:t>
        <a:bodyPr/>
        <a:lstStyle/>
        <a:p>
          <a:endParaRPr lang="en-US"/>
        </a:p>
      </dgm:t>
    </dgm:pt>
    <dgm:pt modelId="{6C067DE9-0ABA-4340-B3F4-FD3387743385}" type="sibTrans" cxnId="{00F0864D-B332-4298-9E08-0EA5463F2834}">
      <dgm:prSet/>
      <dgm:spPr/>
      <dgm:t>
        <a:bodyPr/>
        <a:lstStyle/>
        <a:p>
          <a:endParaRPr lang="en-US"/>
        </a:p>
      </dgm:t>
    </dgm:pt>
    <dgm:pt modelId="{EF5DDAA5-613B-4EE6-BD11-69254C342EEF}">
      <dgm:prSet/>
      <dgm:spPr/>
      <dgm:t>
        <a:bodyPr/>
        <a:lstStyle/>
        <a:p>
          <a:pPr>
            <a:lnSpc>
              <a:spcPct val="100000"/>
            </a:lnSpc>
          </a:pPr>
          <a:r>
            <a:rPr lang="ru-RU"/>
            <a:t>Регулирующие  меры обеспечивающей максимальную степень  соответствия продукции установленным требованиям при минимальном вмешательстве органов власти. Благодаря такой политике формируются эффективные и открытые рынки, которые в свою очередь обеспечивают получение экономических преимуществ и стабильность.</a:t>
          </a:r>
          <a:endParaRPr lang="en-US"/>
        </a:p>
      </dgm:t>
    </dgm:pt>
    <dgm:pt modelId="{F8C30B86-D71E-4344-8954-D2CF4999F09F}" type="parTrans" cxnId="{89D3A749-A8A3-4DBC-8A7B-AA9A7624F7FC}">
      <dgm:prSet/>
      <dgm:spPr/>
      <dgm:t>
        <a:bodyPr/>
        <a:lstStyle/>
        <a:p>
          <a:endParaRPr lang="en-US"/>
        </a:p>
      </dgm:t>
    </dgm:pt>
    <dgm:pt modelId="{5DE12D86-AF6F-417F-8C55-339A42A0FD97}" type="sibTrans" cxnId="{89D3A749-A8A3-4DBC-8A7B-AA9A7624F7FC}">
      <dgm:prSet/>
      <dgm:spPr/>
      <dgm:t>
        <a:bodyPr/>
        <a:lstStyle/>
        <a:p>
          <a:endParaRPr lang="en-US"/>
        </a:p>
      </dgm:t>
    </dgm:pt>
    <dgm:pt modelId="{D8A791E1-C6C4-4142-8F61-A90AA71FDA49}">
      <dgm:prSet/>
      <dgm:spPr/>
      <dgm:t>
        <a:bodyPr/>
        <a:lstStyle/>
        <a:p>
          <a:pPr>
            <a:lnSpc>
              <a:spcPct val="100000"/>
            </a:lnSpc>
          </a:pPr>
          <a:r>
            <a:rPr lang="ru-RU"/>
            <a:t>Таким образом модель технического регулирования в законодательной сфере представляет собой сочетание способов задания требований в технических регламентах и процедур оценки соответствия этим требованиям.</a:t>
          </a:r>
          <a:endParaRPr lang="en-US"/>
        </a:p>
      </dgm:t>
    </dgm:pt>
    <dgm:pt modelId="{19E2533D-101D-46B2-9995-852C8D236F83}" type="parTrans" cxnId="{90497043-5660-4010-94B7-A5E7EFC339F9}">
      <dgm:prSet/>
      <dgm:spPr/>
      <dgm:t>
        <a:bodyPr/>
        <a:lstStyle/>
        <a:p>
          <a:endParaRPr lang="en-US"/>
        </a:p>
      </dgm:t>
    </dgm:pt>
    <dgm:pt modelId="{7CBFA126-ACA5-45B7-8151-65721BD1289A}" type="sibTrans" cxnId="{90497043-5660-4010-94B7-A5E7EFC339F9}">
      <dgm:prSet/>
      <dgm:spPr/>
      <dgm:t>
        <a:bodyPr/>
        <a:lstStyle/>
        <a:p>
          <a:endParaRPr lang="en-US"/>
        </a:p>
      </dgm:t>
    </dgm:pt>
    <dgm:pt modelId="{FDBB717C-EBEB-4F32-9C03-802C322D53B7}" type="pres">
      <dgm:prSet presAssocID="{2D2E92C2-6274-437D-9E6E-3EC85FD00C46}" presName="root" presStyleCnt="0">
        <dgm:presLayoutVars>
          <dgm:dir/>
          <dgm:resizeHandles val="exact"/>
        </dgm:presLayoutVars>
      </dgm:prSet>
      <dgm:spPr/>
      <dgm:t>
        <a:bodyPr/>
        <a:lstStyle/>
        <a:p>
          <a:endParaRPr lang="ru-RU"/>
        </a:p>
      </dgm:t>
    </dgm:pt>
    <dgm:pt modelId="{F7D39D3F-ECC8-479C-93A9-C9A6B419AE8C}" type="pres">
      <dgm:prSet presAssocID="{01576423-59FD-4EB1-B7F2-C692257A1BCA}" presName="compNode" presStyleCnt="0"/>
      <dgm:spPr/>
    </dgm:pt>
    <dgm:pt modelId="{97AFD778-FF20-43DE-A79B-AA03A95C3CEC}" type="pres">
      <dgm:prSet presAssocID="{01576423-59FD-4EB1-B7F2-C692257A1BCA}" presName="bgRect" presStyleLbl="bgShp" presStyleIdx="0" presStyleCnt="3"/>
      <dgm:spPr/>
    </dgm:pt>
    <dgm:pt modelId="{39570BA1-0A1A-4734-A8C6-43532987A11E}" type="pres">
      <dgm:prSet presAssocID="{01576423-59FD-4EB1-B7F2-C692257A1BCA}"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ru-RU"/>
        </a:p>
      </dgm:t>
      <dgm:extLst>
        <a:ext uri="{E40237B7-FDA0-4F09-8148-C483321AD2D9}">
          <dgm14:cNvPr xmlns:dgm14="http://schemas.microsoft.com/office/drawing/2010/diagram" id="0" name="" descr="Судья"/>
        </a:ext>
      </dgm:extLst>
    </dgm:pt>
    <dgm:pt modelId="{635E2003-EA86-411F-BBE7-2F8D8AF512DF}" type="pres">
      <dgm:prSet presAssocID="{01576423-59FD-4EB1-B7F2-C692257A1BCA}" presName="spaceRect" presStyleCnt="0"/>
      <dgm:spPr/>
    </dgm:pt>
    <dgm:pt modelId="{4D5A5EC9-9CB1-4D54-B3BB-7009259B8384}" type="pres">
      <dgm:prSet presAssocID="{01576423-59FD-4EB1-B7F2-C692257A1BCA}" presName="parTx" presStyleLbl="revTx" presStyleIdx="0" presStyleCnt="3">
        <dgm:presLayoutVars>
          <dgm:chMax val="0"/>
          <dgm:chPref val="0"/>
        </dgm:presLayoutVars>
      </dgm:prSet>
      <dgm:spPr/>
      <dgm:t>
        <a:bodyPr/>
        <a:lstStyle/>
        <a:p>
          <a:endParaRPr lang="ru-RU"/>
        </a:p>
      </dgm:t>
    </dgm:pt>
    <dgm:pt modelId="{5B82F8AE-CF0E-4811-8E62-C009F6DAE9DC}" type="pres">
      <dgm:prSet presAssocID="{6C067DE9-0ABA-4340-B3F4-FD3387743385}" presName="sibTrans" presStyleCnt="0"/>
      <dgm:spPr/>
    </dgm:pt>
    <dgm:pt modelId="{F6A0254C-8758-41D7-94E5-CCA4EE498A98}" type="pres">
      <dgm:prSet presAssocID="{EF5DDAA5-613B-4EE6-BD11-69254C342EEF}" presName="compNode" presStyleCnt="0"/>
      <dgm:spPr/>
    </dgm:pt>
    <dgm:pt modelId="{AA42E35C-0500-4F22-843C-6F2910B49D5B}" type="pres">
      <dgm:prSet presAssocID="{EF5DDAA5-613B-4EE6-BD11-69254C342EEF}" presName="bgRect" presStyleLbl="bgShp" presStyleIdx="1" presStyleCnt="3"/>
      <dgm:spPr/>
    </dgm:pt>
    <dgm:pt modelId="{F6ACA67B-1807-4E9A-958A-52439724DD0E}" type="pres">
      <dgm:prSet presAssocID="{EF5DDAA5-613B-4EE6-BD11-69254C342EEF}"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ru-RU"/>
        </a:p>
      </dgm:t>
      <dgm:extLst>
        <a:ext uri="{E40237B7-FDA0-4F09-8148-C483321AD2D9}">
          <dgm14:cNvPr xmlns:dgm14="http://schemas.microsoft.com/office/drawing/2010/diagram" id="0" name="" descr="Флажок"/>
        </a:ext>
      </dgm:extLst>
    </dgm:pt>
    <dgm:pt modelId="{56EB2323-927E-4A12-AF0D-CACBB8F3D926}" type="pres">
      <dgm:prSet presAssocID="{EF5DDAA5-613B-4EE6-BD11-69254C342EEF}" presName="spaceRect" presStyleCnt="0"/>
      <dgm:spPr/>
    </dgm:pt>
    <dgm:pt modelId="{073CA5F9-24B0-4C6D-8662-9852A3EEDE59}" type="pres">
      <dgm:prSet presAssocID="{EF5DDAA5-613B-4EE6-BD11-69254C342EEF}" presName="parTx" presStyleLbl="revTx" presStyleIdx="1" presStyleCnt="3">
        <dgm:presLayoutVars>
          <dgm:chMax val="0"/>
          <dgm:chPref val="0"/>
        </dgm:presLayoutVars>
      </dgm:prSet>
      <dgm:spPr/>
      <dgm:t>
        <a:bodyPr/>
        <a:lstStyle/>
        <a:p>
          <a:endParaRPr lang="ru-RU"/>
        </a:p>
      </dgm:t>
    </dgm:pt>
    <dgm:pt modelId="{9B03C64F-4D37-42AF-94B3-9FFB0793E9C6}" type="pres">
      <dgm:prSet presAssocID="{5DE12D86-AF6F-417F-8C55-339A42A0FD97}" presName="sibTrans" presStyleCnt="0"/>
      <dgm:spPr/>
    </dgm:pt>
    <dgm:pt modelId="{569BD54C-28B4-4E31-A014-A13966153801}" type="pres">
      <dgm:prSet presAssocID="{D8A791E1-C6C4-4142-8F61-A90AA71FDA49}" presName="compNode" presStyleCnt="0"/>
      <dgm:spPr/>
    </dgm:pt>
    <dgm:pt modelId="{6576A7CB-6D20-4B1E-A33D-54EF1138D91F}" type="pres">
      <dgm:prSet presAssocID="{D8A791E1-C6C4-4142-8F61-A90AA71FDA49}" presName="bgRect" presStyleLbl="bgShp" presStyleIdx="2" presStyleCnt="3"/>
      <dgm:spPr/>
    </dgm:pt>
    <dgm:pt modelId="{DEE25441-E270-4E72-9038-5D03756ED679}" type="pres">
      <dgm:prSet presAssocID="{D8A791E1-C6C4-4142-8F61-A90AA71FDA49}"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ru-RU"/>
        </a:p>
      </dgm:t>
      <dgm:extLst>
        <a:ext uri="{E40237B7-FDA0-4F09-8148-C483321AD2D9}">
          <dgm14:cNvPr xmlns:dgm14="http://schemas.microsoft.com/office/drawing/2010/diagram" id="0" name="" descr="Magnifying glass"/>
        </a:ext>
      </dgm:extLst>
    </dgm:pt>
    <dgm:pt modelId="{3E04A62D-5A94-4D5C-88CB-4543A382E98A}" type="pres">
      <dgm:prSet presAssocID="{D8A791E1-C6C4-4142-8F61-A90AA71FDA49}" presName="spaceRect" presStyleCnt="0"/>
      <dgm:spPr/>
    </dgm:pt>
    <dgm:pt modelId="{19F0A806-E0BB-45DA-8062-03E18F69B1F6}" type="pres">
      <dgm:prSet presAssocID="{D8A791E1-C6C4-4142-8F61-A90AA71FDA49}" presName="parTx" presStyleLbl="revTx" presStyleIdx="2" presStyleCnt="3">
        <dgm:presLayoutVars>
          <dgm:chMax val="0"/>
          <dgm:chPref val="0"/>
        </dgm:presLayoutVars>
      </dgm:prSet>
      <dgm:spPr/>
      <dgm:t>
        <a:bodyPr/>
        <a:lstStyle/>
        <a:p>
          <a:endParaRPr lang="ru-RU"/>
        </a:p>
      </dgm:t>
    </dgm:pt>
  </dgm:ptLst>
  <dgm:cxnLst>
    <dgm:cxn modelId="{89D3A749-A8A3-4DBC-8A7B-AA9A7624F7FC}" srcId="{2D2E92C2-6274-437D-9E6E-3EC85FD00C46}" destId="{EF5DDAA5-613B-4EE6-BD11-69254C342EEF}" srcOrd="1" destOrd="0" parTransId="{F8C30B86-D71E-4344-8954-D2CF4999F09F}" sibTransId="{5DE12D86-AF6F-417F-8C55-339A42A0FD97}"/>
    <dgm:cxn modelId="{90497043-5660-4010-94B7-A5E7EFC339F9}" srcId="{2D2E92C2-6274-437D-9E6E-3EC85FD00C46}" destId="{D8A791E1-C6C4-4142-8F61-A90AA71FDA49}" srcOrd="2" destOrd="0" parTransId="{19E2533D-101D-46B2-9995-852C8D236F83}" sibTransId="{7CBFA126-ACA5-45B7-8151-65721BD1289A}"/>
    <dgm:cxn modelId="{5094E1F6-28C3-4D3E-8A90-0736FFCEA85B}" type="presOf" srcId="{EF5DDAA5-613B-4EE6-BD11-69254C342EEF}" destId="{073CA5F9-24B0-4C6D-8662-9852A3EEDE59}" srcOrd="0" destOrd="0" presId="urn:microsoft.com/office/officeart/2018/2/layout/IconVerticalSolidList"/>
    <dgm:cxn modelId="{C5C1EDE4-9BD9-4C23-8CA3-E2AA6B5ACD3E}" type="presOf" srcId="{D8A791E1-C6C4-4142-8F61-A90AA71FDA49}" destId="{19F0A806-E0BB-45DA-8062-03E18F69B1F6}" srcOrd="0" destOrd="0" presId="urn:microsoft.com/office/officeart/2018/2/layout/IconVerticalSolidList"/>
    <dgm:cxn modelId="{00F0864D-B332-4298-9E08-0EA5463F2834}" srcId="{2D2E92C2-6274-437D-9E6E-3EC85FD00C46}" destId="{01576423-59FD-4EB1-B7F2-C692257A1BCA}" srcOrd="0" destOrd="0" parTransId="{9DC18697-4327-4D81-89B3-928095834E6F}" sibTransId="{6C067DE9-0ABA-4340-B3F4-FD3387743385}"/>
    <dgm:cxn modelId="{01C8321A-6C78-45A0-9AB3-BE2DC794D1C3}" type="presOf" srcId="{2D2E92C2-6274-437D-9E6E-3EC85FD00C46}" destId="{FDBB717C-EBEB-4F32-9C03-802C322D53B7}" srcOrd="0" destOrd="0" presId="urn:microsoft.com/office/officeart/2018/2/layout/IconVerticalSolidList"/>
    <dgm:cxn modelId="{CD396949-96B7-4085-87DF-577C937D3B1C}" type="presOf" srcId="{01576423-59FD-4EB1-B7F2-C692257A1BCA}" destId="{4D5A5EC9-9CB1-4D54-B3BB-7009259B8384}" srcOrd="0" destOrd="0" presId="urn:microsoft.com/office/officeart/2018/2/layout/IconVerticalSolidList"/>
    <dgm:cxn modelId="{86029571-FFC4-476F-814A-6727E6D9AA2E}" type="presParOf" srcId="{FDBB717C-EBEB-4F32-9C03-802C322D53B7}" destId="{F7D39D3F-ECC8-479C-93A9-C9A6B419AE8C}" srcOrd="0" destOrd="0" presId="urn:microsoft.com/office/officeart/2018/2/layout/IconVerticalSolidList"/>
    <dgm:cxn modelId="{8B3B8C83-E8AB-48FE-AC87-E8E011B3FD03}" type="presParOf" srcId="{F7D39D3F-ECC8-479C-93A9-C9A6B419AE8C}" destId="{97AFD778-FF20-43DE-A79B-AA03A95C3CEC}" srcOrd="0" destOrd="0" presId="urn:microsoft.com/office/officeart/2018/2/layout/IconVerticalSolidList"/>
    <dgm:cxn modelId="{F692D0FA-05DC-42F8-8BE5-F3C57ED28ABC}" type="presParOf" srcId="{F7D39D3F-ECC8-479C-93A9-C9A6B419AE8C}" destId="{39570BA1-0A1A-4734-A8C6-43532987A11E}" srcOrd="1" destOrd="0" presId="urn:microsoft.com/office/officeart/2018/2/layout/IconVerticalSolidList"/>
    <dgm:cxn modelId="{D4F2D8C4-D42C-4598-A456-80727042D569}" type="presParOf" srcId="{F7D39D3F-ECC8-479C-93A9-C9A6B419AE8C}" destId="{635E2003-EA86-411F-BBE7-2F8D8AF512DF}" srcOrd="2" destOrd="0" presId="urn:microsoft.com/office/officeart/2018/2/layout/IconVerticalSolidList"/>
    <dgm:cxn modelId="{528F2FF1-5793-4E73-9789-F7C30D6A9435}" type="presParOf" srcId="{F7D39D3F-ECC8-479C-93A9-C9A6B419AE8C}" destId="{4D5A5EC9-9CB1-4D54-B3BB-7009259B8384}" srcOrd="3" destOrd="0" presId="urn:microsoft.com/office/officeart/2018/2/layout/IconVerticalSolidList"/>
    <dgm:cxn modelId="{1BBF2959-281D-4185-A16C-DEBCEEE31626}" type="presParOf" srcId="{FDBB717C-EBEB-4F32-9C03-802C322D53B7}" destId="{5B82F8AE-CF0E-4811-8E62-C009F6DAE9DC}" srcOrd="1" destOrd="0" presId="urn:microsoft.com/office/officeart/2018/2/layout/IconVerticalSolidList"/>
    <dgm:cxn modelId="{447B2908-18D5-4F27-B042-1EF9AFBB97CD}" type="presParOf" srcId="{FDBB717C-EBEB-4F32-9C03-802C322D53B7}" destId="{F6A0254C-8758-41D7-94E5-CCA4EE498A98}" srcOrd="2" destOrd="0" presId="urn:microsoft.com/office/officeart/2018/2/layout/IconVerticalSolidList"/>
    <dgm:cxn modelId="{C0534053-FDF5-485F-8D65-F046957D572A}" type="presParOf" srcId="{F6A0254C-8758-41D7-94E5-CCA4EE498A98}" destId="{AA42E35C-0500-4F22-843C-6F2910B49D5B}" srcOrd="0" destOrd="0" presId="urn:microsoft.com/office/officeart/2018/2/layout/IconVerticalSolidList"/>
    <dgm:cxn modelId="{12802027-58DD-44E5-A53B-4A17B666CF15}" type="presParOf" srcId="{F6A0254C-8758-41D7-94E5-CCA4EE498A98}" destId="{F6ACA67B-1807-4E9A-958A-52439724DD0E}" srcOrd="1" destOrd="0" presId="urn:microsoft.com/office/officeart/2018/2/layout/IconVerticalSolidList"/>
    <dgm:cxn modelId="{B50D2BA1-F6B4-4606-8835-3D962D0019EF}" type="presParOf" srcId="{F6A0254C-8758-41D7-94E5-CCA4EE498A98}" destId="{56EB2323-927E-4A12-AF0D-CACBB8F3D926}" srcOrd="2" destOrd="0" presId="urn:microsoft.com/office/officeart/2018/2/layout/IconVerticalSolidList"/>
    <dgm:cxn modelId="{A680E87E-05F8-4EE8-A0EC-D604CAE7F869}" type="presParOf" srcId="{F6A0254C-8758-41D7-94E5-CCA4EE498A98}" destId="{073CA5F9-24B0-4C6D-8662-9852A3EEDE59}" srcOrd="3" destOrd="0" presId="urn:microsoft.com/office/officeart/2018/2/layout/IconVerticalSolidList"/>
    <dgm:cxn modelId="{E72A4F2E-190E-4F23-BE6F-67091613C70C}" type="presParOf" srcId="{FDBB717C-EBEB-4F32-9C03-802C322D53B7}" destId="{9B03C64F-4D37-42AF-94B3-9FFB0793E9C6}" srcOrd="3" destOrd="0" presId="urn:microsoft.com/office/officeart/2018/2/layout/IconVerticalSolidList"/>
    <dgm:cxn modelId="{A593A108-D377-4ADF-A776-BE7656E2FE44}" type="presParOf" srcId="{FDBB717C-EBEB-4F32-9C03-802C322D53B7}" destId="{569BD54C-28B4-4E31-A014-A13966153801}" srcOrd="4" destOrd="0" presId="urn:microsoft.com/office/officeart/2018/2/layout/IconVerticalSolidList"/>
    <dgm:cxn modelId="{30A60B6B-0203-41A4-AE58-FC09C5FD303F}" type="presParOf" srcId="{569BD54C-28B4-4E31-A014-A13966153801}" destId="{6576A7CB-6D20-4B1E-A33D-54EF1138D91F}" srcOrd="0" destOrd="0" presId="urn:microsoft.com/office/officeart/2018/2/layout/IconVerticalSolidList"/>
    <dgm:cxn modelId="{3DD43B52-152C-4062-87EE-0EB8DBA49501}" type="presParOf" srcId="{569BD54C-28B4-4E31-A014-A13966153801}" destId="{DEE25441-E270-4E72-9038-5D03756ED679}" srcOrd="1" destOrd="0" presId="urn:microsoft.com/office/officeart/2018/2/layout/IconVerticalSolidList"/>
    <dgm:cxn modelId="{BFF82B2A-3ECA-4522-83EC-4A59D68BF3F5}" type="presParOf" srcId="{569BD54C-28B4-4E31-A014-A13966153801}" destId="{3E04A62D-5A94-4D5C-88CB-4543A382E98A}" srcOrd="2" destOrd="0" presId="urn:microsoft.com/office/officeart/2018/2/layout/IconVerticalSolidList"/>
    <dgm:cxn modelId="{F1172D67-8ECF-4AE9-A25C-D127B13577B1}" type="presParOf" srcId="{569BD54C-28B4-4E31-A014-A13966153801}" destId="{19F0A806-E0BB-45DA-8062-03E18F69B1F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69A0FE-11C9-4B12-A8DD-F1DD0397CD61}" type="doc">
      <dgm:prSet loTypeId="urn:microsoft.com/office/officeart/2016/7/layout/LinearBlockProcessNumbered" loCatId="process" qsTypeId="urn:microsoft.com/office/officeart/2005/8/quickstyle/simple2" qsCatId="simple" csTypeId="urn:microsoft.com/office/officeart/2005/8/colors/accent2_2" csCatId="accent2" phldr="1"/>
      <dgm:spPr/>
      <dgm:t>
        <a:bodyPr/>
        <a:lstStyle/>
        <a:p>
          <a:endParaRPr lang="en-US"/>
        </a:p>
      </dgm:t>
    </dgm:pt>
    <dgm:pt modelId="{10E311F9-6088-4BF6-B933-62048E2DB159}">
      <dgm:prSet/>
      <dgm:spPr/>
      <dgm:t>
        <a:bodyPr/>
        <a:lstStyle/>
        <a:p>
          <a:r>
            <a:rPr lang="x-none" b="1" i="0" baseline="0" dirty="0"/>
            <a:t>Модель А </a:t>
          </a:r>
          <a:r>
            <a:rPr lang="x-none" b="0" i="0" baseline="0" dirty="0"/>
            <a:t>предполагает применение предписывающих технических регламентов. Доминирующим видом оценки соответствия является государственный контроль (надзор) за соблюдением требований регламентов.</a:t>
          </a:r>
          <a:endParaRPr lang="en-US" dirty="0"/>
        </a:p>
      </dgm:t>
    </dgm:pt>
    <dgm:pt modelId="{4EA8023D-AB79-41D7-B59F-4BB015CC71B0}" type="parTrans" cxnId="{C36D85BF-D6AF-4392-9DF5-E7BDC3A9335E}">
      <dgm:prSet/>
      <dgm:spPr/>
      <dgm:t>
        <a:bodyPr/>
        <a:lstStyle/>
        <a:p>
          <a:endParaRPr lang="en-US"/>
        </a:p>
      </dgm:t>
    </dgm:pt>
    <dgm:pt modelId="{7AA2E65B-EF88-4A7D-83CC-64B480BD3E7B}" type="sibTrans" cxnId="{C36D85BF-D6AF-4392-9DF5-E7BDC3A9335E}">
      <dgm:prSet phldrT="01"/>
      <dgm:spPr/>
      <dgm:t>
        <a:bodyPr/>
        <a:lstStyle/>
        <a:p>
          <a:r>
            <a:rPr lang="en-US" dirty="0"/>
            <a:t>1</a:t>
          </a:r>
        </a:p>
      </dgm:t>
    </dgm:pt>
    <dgm:pt modelId="{6EE018A6-93E9-47D3-88DC-A61B27423BF0}">
      <dgm:prSet/>
      <dgm:spPr/>
      <dgm:t>
        <a:bodyPr/>
        <a:lstStyle/>
        <a:p>
          <a:r>
            <a:rPr lang="x-none" b="1" i="0" baseline="0" dirty="0"/>
            <a:t>Модель  B </a:t>
          </a:r>
          <a:r>
            <a:rPr lang="x-none" b="0" i="0" baseline="0" dirty="0"/>
            <a:t>предполагает применение предписывающих технических регламентов, в которых виды оценки соответствия распределены на </a:t>
          </a:r>
          <a:r>
            <a:rPr lang="x-none" b="0" i="0" baseline="0" dirty="0" err="1"/>
            <a:t>предрыночную</a:t>
          </a:r>
          <a:r>
            <a:rPr lang="x-none" b="0" i="0" baseline="0" dirty="0"/>
            <a:t> и рыночную стадии;</a:t>
          </a:r>
          <a:endParaRPr lang="en-US" dirty="0"/>
        </a:p>
      </dgm:t>
    </dgm:pt>
    <dgm:pt modelId="{07BAEAA8-A283-4BE3-B0A4-3A46F47C9CA6}" type="parTrans" cxnId="{D8C3D28E-F2E3-4928-BA36-EBF636083613}">
      <dgm:prSet/>
      <dgm:spPr/>
      <dgm:t>
        <a:bodyPr/>
        <a:lstStyle/>
        <a:p>
          <a:endParaRPr lang="en-US"/>
        </a:p>
      </dgm:t>
    </dgm:pt>
    <dgm:pt modelId="{A6E70F75-6AE0-43C0-A123-1D333988435C}" type="sibTrans" cxnId="{D8C3D28E-F2E3-4928-BA36-EBF636083613}">
      <dgm:prSet phldrT="02"/>
      <dgm:spPr/>
      <dgm:t>
        <a:bodyPr/>
        <a:lstStyle/>
        <a:p>
          <a:r>
            <a:rPr lang="en-US" dirty="0"/>
            <a:t>2</a:t>
          </a:r>
        </a:p>
      </dgm:t>
    </dgm:pt>
    <dgm:pt modelId="{BF87940E-A395-413D-9498-5236C62923BC}">
      <dgm:prSet/>
      <dgm:spPr/>
      <dgm:t>
        <a:bodyPr/>
        <a:lstStyle/>
        <a:p>
          <a:r>
            <a:rPr lang="x-none" b="1" i="0" baseline="0" dirty="0"/>
            <a:t>Модель С </a:t>
          </a:r>
          <a:r>
            <a:rPr lang="x-none" b="0" i="0" baseline="0" dirty="0"/>
            <a:t>- европейская модель, предполагает применение основополагающих регламентов. Они устанавливают общие требования к продукции и используют метод косвенной ссылки на добровольные стандарты. Виды оценки соответствия распределены на </a:t>
          </a:r>
          <a:r>
            <a:rPr lang="x-none" b="0" i="0" baseline="0" dirty="0" err="1"/>
            <a:t>предрыночную</a:t>
          </a:r>
          <a:r>
            <a:rPr lang="x-none" b="0" i="0" baseline="0" dirty="0"/>
            <a:t> и рыночную стадии.</a:t>
          </a:r>
          <a:endParaRPr lang="en-US" dirty="0"/>
        </a:p>
      </dgm:t>
    </dgm:pt>
    <dgm:pt modelId="{47CC2B6F-142A-4903-A7AB-29C14CBF50CD}" type="parTrans" cxnId="{86670050-DA8A-45B1-9342-9B1AC92DFCD8}">
      <dgm:prSet/>
      <dgm:spPr/>
      <dgm:t>
        <a:bodyPr/>
        <a:lstStyle/>
        <a:p>
          <a:endParaRPr lang="en-US"/>
        </a:p>
      </dgm:t>
    </dgm:pt>
    <dgm:pt modelId="{C15D8229-A95E-4875-971B-D91ACFC34FA1}" type="sibTrans" cxnId="{86670050-DA8A-45B1-9342-9B1AC92DFCD8}">
      <dgm:prSet phldrT="03"/>
      <dgm:spPr/>
      <dgm:t>
        <a:bodyPr/>
        <a:lstStyle/>
        <a:p>
          <a:r>
            <a:rPr lang="en-US" dirty="0"/>
            <a:t>3</a:t>
          </a:r>
        </a:p>
      </dgm:t>
    </dgm:pt>
    <dgm:pt modelId="{C550C460-D459-438A-B3DC-48A43870A200}" type="pres">
      <dgm:prSet presAssocID="{CA69A0FE-11C9-4B12-A8DD-F1DD0397CD61}" presName="Name0" presStyleCnt="0">
        <dgm:presLayoutVars>
          <dgm:animLvl val="lvl"/>
          <dgm:resizeHandles val="exact"/>
        </dgm:presLayoutVars>
      </dgm:prSet>
      <dgm:spPr/>
      <dgm:t>
        <a:bodyPr/>
        <a:lstStyle/>
        <a:p>
          <a:endParaRPr lang="ru-RU"/>
        </a:p>
      </dgm:t>
    </dgm:pt>
    <dgm:pt modelId="{86315C64-FB53-47AB-923F-1C032FEE094F}" type="pres">
      <dgm:prSet presAssocID="{10E311F9-6088-4BF6-B933-62048E2DB159}" presName="compositeNode" presStyleCnt="0">
        <dgm:presLayoutVars>
          <dgm:bulletEnabled val="1"/>
        </dgm:presLayoutVars>
      </dgm:prSet>
      <dgm:spPr/>
    </dgm:pt>
    <dgm:pt modelId="{D7438E46-E840-4AB6-A42C-916CDC77B1FD}" type="pres">
      <dgm:prSet presAssocID="{10E311F9-6088-4BF6-B933-62048E2DB159}" presName="bgRect" presStyleLbl="alignNode1" presStyleIdx="0" presStyleCnt="3"/>
      <dgm:spPr/>
      <dgm:t>
        <a:bodyPr/>
        <a:lstStyle/>
        <a:p>
          <a:endParaRPr lang="ru-RU"/>
        </a:p>
      </dgm:t>
    </dgm:pt>
    <dgm:pt modelId="{BFD09D28-9163-46A7-B312-3A8D70E8F6AD}" type="pres">
      <dgm:prSet presAssocID="{7AA2E65B-EF88-4A7D-83CC-64B480BD3E7B}" presName="sibTransNodeRect" presStyleLbl="alignNode1" presStyleIdx="0" presStyleCnt="3">
        <dgm:presLayoutVars>
          <dgm:chMax val="0"/>
          <dgm:bulletEnabled val="1"/>
        </dgm:presLayoutVars>
      </dgm:prSet>
      <dgm:spPr/>
      <dgm:t>
        <a:bodyPr/>
        <a:lstStyle/>
        <a:p>
          <a:endParaRPr lang="ru-RU"/>
        </a:p>
      </dgm:t>
    </dgm:pt>
    <dgm:pt modelId="{E5BE20A8-D7DD-4762-B918-46899F2AFA55}" type="pres">
      <dgm:prSet presAssocID="{10E311F9-6088-4BF6-B933-62048E2DB159}" presName="nodeRect" presStyleLbl="alignNode1" presStyleIdx="0" presStyleCnt="3">
        <dgm:presLayoutVars>
          <dgm:bulletEnabled val="1"/>
        </dgm:presLayoutVars>
      </dgm:prSet>
      <dgm:spPr/>
      <dgm:t>
        <a:bodyPr/>
        <a:lstStyle/>
        <a:p>
          <a:endParaRPr lang="ru-RU"/>
        </a:p>
      </dgm:t>
    </dgm:pt>
    <dgm:pt modelId="{FDC27B6D-2F48-4863-819C-AE26CB813800}" type="pres">
      <dgm:prSet presAssocID="{7AA2E65B-EF88-4A7D-83CC-64B480BD3E7B}" presName="sibTrans" presStyleCnt="0"/>
      <dgm:spPr/>
    </dgm:pt>
    <dgm:pt modelId="{E2F34224-12AB-4242-AC1D-4A6A187BCA50}" type="pres">
      <dgm:prSet presAssocID="{6EE018A6-93E9-47D3-88DC-A61B27423BF0}" presName="compositeNode" presStyleCnt="0">
        <dgm:presLayoutVars>
          <dgm:bulletEnabled val="1"/>
        </dgm:presLayoutVars>
      </dgm:prSet>
      <dgm:spPr/>
    </dgm:pt>
    <dgm:pt modelId="{AFBE8BAC-4E75-428C-8737-795A4872EAB3}" type="pres">
      <dgm:prSet presAssocID="{6EE018A6-93E9-47D3-88DC-A61B27423BF0}" presName="bgRect" presStyleLbl="alignNode1" presStyleIdx="1" presStyleCnt="3"/>
      <dgm:spPr/>
      <dgm:t>
        <a:bodyPr/>
        <a:lstStyle/>
        <a:p>
          <a:endParaRPr lang="ru-RU"/>
        </a:p>
      </dgm:t>
    </dgm:pt>
    <dgm:pt modelId="{4A75F002-0681-4A01-80DE-14C729A3B69B}" type="pres">
      <dgm:prSet presAssocID="{A6E70F75-6AE0-43C0-A123-1D333988435C}" presName="sibTransNodeRect" presStyleLbl="alignNode1" presStyleIdx="1" presStyleCnt="3">
        <dgm:presLayoutVars>
          <dgm:chMax val="0"/>
          <dgm:bulletEnabled val="1"/>
        </dgm:presLayoutVars>
      </dgm:prSet>
      <dgm:spPr/>
      <dgm:t>
        <a:bodyPr/>
        <a:lstStyle/>
        <a:p>
          <a:endParaRPr lang="ru-RU"/>
        </a:p>
      </dgm:t>
    </dgm:pt>
    <dgm:pt modelId="{DC220A3D-3BD4-45FA-837C-50CC8B6E0F9F}" type="pres">
      <dgm:prSet presAssocID="{6EE018A6-93E9-47D3-88DC-A61B27423BF0}" presName="nodeRect" presStyleLbl="alignNode1" presStyleIdx="1" presStyleCnt="3">
        <dgm:presLayoutVars>
          <dgm:bulletEnabled val="1"/>
        </dgm:presLayoutVars>
      </dgm:prSet>
      <dgm:spPr/>
      <dgm:t>
        <a:bodyPr/>
        <a:lstStyle/>
        <a:p>
          <a:endParaRPr lang="ru-RU"/>
        </a:p>
      </dgm:t>
    </dgm:pt>
    <dgm:pt modelId="{B111035C-1726-4D82-9D77-409F34B6CBAA}" type="pres">
      <dgm:prSet presAssocID="{A6E70F75-6AE0-43C0-A123-1D333988435C}" presName="sibTrans" presStyleCnt="0"/>
      <dgm:spPr/>
    </dgm:pt>
    <dgm:pt modelId="{BE4F19AE-60B9-446C-BAAB-B8CDF44B5A14}" type="pres">
      <dgm:prSet presAssocID="{BF87940E-A395-413D-9498-5236C62923BC}" presName="compositeNode" presStyleCnt="0">
        <dgm:presLayoutVars>
          <dgm:bulletEnabled val="1"/>
        </dgm:presLayoutVars>
      </dgm:prSet>
      <dgm:spPr/>
    </dgm:pt>
    <dgm:pt modelId="{3461C237-61EB-466A-B648-840716A19BD4}" type="pres">
      <dgm:prSet presAssocID="{BF87940E-A395-413D-9498-5236C62923BC}" presName="bgRect" presStyleLbl="alignNode1" presStyleIdx="2" presStyleCnt="3"/>
      <dgm:spPr/>
      <dgm:t>
        <a:bodyPr/>
        <a:lstStyle/>
        <a:p>
          <a:endParaRPr lang="ru-RU"/>
        </a:p>
      </dgm:t>
    </dgm:pt>
    <dgm:pt modelId="{2239932C-1E2B-4659-8685-3B28665761A6}" type="pres">
      <dgm:prSet presAssocID="{C15D8229-A95E-4875-971B-D91ACFC34FA1}" presName="sibTransNodeRect" presStyleLbl="alignNode1" presStyleIdx="2" presStyleCnt="3">
        <dgm:presLayoutVars>
          <dgm:chMax val="0"/>
          <dgm:bulletEnabled val="1"/>
        </dgm:presLayoutVars>
      </dgm:prSet>
      <dgm:spPr/>
      <dgm:t>
        <a:bodyPr/>
        <a:lstStyle/>
        <a:p>
          <a:endParaRPr lang="ru-RU"/>
        </a:p>
      </dgm:t>
    </dgm:pt>
    <dgm:pt modelId="{4246BB67-3946-4886-AF6B-142481D11EC8}" type="pres">
      <dgm:prSet presAssocID="{BF87940E-A395-413D-9498-5236C62923BC}" presName="nodeRect" presStyleLbl="alignNode1" presStyleIdx="2" presStyleCnt="3">
        <dgm:presLayoutVars>
          <dgm:bulletEnabled val="1"/>
        </dgm:presLayoutVars>
      </dgm:prSet>
      <dgm:spPr/>
      <dgm:t>
        <a:bodyPr/>
        <a:lstStyle/>
        <a:p>
          <a:endParaRPr lang="ru-RU"/>
        </a:p>
      </dgm:t>
    </dgm:pt>
  </dgm:ptLst>
  <dgm:cxnLst>
    <dgm:cxn modelId="{7F094AE1-5A84-4CBA-85EF-9ED61DF8A81C}" type="presOf" srcId="{BF87940E-A395-413D-9498-5236C62923BC}" destId="{4246BB67-3946-4886-AF6B-142481D11EC8}" srcOrd="1" destOrd="0" presId="urn:microsoft.com/office/officeart/2016/7/layout/LinearBlockProcessNumbered"/>
    <dgm:cxn modelId="{C36D85BF-D6AF-4392-9DF5-E7BDC3A9335E}" srcId="{CA69A0FE-11C9-4B12-A8DD-F1DD0397CD61}" destId="{10E311F9-6088-4BF6-B933-62048E2DB159}" srcOrd="0" destOrd="0" parTransId="{4EA8023D-AB79-41D7-B59F-4BB015CC71B0}" sibTransId="{7AA2E65B-EF88-4A7D-83CC-64B480BD3E7B}"/>
    <dgm:cxn modelId="{C04302F8-AB23-4566-BBAE-FB8D39F18624}" type="presOf" srcId="{A6E70F75-6AE0-43C0-A123-1D333988435C}" destId="{4A75F002-0681-4A01-80DE-14C729A3B69B}" srcOrd="0" destOrd="0" presId="urn:microsoft.com/office/officeart/2016/7/layout/LinearBlockProcessNumbered"/>
    <dgm:cxn modelId="{980153B6-8AB3-41B1-ADE0-3EC20659B8A7}" type="presOf" srcId="{7AA2E65B-EF88-4A7D-83CC-64B480BD3E7B}" destId="{BFD09D28-9163-46A7-B312-3A8D70E8F6AD}" srcOrd="0" destOrd="0" presId="urn:microsoft.com/office/officeart/2016/7/layout/LinearBlockProcessNumbered"/>
    <dgm:cxn modelId="{6302BD8B-9F33-4E0C-9D9C-6999E617F688}" type="presOf" srcId="{CA69A0FE-11C9-4B12-A8DD-F1DD0397CD61}" destId="{C550C460-D459-438A-B3DC-48A43870A200}" srcOrd="0" destOrd="0" presId="urn:microsoft.com/office/officeart/2016/7/layout/LinearBlockProcessNumbered"/>
    <dgm:cxn modelId="{A78D2A05-2F84-4113-BB5E-9C325E0BCB59}" type="presOf" srcId="{C15D8229-A95E-4875-971B-D91ACFC34FA1}" destId="{2239932C-1E2B-4659-8685-3B28665761A6}" srcOrd="0" destOrd="0" presId="urn:microsoft.com/office/officeart/2016/7/layout/LinearBlockProcessNumbered"/>
    <dgm:cxn modelId="{AE8C6FCD-1FF5-4695-BC2B-83612E7F1007}" type="presOf" srcId="{10E311F9-6088-4BF6-B933-62048E2DB159}" destId="{E5BE20A8-D7DD-4762-B918-46899F2AFA55}" srcOrd="1" destOrd="0" presId="urn:microsoft.com/office/officeart/2016/7/layout/LinearBlockProcessNumbered"/>
    <dgm:cxn modelId="{D25DEFFB-41A3-4D64-A812-E291A2030B27}" type="presOf" srcId="{6EE018A6-93E9-47D3-88DC-A61B27423BF0}" destId="{AFBE8BAC-4E75-428C-8737-795A4872EAB3}" srcOrd="0" destOrd="0" presId="urn:microsoft.com/office/officeart/2016/7/layout/LinearBlockProcessNumbered"/>
    <dgm:cxn modelId="{F86D6E99-9AD4-42FE-B097-DB60EF92ABD6}" type="presOf" srcId="{6EE018A6-93E9-47D3-88DC-A61B27423BF0}" destId="{DC220A3D-3BD4-45FA-837C-50CC8B6E0F9F}" srcOrd="1" destOrd="0" presId="urn:microsoft.com/office/officeart/2016/7/layout/LinearBlockProcessNumbered"/>
    <dgm:cxn modelId="{8DB90575-2F5F-47D2-9DFC-BE9663B6E7F6}" type="presOf" srcId="{BF87940E-A395-413D-9498-5236C62923BC}" destId="{3461C237-61EB-466A-B648-840716A19BD4}" srcOrd="0" destOrd="0" presId="urn:microsoft.com/office/officeart/2016/7/layout/LinearBlockProcessNumbered"/>
    <dgm:cxn modelId="{D8C3D28E-F2E3-4928-BA36-EBF636083613}" srcId="{CA69A0FE-11C9-4B12-A8DD-F1DD0397CD61}" destId="{6EE018A6-93E9-47D3-88DC-A61B27423BF0}" srcOrd="1" destOrd="0" parTransId="{07BAEAA8-A283-4BE3-B0A4-3A46F47C9CA6}" sibTransId="{A6E70F75-6AE0-43C0-A123-1D333988435C}"/>
    <dgm:cxn modelId="{86670050-DA8A-45B1-9342-9B1AC92DFCD8}" srcId="{CA69A0FE-11C9-4B12-A8DD-F1DD0397CD61}" destId="{BF87940E-A395-413D-9498-5236C62923BC}" srcOrd="2" destOrd="0" parTransId="{47CC2B6F-142A-4903-A7AB-29C14CBF50CD}" sibTransId="{C15D8229-A95E-4875-971B-D91ACFC34FA1}"/>
    <dgm:cxn modelId="{EC4E719E-2D5F-4A05-861B-18388051724B}" type="presOf" srcId="{10E311F9-6088-4BF6-B933-62048E2DB159}" destId="{D7438E46-E840-4AB6-A42C-916CDC77B1FD}" srcOrd="0" destOrd="0" presId="urn:microsoft.com/office/officeart/2016/7/layout/LinearBlockProcessNumbered"/>
    <dgm:cxn modelId="{1222B3FB-525A-4A4A-8F44-7AB9C3484D06}" type="presParOf" srcId="{C550C460-D459-438A-B3DC-48A43870A200}" destId="{86315C64-FB53-47AB-923F-1C032FEE094F}" srcOrd="0" destOrd="0" presId="urn:microsoft.com/office/officeart/2016/7/layout/LinearBlockProcessNumbered"/>
    <dgm:cxn modelId="{DC00A178-DFD2-43D2-9944-774C5FFD4E90}" type="presParOf" srcId="{86315C64-FB53-47AB-923F-1C032FEE094F}" destId="{D7438E46-E840-4AB6-A42C-916CDC77B1FD}" srcOrd="0" destOrd="0" presId="urn:microsoft.com/office/officeart/2016/7/layout/LinearBlockProcessNumbered"/>
    <dgm:cxn modelId="{4F12CE78-2231-48C7-A669-0B94B76E3A76}" type="presParOf" srcId="{86315C64-FB53-47AB-923F-1C032FEE094F}" destId="{BFD09D28-9163-46A7-B312-3A8D70E8F6AD}" srcOrd="1" destOrd="0" presId="urn:microsoft.com/office/officeart/2016/7/layout/LinearBlockProcessNumbered"/>
    <dgm:cxn modelId="{93B3AB8B-7032-4B77-A9F3-77A70502FB0B}" type="presParOf" srcId="{86315C64-FB53-47AB-923F-1C032FEE094F}" destId="{E5BE20A8-D7DD-4762-B918-46899F2AFA55}" srcOrd="2" destOrd="0" presId="urn:microsoft.com/office/officeart/2016/7/layout/LinearBlockProcessNumbered"/>
    <dgm:cxn modelId="{A1199896-73D2-4EB9-BD35-77A7F3E95BDE}" type="presParOf" srcId="{C550C460-D459-438A-B3DC-48A43870A200}" destId="{FDC27B6D-2F48-4863-819C-AE26CB813800}" srcOrd="1" destOrd="0" presId="urn:microsoft.com/office/officeart/2016/7/layout/LinearBlockProcessNumbered"/>
    <dgm:cxn modelId="{1F9F8FBA-80FF-4D4D-B659-EC2B91970701}" type="presParOf" srcId="{C550C460-D459-438A-B3DC-48A43870A200}" destId="{E2F34224-12AB-4242-AC1D-4A6A187BCA50}" srcOrd="2" destOrd="0" presId="urn:microsoft.com/office/officeart/2016/7/layout/LinearBlockProcessNumbered"/>
    <dgm:cxn modelId="{71651857-EA6D-4A41-93B7-E67FDC96E5F3}" type="presParOf" srcId="{E2F34224-12AB-4242-AC1D-4A6A187BCA50}" destId="{AFBE8BAC-4E75-428C-8737-795A4872EAB3}" srcOrd="0" destOrd="0" presId="urn:microsoft.com/office/officeart/2016/7/layout/LinearBlockProcessNumbered"/>
    <dgm:cxn modelId="{88C18269-58BB-434A-B082-553324A9F09E}" type="presParOf" srcId="{E2F34224-12AB-4242-AC1D-4A6A187BCA50}" destId="{4A75F002-0681-4A01-80DE-14C729A3B69B}" srcOrd="1" destOrd="0" presId="urn:microsoft.com/office/officeart/2016/7/layout/LinearBlockProcessNumbered"/>
    <dgm:cxn modelId="{0CEC9D7E-5221-4453-8248-1C8CB7DFB004}" type="presParOf" srcId="{E2F34224-12AB-4242-AC1D-4A6A187BCA50}" destId="{DC220A3D-3BD4-45FA-837C-50CC8B6E0F9F}" srcOrd="2" destOrd="0" presId="urn:microsoft.com/office/officeart/2016/7/layout/LinearBlockProcessNumbered"/>
    <dgm:cxn modelId="{578C65CC-7E32-43CF-9B88-9BA5630980DE}" type="presParOf" srcId="{C550C460-D459-438A-B3DC-48A43870A200}" destId="{B111035C-1726-4D82-9D77-409F34B6CBAA}" srcOrd="3" destOrd="0" presId="urn:microsoft.com/office/officeart/2016/7/layout/LinearBlockProcessNumbered"/>
    <dgm:cxn modelId="{FFDCEAEF-F24C-4AEC-A570-823E219929EE}" type="presParOf" srcId="{C550C460-D459-438A-B3DC-48A43870A200}" destId="{BE4F19AE-60B9-446C-BAAB-B8CDF44B5A14}" srcOrd="4" destOrd="0" presId="urn:microsoft.com/office/officeart/2016/7/layout/LinearBlockProcessNumbered"/>
    <dgm:cxn modelId="{BC217D8C-7F21-4716-8AF8-EA0441149CFB}" type="presParOf" srcId="{BE4F19AE-60B9-446C-BAAB-B8CDF44B5A14}" destId="{3461C237-61EB-466A-B648-840716A19BD4}" srcOrd="0" destOrd="0" presId="urn:microsoft.com/office/officeart/2016/7/layout/LinearBlockProcessNumbered"/>
    <dgm:cxn modelId="{9A6F635C-062F-4870-9818-2BB288851764}" type="presParOf" srcId="{BE4F19AE-60B9-446C-BAAB-B8CDF44B5A14}" destId="{2239932C-1E2B-4659-8685-3B28665761A6}" srcOrd="1" destOrd="0" presId="urn:microsoft.com/office/officeart/2016/7/layout/LinearBlockProcessNumbered"/>
    <dgm:cxn modelId="{FEEDED83-BAC4-4519-9ED7-1B953F4D3F21}" type="presParOf" srcId="{BE4F19AE-60B9-446C-BAAB-B8CDF44B5A14}" destId="{4246BB67-3946-4886-AF6B-142481D11EC8}"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F2193-B47E-4E7B-9EE0-AE520474243C}">
      <dsp:nvSpPr>
        <dsp:cNvPr id="0" name=""/>
        <dsp:cNvSpPr/>
      </dsp:nvSpPr>
      <dsp:spPr>
        <a:xfrm>
          <a:off x="0" y="18846"/>
          <a:ext cx="6797675" cy="67128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kern="1200"/>
            <a:t>- требуется единство использования требований технических регламентов независимо от видов или особенностей сделок; </a:t>
          </a:r>
          <a:endParaRPr lang="en-US" sz="1200" kern="1200"/>
        </a:p>
      </dsp:txBody>
      <dsp:txXfrm>
        <a:off x="32770" y="51616"/>
        <a:ext cx="6732135" cy="605747"/>
      </dsp:txXfrm>
    </dsp:sp>
    <dsp:sp modelId="{84E4B28C-D21E-4855-814A-3E0961071F56}">
      <dsp:nvSpPr>
        <dsp:cNvPr id="0" name=""/>
        <dsp:cNvSpPr/>
      </dsp:nvSpPr>
      <dsp:spPr>
        <a:xfrm>
          <a:off x="0" y="724693"/>
          <a:ext cx="6797675" cy="671287"/>
        </a:xfrm>
        <a:prstGeom prst="roundRect">
          <a:avLst/>
        </a:prstGeom>
        <a:solidFill>
          <a:schemeClr val="accent2">
            <a:hueOff val="-672936"/>
            <a:satOff val="-899"/>
            <a:lumOff val="53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kern="1200"/>
            <a:t>- необходимо соответствие технического регулирования уровню развития экономики страны, развития материально-технической базы, уровню научно-технического развития; </a:t>
          </a:r>
          <a:endParaRPr lang="en-US" sz="1200" kern="1200"/>
        </a:p>
      </dsp:txBody>
      <dsp:txXfrm>
        <a:off x="32770" y="757463"/>
        <a:ext cx="6732135" cy="605747"/>
      </dsp:txXfrm>
    </dsp:sp>
    <dsp:sp modelId="{27322540-3B54-498C-937D-959209EDBA98}">
      <dsp:nvSpPr>
        <dsp:cNvPr id="0" name=""/>
        <dsp:cNvSpPr/>
      </dsp:nvSpPr>
      <dsp:spPr>
        <a:xfrm>
          <a:off x="0" y="1430541"/>
          <a:ext cx="6797675" cy="671287"/>
        </a:xfrm>
        <a:prstGeom prst="roundRect">
          <a:avLst/>
        </a:prstGeom>
        <a:solidFill>
          <a:schemeClr val="accent2">
            <a:hueOff val="-1345872"/>
            <a:satOff val="-1797"/>
            <a:lumOff val="10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kern="1200"/>
            <a:t>- должна действовать единая система и правила аккредитации;</a:t>
          </a:r>
          <a:endParaRPr lang="en-US" sz="1200" kern="1200"/>
        </a:p>
      </dsp:txBody>
      <dsp:txXfrm>
        <a:off x="32770" y="1463311"/>
        <a:ext cx="6732135" cy="605747"/>
      </dsp:txXfrm>
    </dsp:sp>
    <dsp:sp modelId="{7A44D654-9570-455B-BBAA-0D55D10CA85A}">
      <dsp:nvSpPr>
        <dsp:cNvPr id="0" name=""/>
        <dsp:cNvSpPr/>
      </dsp:nvSpPr>
      <dsp:spPr>
        <a:xfrm>
          <a:off x="0" y="2136388"/>
          <a:ext cx="6797675" cy="671287"/>
        </a:xfrm>
        <a:prstGeom prst="roundRect">
          <a:avLst/>
        </a:prstGeom>
        <a:solidFill>
          <a:schemeClr val="accent2">
            <a:hueOff val="-2018808"/>
            <a:satOff val="-2696"/>
            <a:lumOff val="15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kern="1200"/>
            <a:t>- должна существовать независимость органов по аккредитации, органов по сертификации от изготовителей, продавцов, исполнителей и приобретателей; </a:t>
          </a:r>
          <a:endParaRPr lang="en-US" sz="1200" kern="1200"/>
        </a:p>
      </dsp:txBody>
      <dsp:txXfrm>
        <a:off x="32770" y="2169158"/>
        <a:ext cx="6732135" cy="605747"/>
      </dsp:txXfrm>
    </dsp:sp>
    <dsp:sp modelId="{D219F79A-34C2-4EE5-B0AC-B51C3E76DB3B}">
      <dsp:nvSpPr>
        <dsp:cNvPr id="0" name=""/>
        <dsp:cNvSpPr/>
      </dsp:nvSpPr>
      <dsp:spPr>
        <a:xfrm>
          <a:off x="0" y="2842236"/>
          <a:ext cx="6797675" cy="671287"/>
        </a:xfrm>
        <a:prstGeom prst="roundRect">
          <a:avLst/>
        </a:prstGeom>
        <a:solidFill>
          <a:schemeClr val="accent2">
            <a:hueOff val="-2691744"/>
            <a:satOff val="-3594"/>
            <a:lumOff val="212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kern="1200"/>
            <a:t>- необходимо соблюдать единство правил и методов исследований и измерений при осуществлении процедур обязательной оценки соответствия;</a:t>
          </a:r>
          <a:endParaRPr lang="en-US" sz="1200" kern="1200"/>
        </a:p>
      </dsp:txBody>
      <dsp:txXfrm>
        <a:off x="32770" y="2875006"/>
        <a:ext cx="6732135" cy="605747"/>
      </dsp:txXfrm>
    </dsp:sp>
    <dsp:sp modelId="{544E02AF-0E0D-46EA-BF35-05EDF1929666}">
      <dsp:nvSpPr>
        <dsp:cNvPr id="0" name=""/>
        <dsp:cNvSpPr/>
      </dsp:nvSpPr>
      <dsp:spPr>
        <a:xfrm>
          <a:off x="0" y="3548083"/>
          <a:ext cx="6797675" cy="671287"/>
        </a:xfrm>
        <a:prstGeom prst="roundRect">
          <a:avLst/>
        </a:prstGeom>
        <a:solidFill>
          <a:schemeClr val="accent2">
            <a:hueOff val="-3364679"/>
            <a:satOff val="-4493"/>
            <a:lumOff val="26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kern="1200"/>
            <a:t>- должна быть недопустимость внебюджетного финансирования государственного контроля за соблюдением требований технических регламентов; </a:t>
          </a:r>
          <a:endParaRPr lang="en-US" sz="1200" kern="1200"/>
        </a:p>
      </dsp:txBody>
      <dsp:txXfrm>
        <a:off x="32770" y="3580853"/>
        <a:ext cx="6732135" cy="605747"/>
      </dsp:txXfrm>
    </dsp:sp>
    <dsp:sp modelId="{ECA7C63B-67C1-4E15-9824-D48E18E38D19}">
      <dsp:nvSpPr>
        <dsp:cNvPr id="0" name=""/>
        <dsp:cNvSpPr/>
      </dsp:nvSpPr>
      <dsp:spPr>
        <a:xfrm>
          <a:off x="0" y="4253930"/>
          <a:ext cx="6797675" cy="671287"/>
        </a:xfrm>
        <a:prstGeom prst="roundRect">
          <a:avLst/>
        </a:prstGeom>
        <a:solidFill>
          <a:schemeClr val="accent2">
            <a:hueOff val="-4037615"/>
            <a:satOff val="-5391"/>
            <a:lumOff val="31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kern="1200"/>
            <a:t>- должна существовать недопустимость совмещения полномочий органа государственного контроля и органа по сертификации, а также недопустимость совмещения одним органом полномочий на аккредитацию и сертификацию товаров и услуг; </a:t>
          </a:r>
          <a:endParaRPr lang="en-US" sz="1200" kern="1200"/>
        </a:p>
      </dsp:txBody>
      <dsp:txXfrm>
        <a:off x="32770" y="4286700"/>
        <a:ext cx="6732135" cy="605747"/>
      </dsp:txXfrm>
    </dsp:sp>
    <dsp:sp modelId="{1D4269BB-4F0C-4BF1-861B-FBF24A2589B2}">
      <dsp:nvSpPr>
        <dsp:cNvPr id="0" name=""/>
        <dsp:cNvSpPr/>
      </dsp:nvSpPr>
      <dsp:spPr>
        <a:xfrm>
          <a:off x="0" y="4959778"/>
          <a:ext cx="6797675" cy="671287"/>
        </a:xfrm>
        <a:prstGeom prst="roundRect">
          <a:avLst/>
        </a:prstGeom>
        <a:solidFill>
          <a:schemeClr val="accent2">
            <a:hueOff val="-4710551"/>
            <a:satOff val="-6290"/>
            <a:lumOff val="37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kern="1200"/>
            <a:t>- используются единые правила установления требований к продукции, процессам производства, эксплуатации, хранения, перевозки, реализации и утилизации, выполнению работ или оказанию услуг</a:t>
          </a:r>
          <a:endParaRPr lang="en-US" sz="1200" kern="1200"/>
        </a:p>
      </dsp:txBody>
      <dsp:txXfrm>
        <a:off x="32770" y="4992548"/>
        <a:ext cx="6732135" cy="6057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9D389-7B13-43BF-A12A-96B9290BC018}">
      <dsp:nvSpPr>
        <dsp:cNvPr id="0" name=""/>
        <dsp:cNvSpPr/>
      </dsp:nvSpPr>
      <dsp:spPr>
        <a:xfrm>
          <a:off x="2946" y="373475"/>
          <a:ext cx="2337792" cy="140267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a:t>а) в области обязательной регламентации: </a:t>
          </a:r>
          <a:endParaRPr lang="en-US" sz="1300" kern="1200"/>
        </a:p>
      </dsp:txBody>
      <dsp:txXfrm>
        <a:off x="2946" y="373475"/>
        <a:ext cx="2337792" cy="1402675"/>
      </dsp:txXfrm>
    </dsp:sp>
    <dsp:sp modelId="{DB3A5E05-E478-45CB-849E-FAF02B111933}">
      <dsp:nvSpPr>
        <dsp:cNvPr id="0" name=""/>
        <dsp:cNvSpPr/>
      </dsp:nvSpPr>
      <dsp:spPr>
        <a:xfrm>
          <a:off x="2574518" y="373475"/>
          <a:ext cx="2337792" cy="1402675"/>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a:t>-обеспечение безопасности продукции, процессов для жизни и здоровья человека и окружающей среды, в том числе растительного и животного мира; </a:t>
          </a:r>
          <a:endParaRPr lang="en-US" sz="1300" kern="1200"/>
        </a:p>
      </dsp:txBody>
      <dsp:txXfrm>
        <a:off x="2574518" y="373475"/>
        <a:ext cx="2337792" cy="1402675"/>
      </dsp:txXfrm>
    </dsp:sp>
    <dsp:sp modelId="{0A616D23-EDCE-4E1D-9676-1758470EFE2E}">
      <dsp:nvSpPr>
        <dsp:cNvPr id="0" name=""/>
        <dsp:cNvSpPr/>
      </dsp:nvSpPr>
      <dsp:spPr>
        <a:xfrm>
          <a:off x="5146089" y="373475"/>
          <a:ext cx="2337792" cy="1402675"/>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a:t>- обеспечение национальной безопасности; - предупреждение действий, вводящих в заблуждение потребителей относительно безопасности и качества продукции; </a:t>
          </a:r>
          <a:endParaRPr lang="en-US" sz="1300" kern="1200"/>
        </a:p>
      </dsp:txBody>
      <dsp:txXfrm>
        <a:off x="5146089" y="373475"/>
        <a:ext cx="2337792" cy="1402675"/>
      </dsp:txXfrm>
    </dsp:sp>
    <dsp:sp modelId="{F2C1A6C5-7AEB-452E-903C-C8E3B48899B8}">
      <dsp:nvSpPr>
        <dsp:cNvPr id="0" name=""/>
        <dsp:cNvSpPr/>
      </dsp:nvSpPr>
      <dsp:spPr>
        <a:xfrm>
          <a:off x="7717661" y="373475"/>
          <a:ext cx="2337792" cy="1402675"/>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a:t>- устранение технических барьеров в торговле.</a:t>
          </a:r>
          <a:endParaRPr lang="en-US" sz="1300" kern="1200"/>
        </a:p>
      </dsp:txBody>
      <dsp:txXfrm>
        <a:off x="7717661" y="373475"/>
        <a:ext cx="2337792" cy="1402675"/>
      </dsp:txXfrm>
    </dsp:sp>
    <dsp:sp modelId="{272C9E16-4E1B-4C28-BA0A-338DBBA09930}">
      <dsp:nvSpPr>
        <dsp:cNvPr id="0" name=""/>
        <dsp:cNvSpPr/>
      </dsp:nvSpPr>
      <dsp:spPr>
        <a:xfrm>
          <a:off x="1288732" y="2009929"/>
          <a:ext cx="2337792" cy="1402675"/>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a:t>б) в области стандартизации: </a:t>
          </a:r>
          <a:endParaRPr lang="en-US" sz="1300" kern="1200"/>
        </a:p>
      </dsp:txBody>
      <dsp:txXfrm>
        <a:off x="1288732" y="2009929"/>
        <a:ext cx="2337792" cy="1402675"/>
      </dsp:txXfrm>
    </dsp:sp>
    <dsp:sp modelId="{0331F41F-9F5F-473E-B842-A3705F94A60D}">
      <dsp:nvSpPr>
        <dsp:cNvPr id="0" name=""/>
        <dsp:cNvSpPr/>
      </dsp:nvSpPr>
      <dsp:spPr>
        <a:xfrm>
          <a:off x="3860303" y="2009929"/>
          <a:ext cx="2337792" cy="140267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a:t>- повышение конкурентоспособности отечественной продукции; </a:t>
          </a:r>
          <a:endParaRPr lang="en-US" sz="1300" kern="1200"/>
        </a:p>
      </dsp:txBody>
      <dsp:txXfrm>
        <a:off x="3860303" y="2009929"/>
        <a:ext cx="2337792" cy="1402675"/>
      </dsp:txXfrm>
    </dsp:sp>
    <dsp:sp modelId="{A9062FBE-C842-45D4-A1A4-4820FC7C54BF}">
      <dsp:nvSpPr>
        <dsp:cNvPr id="0" name=""/>
        <dsp:cNvSpPr/>
      </dsp:nvSpPr>
      <dsp:spPr>
        <a:xfrm>
          <a:off x="6431875" y="2009929"/>
          <a:ext cx="2337792" cy="1402675"/>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a:t>- экономия природных и энергетических ресурсов.</a:t>
          </a:r>
          <a:endParaRPr lang="en-US" sz="1300" kern="1200"/>
        </a:p>
      </dsp:txBody>
      <dsp:txXfrm>
        <a:off x="6431875" y="2009929"/>
        <a:ext cx="2337792" cy="1402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9F9D7-AAB1-4B80-8AC8-DD8043FACFA2}">
      <dsp:nvSpPr>
        <dsp:cNvPr id="0" name=""/>
        <dsp:cNvSpPr/>
      </dsp:nvSpPr>
      <dsp:spPr>
        <a:xfrm>
          <a:off x="0" y="888220"/>
          <a:ext cx="10058399" cy="16397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3C6AF5-675A-4E50-9AA9-4D785C4E2C52}">
      <dsp:nvSpPr>
        <dsp:cNvPr id="0" name=""/>
        <dsp:cNvSpPr/>
      </dsp:nvSpPr>
      <dsp:spPr>
        <a:xfrm>
          <a:off x="496036" y="1257173"/>
          <a:ext cx="901885" cy="90188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EC5A7A-6AEB-43BA-BE94-AFC073CA1DF6}">
      <dsp:nvSpPr>
        <dsp:cNvPr id="0" name=""/>
        <dsp:cNvSpPr/>
      </dsp:nvSpPr>
      <dsp:spPr>
        <a:xfrm>
          <a:off x="1893958" y="888220"/>
          <a:ext cx="8164441" cy="1639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545" tIns="173545" rIns="173545" bIns="173545" numCol="1" spcCol="1270" anchor="ctr" anchorCtr="0">
          <a:noAutofit/>
        </a:bodyPr>
        <a:lstStyle/>
        <a:p>
          <a:pPr lvl="0" algn="l" defTabSz="622300">
            <a:lnSpc>
              <a:spcPct val="100000"/>
            </a:lnSpc>
            <a:spcBef>
              <a:spcPct val="0"/>
            </a:spcBef>
            <a:spcAft>
              <a:spcPct val="35000"/>
            </a:spcAft>
          </a:pPr>
          <a:r>
            <a:rPr lang="ru-RU" sz="1400" b="0" i="0" kern="1200"/>
            <a:t>Существенной  частью этой вертикали является то, что государство - член ЕС в лице правительства или соответствующей министерства наделяет органы по сертификации полномочиями для подтверждения соответствия конкретным директивам. При этом рекомендуется, чтобы уполномоченные органы были из числа аккредитованных организаций.</a:t>
          </a:r>
          <a:endParaRPr lang="en-US" sz="1400" kern="1200"/>
        </a:p>
      </dsp:txBody>
      <dsp:txXfrm>
        <a:off x="1893958" y="888220"/>
        <a:ext cx="8164441" cy="1639791"/>
      </dsp:txXfrm>
    </dsp:sp>
    <dsp:sp modelId="{10BE11E5-ACEB-4C01-A573-9BC07BF282E2}">
      <dsp:nvSpPr>
        <dsp:cNvPr id="0" name=""/>
        <dsp:cNvSpPr/>
      </dsp:nvSpPr>
      <dsp:spPr>
        <a:xfrm>
          <a:off x="0" y="2937959"/>
          <a:ext cx="10058399" cy="16397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2B89BF-3282-4171-96C8-DF4F84FCDF84}">
      <dsp:nvSpPr>
        <dsp:cNvPr id="0" name=""/>
        <dsp:cNvSpPr/>
      </dsp:nvSpPr>
      <dsp:spPr>
        <a:xfrm>
          <a:off x="496036" y="3306912"/>
          <a:ext cx="901885" cy="90188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81D81C-17E7-4A71-B608-DFD3A2D2F953}">
      <dsp:nvSpPr>
        <dsp:cNvPr id="0" name=""/>
        <dsp:cNvSpPr/>
      </dsp:nvSpPr>
      <dsp:spPr>
        <a:xfrm>
          <a:off x="1893958" y="2937959"/>
          <a:ext cx="8164441" cy="1639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545" tIns="173545" rIns="173545" bIns="173545" numCol="1" spcCol="1270" anchor="ctr" anchorCtr="0">
          <a:noAutofit/>
        </a:bodyPr>
        <a:lstStyle/>
        <a:p>
          <a:pPr lvl="0" algn="l" defTabSz="622300">
            <a:lnSpc>
              <a:spcPct val="100000"/>
            </a:lnSpc>
            <a:spcBef>
              <a:spcPct val="0"/>
            </a:spcBef>
            <a:spcAft>
              <a:spcPct val="35000"/>
            </a:spcAft>
          </a:pPr>
          <a:r>
            <a:rPr lang="ru-RU" sz="1400" b="0" i="0" kern="1200"/>
            <a:t>Уполномоченные  органы наделяются также правом интерпретации  существенных (общих) требований директив для изготовителей, надзорных и  контролирующих органов, организаций - разработчиков методик испытаний, и др. Деятельность по интерпретации необходима в тех случаях, когда отсутствует европейский стандарт, обеспечивающих выполнение требований директивы, либо когда производитель отказывается от его применения.</a:t>
          </a:r>
          <a:endParaRPr lang="en-US" sz="1400" kern="1200"/>
        </a:p>
      </dsp:txBody>
      <dsp:txXfrm>
        <a:off x="1893958" y="2937959"/>
        <a:ext cx="8164441" cy="16397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FD778-FF20-43DE-A79B-AA03A95C3CEC}">
      <dsp:nvSpPr>
        <dsp:cNvPr id="0" name=""/>
        <dsp:cNvSpPr/>
      </dsp:nvSpPr>
      <dsp:spPr>
        <a:xfrm>
          <a:off x="0" y="628"/>
          <a:ext cx="10058399" cy="14714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70BA1-0A1A-4734-A8C6-43532987A11E}">
      <dsp:nvSpPr>
        <dsp:cNvPr id="0" name=""/>
        <dsp:cNvSpPr/>
      </dsp:nvSpPr>
      <dsp:spPr>
        <a:xfrm>
          <a:off x="445114" y="331705"/>
          <a:ext cx="809298" cy="80929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5A5EC9-9CB1-4D54-B3BB-7009259B8384}">
      <dsp:nvSpPr>
        <dsp:cNvPr id="0" name=""/>
        <dsp:cNvSpPr/>
      </dsp:nvSpPr>
      <dsp:spPr>
        <a:xfrm>
          <a:off x="1699526" y="628"/>
          <a:ext cx="8358873" cy="1471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729" tIns="155729" rIns="155729" bIns="155729" numCol="1" spcCol="1270" anchor="ctr" anchorCtr="0">
          <a:noAutofit/>
        </a:bodyPr>
        <a:lstStyle/>
        <a:p>
          <a:pPr lvl="0" algn="l" defTabSz="711200">
            <a:lnSpc>
              <a:spcPct val="100000"/>
            </a:lnSpc>
            <a:spcBef>
              <a:spcPct val="0"/>
            </a:spcBef>
            <a:spcAft>
              <a:spcPct val="35000"/>
            </a:spcAft>
          </a:pPr>
          <a:r>
            <a:rPr lang="ru-RU" sz="1600" kern="1200"/>
            <a:t>Устанавливая  правила и порядок применения этих элементов в их взаимосвязи, законодатель формирует соответствующую модель технического регулирования.</a:t>
          </a:r>
          <a:endParaRPr lang="en-US" sz="1600" kern="1200"/>
        </a:p>
      </dsp:txBody>
      <dsp:txXfrm>
        <a:off x="1699526" y="628"/>
        <a:ext cx="8358873" cy="1471451"/>
      </dsp:txXfrm>
    </dsp:sp>
    <dsp:sp modelId="{AA42E35C-0500-4F22-843C-6F2910B49D5B}">
      <dsp:nvSpPr>
        <dsp:cNvPr id="0" name=""/>
        <dsp:cNvSpPr/>
      </dsp:nvSpPr>
      <dsp:spPr>
        <a:xfrm>
          <a:off x="0" y="1839943"/>
          <a:ext cx="10058399" cy="14714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ACA67B-1807-4E9A-958A-52439724DD0E}">
      <dsp:nvSpPr>
        <dsp:cNvPr id="0" name=""/>
        <dsp:cNvSpPr/>
      </dsp:nvSpPr>
      <dsp:spPr>
        <a:xfrm>
          <a:off x="445114" y="2171020"/>
          <a:ext cx="809298" cy="80929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3CA5F9-24B0-4C6D-8662-9852A3EEDE59}">
      <dsp:nvSpPr>
        <dsp:cNvPr id="0" name=""/>
        <dsp:cNvSpPr/>
      </dsp:nvSpPr>
      <dsp:spPr>
        <a:xfrm>
          <a:off x="1699526" y="1839943"/>
          <a:ext cx="8358873" cy="1471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729" tIns="155729" rIns="155729" bIns="155729" numCol="1" spcCol="1270" anchor="ctr" anchorCtr="0">
          <a:noAutofit/>
        </a:bodyPr>
        <a:lstStyle/>
        <a:p>
          <a:pPr lvl="0" algn="l" defTabSz="711200">
            <a:lnSpc>
              <a:spcPct val="100000"/>
            </a:lnSpc>
            <a:spcBef>
              <a:spcPct val="0"/>
            </a:spcBef>
            <a:spcAft>
              <a:spcPct val="35000"/>
            </a:spcAft>
          </a:pPr>
          <a:r>
            <a:rPr lang="ru-RU" sz="1600" kern="1200"/>
            <a:t>Регулирующие  меры обеспечивающей максимальную степень  соответствия продукции установленным требованиям при минимальном вмешательстве органов власти. Благодаря такой политике формируются эффективные и открытые рынки, которые в свою очередь обеспечивают получение экономических преимуществ и стабильность.</a:t>
          </a:r>
          <a:endParaRPr lang="en-US" sz="1600" kern="1200"/>
        </a:p>
      </dsp:txBody>
      <dsp:txXfrm>
        <a:off x="1699526" y="1839943"/>
        <a:ext cx="8358873" cy="1471451"/>
      </dsp:txXfrm>
    </dsp:sp>
    <dsp:sp modelId="{6576A7CB-6D20-4B1E-A33D-54EF1138D91F}">
      <dsp:nvSpPr>
        <dsp:cNvPr id="0" name=""/>
        <dsp:cNvSpPr/>
      </dsp:nvSpPr>
      <dsp:spPr>
        <a:xfrm>
          <a:off x="0" y="3679258"/>
          <a:ext cx="10058399" cy="14714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E25441-E270-4E72-9038-5D03756ED679}">
      <dsp:nvSpPr>
        <dsp:cNvPr id="0" name=""/>
        <dsp:cNvSpPr/>
      </dsp:nvSpPr>
      <dsp:spPr>
        <a:xfrm>
          <a:off x="445114" y="4010335"/>
          <a:ext cx="809298" cy="80929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F0A806-E0BB-45DA-8062-03E18F69B1F6}">
      <dsp:nvSpPr>
        <dsp:cNvPr id="0" name=""/>
        <dsp:cNvSpPr/>
      </dsp:nvSpPr>
      <dsp:spPr>
        <a:xfrm>
          <a:off x="1699526" y="3679258"/>
          <a:ext cx="8358873" cy="1471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729" tIns="155729" rIns="155729" bIns="155729" numCol="1" spcCol="1270" anchor="ctr" anchorCtr="0">
          <a:noAutofit/>
        </a:bodyPr>
        <a:lstStyle/>
        <a:p>
          <a:pPr lvl="0" algn="l" defTabSz="711200">
            <a:lnSpc>
              <a:spcPct val="100000"/>
            </a:lnSpc>
            <a:spcBef>
              <a:spcPct val="0"/>
            </a:spcBef>
            <a:spcAft>
              <a:spcPct val="35000"/>
            </a:spcAft>
          </a:pPr>
          <a:r>
            <a:rPr lang="ru-RU" sz="1600" kern="1200"/>
            <a:t>Таким образом модель технического регулирования в законодательной сфере представляет собой сочетание способов задания требований в технических регламентах и процедур оценки соответствия этим требованиям.</a:t>
          </a:r>
          <a:endParaRPr lang="en-US" sz="1600" kern="1200"/>
        </a:p>
      </dsp:txBody>
      <dsp:txXfrm>
        <a:off x="1699526" y="3679258"/>
        <a:ext cx="8358873" cy="14714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38E46-E840-4AB6-A42C-916CDC77B1FD}">
      <dsp:nvSpPr>
        <dsp:cNvPr id="0" name=""/>
        <dsp:cNvSpPr/>
      </dsp:nvSpPr>
      <dsp:spPr>
        <a:xfrm>
          <a:off x="771" y="0"/>
          <a:ext cx="3125781" cy="3451225"/>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08758" tIns="0" rIns="308758" bIns="330200" numCol="1" spcCol="1270" anchor="t" anchorCtr="0">
          <a:noAutofit/>
        </a:bodyPr>
        <a:lstStyle/>
        <a:p>
          <a:pPr lvl="0" algn="l" defTabSz="533400">
            <a:lnSpc>
              <a:spcPct val="90000"/>
            </a:lnSpc>
            <a:spcBef>
              <a:spcPct val="0"/>
            </a:spcBef>
            <a:spcAft>
              <a:spcPct val="35000"/>
            </a:spcAft>
          </a:pPr>
          <a:r>
            <a:rPr lang="x-none" sz="1200" b="1" i="0" kern="1200" baseline="0" dirty="0"/>
            <a:t>Модель А </a:t>
          </a:r>
          <a:r>
            <a:rPr lang="x-none" sz="1200" b="0" i="0" kern="1200" baseline="0" dirty="0"/>
            <a:t>предполагает применение предписывающих технических регламентов. Доминирующим видом оценки соответствия является государственный контроль (надзор) за соблюдением требований регламентов.</a:t>
          </a:r>
          <a:endParaRPr lang="en-US" sz="1200" kern="1200" dirty="0"/>
        </a:p>
      </dsp:txBody>
      <dsp:txXfrm>
        <a:off x="771" y="1380489"/>
        <a:ext cx="3125781" cy="2070735"/>
      </dsp:txXfrm>
    </dsp:sp>
    <dsp:sp modelId="{BFD09D28-9163-46A7-B312-3A8D70E8F6AD}">
      <dsp:nvSpPr>
        <dsp:cNvPr id="0" name=""/>
        <dsp:cNvSpPr/>
      </dsp:nvSpPr>
      <dsp:spPr>
        <a:xfrm>
          <a:off x="771" y="0"/>
          <a:ext cx="3125781" cy="1380490"/>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08758" tIns="165100" rIns="308758" bIns="165100" numCol="1" spcCol="1270" anchor="ctr" anchorCtr="0">
          <a:noAutofit/>
        </a:bodyPr>
        <a:lstStyle/>
        <a:p>
          <a:pPr lvl="0" algn="l" defTabSz="2933700">
            <a:lnSpc>
              <a:spcPct val="90000"/>
            </a:lnSpc>
            <a:spcBef>
              <a:spcPct val="0"/>
            </a:spcBef>
            <a:spcAft>
              <a:spcPct val="35000"/>
            </a:spcAft>
          </a:pPr>
          <a:r>
            <a:rPr lang="en-US" sz="6600" kern="1200" dirty="0"/>
            <a:t>1</a:t>
          </a:r>
        </a:p>
      </dsp:txBody>
      <dsp:txXfrm>
        <a:off x="771" y="0"/>
        <a:ext cx="3125781" cy="1380490"/>
      </dsp:txXfrm>
    </dsp:sp>
    <dsp:sp modelId="{AFBE8BAC-4E75-428C-8737-795A4872EAB3}">
      <dsp:nvSpPr>
        <dsp:cNvPr id="0" name=""/>
        <dsp:cNvSpPr/>
      </dsp:nvSpPr>
      <dsp:spPr>
        <a:xfrm>
          <a:off x="3376615" y="0"/>
          <a:ext cx="3125781" cy="3451225"/>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08758" tIns="0" rIns="308758" bIns="330200" numCol="1" spcCol="1270" anchor="t" anchorCtr="0">
          <a:noAutofit/>
        </a:bodyPr>
        <a:lstStyle/>
        <a:p>
          <a:pPr lvl="0" algn="l" defTabSz="533400">
            <a:lnSpc>
              <a:spcPct val="90000"/>
            </a:lnSpc>
            <a:spcBef>
              <a:spcPct val="0"/>
            </a:spcBef>
            <a:spcAft>
              <a:spcPct val="35000"/>
            </a:spcAft>
          </a:pPr>
          <a:r>
            <a:rPr lang="x-none" sz="1200" b="1" i="0" kern="1200" baseline="0" dirty="0"/>
            <a:t>Модель  B </a:t>
          </a:r>
          <a:r>
            <a:rPr lang="x-none" sz="1200" b="0" i="0" kern="1200" baseline="0" dirty="0"/>
            <a:t>предполагает применение предписывающих технических регламентов, в которых виды оценки соответствия распределены на </a:t>
          </a:r>
          <a:r>
            <a:rPr lang="x-none" sz="1200" b="0" i="0" kern="1200" baseline="0" dirty="0" err="1"/>
            <a:t>предрыночную</a:t>
          </a:r>
          <a:r>
            <a:rPr lang="x-none" sz="1200" b="0" i="0" kern="1200" baseline="0" dirty="0"/>
            <a:t> и рыночную стадии;</a:t>
          </a:r>
          <a:endParaRPr lang="en-US" sz="1200" kern="1200" dirty="0"/>
        </a:p>
      </dsp:txBody>
      <dsp:txXfrm>
        <a:off x="3376615" y="1380489"/>
        <a:ext cx="3125781" cy="2070735"/>
      </dsp:txXfrm>
    </dsp:sp>
    <dsp:sp modelId="{4A75F002-0681-4A01-80DE-14C729A3B69B}">
      <dsp:nvSpPr>
        <dsp:cNvPr id="0" name=""/>
        <dsp:cNvSpPr/>
      </dsp:nvSpPr>
      <dsp:spPr>
        <a:xfrm>
          <a:off x="3376615" y="0"/>
          <a:ext cx="3125781" cy="1380490"/>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08758" tIns="165100" rIns="308758" bIns="165100" numCol="1" spcCol="1270" anchor="ctr" anchorCtr="0">
          <a:noAutofit/>
        </a:bodyPr>
        <a:lstStyle/>
        <a:p>
          <a:pPr lvl="0" algn="l" defTabSz="2933700">
            <a:lnSpc>
              <a:spcPct val="90000"/>
            </a:lnSpc>
            <a:spcBef>
              <a:spcPct val="0"/>
            </a:spcBef>
            <a:spcAft>
              <a:spcPct val="35000"/>
            </a:spcAft>
          </a:pPr>
          <a:r>
            <a:rPr lang="en-US" sz="6600" kern="1200" dirty="0"/>
            <a:t>2</a:t>
          </a:r>
        </a:p>
      </dsp:txBody>
      <dsp:txXfrm>
        <a:off x="3376615" y="0"/>
        <a:ext cx="3125781" cy="1380490"/>
      </dsp:txXfrm>
    </dsp:sp>
    <dsp:sp modelId="{3461C237-61EB-466A-B648-840716A19BD4}">
      <dsp:nvSpPr>
        <dsp:cNvPr id="0" name=""/>
        <dsp:cNvSpPr/>
      </dsp:nvSpPr>
      <dsp:spPr>
        <a:xfrm>
          <a:off x="6752459" y="0"/>
          <a:ext cx="3125781" cy="3451225"/>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08758" tIns="0" rIns="308758" bIns="330200" numCol="1" spcCol="1270" anchor="t" anchorCtr="0">
          <a:noAutofit/>
        </a:bodyPr>
        <a:lstStyle/>
        <a:p>
          <a:pPr lvl="0" algn="l" defTabSz="533400">
            <a:lnSpc>
              <a:spcPct val="90000"/>
            </a:lnSpc>
            <a:spcBef>
              <a:spcPct val="0"/>
            </a:spcBef>
            <a:spcAft>
              <a:spcPct val="35000"/>
            </a:spcAft>
          </a:pPr>
          <a:r>
            <a:rPr lang="x-none" sz="1200" b="1" i="0" kern="1200" baseline="0" dirty="0"/>
            <a:t>Модель С </a:t>
          </a:r>
          <a:r>
            <a:rPr lang="x-none" sz="1200" b="0" i="0" kern="1200" baseline="0" dirty="0"/>
            <a:t>- европейская модель, предполагает применение основополагающих регламентов. Они устанавливают общие требования к продукции и используют метод косвенной ссылки на добровольные стандарты. Виды оценки соответствия распределены на </a:t>
          </a:r>
          <a:r>
            <a:rPr lang="x-none" sz="1200" b="0" i="0" kern="1200" baseline="0" dirty="0" err="1"/>
            <a:t>предрыночную</a:t>
          </a:r>
          <a:r>
            <a:rPr lang="x-none" sz="1200" b="0" i="0" kern="1200" baseline="0" dirty="0"/>
            <a:t> и рыночную стадии.</a:t>
          </a:r>
          <a:endParaRPr lang="en-US" sz="1200" kern="1200" dirty="0"/>
        </a:p>
      </dsp:txBody>
      <dsp:txXfrm>
        <a:off x="6752459" y="1380489"/>
        <a:ext cx="3125781" cy="2070735"/>
      </dsp:txXfrm>
    </dsp:sp>
    <dsp:sp modelId="{2239932C-1E2B-4659-8685-3B28665761A6}">
      <dsp:nvSpPr>
        <dsp:cNvPr id="0" name=""/>
        <dsp:cNvSpPr/>
      </dsp:nvSpPr>
      <dsp:spPr>
        <a:xfrm>
          <a:off x="6752459" y="0"/>
          <a:ext cx="3125781" cy="1380490"/>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08758" tIns="165100" rIns="308758" bIns="165100" numCol="1" spcCol="1270" anchor="ctr" anchorCtr="0">
          <a:noAutofit/>
        </a:bodyPr>
        <a:lstStyle/>
        <a:p>
          <a:pPr lvl="0" algn="l" defTabSz="2933700">
            <a:lnSpc>
              <a:spcPct val="90000"/>
            </a:lnSpc>
            <a:spcBef>
              <a:spcPct val="0"/>
            </a:spcBef>
            <a:spcAft>
              <a:spcPct val="35000"/>
            </a:spcAft>
          </a:pPr>
          <a:r>
            <a:rPr lang="en-US" sz="6600" kern="1200" dirty="0"/>
            <a:t>3</a:t>
          </a:r>
        </a:p>
      </dsp:txBody>
      <dsp:txXfrm>
        <a:off x="6752459" y="0"/>
        <a:ext cx="3125781" cy="13804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F6A9205-BFA7-4EE8-9AC7-41C354C17473}" type="datetimeFigureOut">
              <a:rPr lang="ru-RU" smtClean="0"/>
              <a:t>05.03.2021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1C05B6-9F3D-4F5B-8819-9C7E52B884D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F6A9205-BFA7-4EE8-9AC7-41C354C17473}" type="datetimeFigureOut">
              <a:rPr lang="ru-RU" smtClean="0"/>
              <a:t>05.03.2021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1C05B6-9F3D-4F5B-8819-9C7E52B884D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F6A9205-BFA7-4EE8-9AC7-41C354C17473}" type="datetimeFigureOut">
              <a:rPr lang="ru-RU" smtClean="0"/>
              <a:t>05.03.2021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1C05B6-9F3D-4F5B-8819-9C7E52B884D8}" type="slidenum">
              <a:rPr lang="ru-RU" smtClean="0"/>
              <a:t>‹#›</a:t>
            </a:fld>
            <a:endParaRPr lang="ru-RU"/>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F6A9205-BFA7-4EE8-9AC7-41C354C17473}" type="datetimeFigureOut">
              <a:rPr lang="ru-RU" smtClean="0"/>
              <a:t>05.03.2021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1C05B6-9F3D-4F5B-8819-9C7E52B884D8}"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F6A9205-BFA7-4EE8-9AC7-41C354C17473}" type="datetimeFigureOut">
              <a:rPr lang="ru-RU" smtClean="0"/>
              <a:t>05.03.2021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1C05B6-9F3D-4F5B-8819-9C7E52B884D8}"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2F6A9205-BFA7-4EE8-9AC7-41C354C17473}" type="datetimeFigureOut">
              <a:rPr lang="ru-RU" smtClean="0"/>
              <a:t>05.03.2021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1C05B6-9F3D-4F5B-8819-9C7E52B884D8}" type="slidenum">
              <a:rPr lang="ru-RU" smtClean="0"/>
              <a:t>‹#›</a:t>
            </a:fld>
            <a:endParaRPr lang="ru-RU"/>
          </a:p>
        </p:txBody>
      </p:sp>
      <p:sp>
        <p:nvSpPr>
          <p:cNvPr id="9" name="Content Placeholder 8"/>
          <p:cNvSpPr>
            <a:spLocks noGrp="1"/>
          </p:cNvSpPr>
          <p:nvPr>
            <p:ph sz="quarter" idx="13"/>
          </p:nvPr>
        </p:nvSpPr>
        <p:spPr>
          <a:xfrm>
            <a:off x="902207" y="2679192"/>
            <a:ext cx="5096256"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F6A9205-BFA7-4EE8-9AC7-41C354C17473}" type="datetimeFigureOut">
              <a:rPr lang="ru-RU" smtClean="0"/>
              <a:t>05.03.2021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11C05B6-9F3D-4F5B-8819-9C7E52B884D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2F6A9205-BFA7-4EE8-9AC7-41C354C17473}" type="datetimeFigureOut">
              <a:rPr lang="ru-RU" smtClean="0"/>
              <a:t>05.03.2021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11C05B6-9F3D-4F5B-8819-9C7E52B884D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F6A9205-BFA7-4EE8-9AC7-41C354C17473}" type="datetimeFigureOut">
              <a:rPr lang="ru-RU" smtClean="0"/>
              <a:t>05.03.2021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11C05B6-9F3D-4F5B-8819-9C7E52B884D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F6A9205-BFA7-4EE8-9AC7-41C354C17473}" type="datetimeFigureOut">
              <a:rPr lang="ru-RU" smtClean="0"/>
              <a:t>05.03.2021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1C05B6-9F3D-4F5B-8819-9C7E52B884D8}" type="slidenum">
              <a:rPr lang="ru-RU" smtClean="0"/>
              <a:t>‹#›</a:t>
            </a:fld>
            <a:endParaRPr lang="ru-RU"/>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F6A9205-BFA7-4EE8-9AC7-41C354C17473}" type="datetimeFigureOut">
              <a:rPr lang="ru-RU" smtClean="0"/>
              <a:t>05.03.2021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1C05B6-9F3D-4F5B-8819-9C7E52B884D8}" type="slidenum">
              <a:rPr lang="ru-RU" smtClean="0"/>
              <a:t>‹#›</a:t>
            </a:fld>
            <a:endParaRPr lang="ru-RU"/>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2F6A9205-BFA7-4EE8-9AC7-41C354C17473}" type="datetimeFigureOut">
              <a:rPr lang="ru-RU" smtClean="0"/>
              <a:t>05.03.2021</a:t>
            </a:fld>
            <a:endParaRPr lang="ru-RU"/>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311C05B6-9F3D-4F5B-8819-9C7E52B884D8}" type="slidenum">
              <a:rPr lang="ru-RU" smtClean="0"/>
              <a:t>‹#›</a:t>
            </a:fld>
            <a:endParaRPr lang="ru-RU"/>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00051" y="414823"/>
            <a:ext cx="10058400" cy="3566160"/>
          </a:xfrm>
        </p:spPr>
        <p:txBody>
          <a:bodyPr>
            <a:noAutofit/>
          </a:bodyPr>
          <a:lstStyle/>
          <a:p>
            <a:pPr algn="ctr"/>
            <a:r>
              <a:rPr lang="kk-KZ" sz="3200" b="1" i="1" dirty="0" smtClean="0">
                <a:latin typeface="Times New Roman" panose="02020603050405020304" pitchFamily="18" charset="0"/>
                <a:cs typeface="Times New Roman" panose="02020603050405020304" pitchFamily="18" charset="0"/>
              </a:rPr>
              <a:t>Лекция </a:t>
            </a:r>
            <a:r>
              <a:rPr lang="ru-RU" sz="3200" b="1" i="1" dirty="0" smtClean="0">
                <a:latin typeface="Times New Roman" panose="02020603050405020304" pitchFamily="18" charset="0"/>
                <a:cs typeface="Times New Roman" panose="02020603050405020304" pitchFamily="18" charset="0"/>
              </a:rPr>
              <a:t>№7</a:t>
            </a:r>
            <a:r>
              <a:rPr lang="kk-KZ" sz="3200" b="1" i="1" dirty="0" smtClean="0">
                <a:latin typeface="Times New Roman" panose="02020603050405020304" pitchFamily="18" charset="0"/>
                <a:cs typeface="Times New Roman" panose="02020603050405020304" pitchFamily="18" charset="0"/>
              </a:rPr>
              <a:t> </a:t>
            </a:r>
            <a:r>
              <a:rPr lang="kk-KZ" sz="3200" i="1" dirty="0">
                <a:latin typeface="Times New Roman" panose="02020603050405020304" pitchFamily="18" charset="0"/>
                <a:cs typeface="Times New Roman" panose="02020603050405020304" pitchFamily="18" charset="0"/>
              </a:rPr>
              <a:t>«</a:t>
            </a:r>
            <a:r>
              <a:rPr lang="ru-RU" sz="3200" i="1" dirty="0">
                <a:latin typeface="Times New Roman" panose="02020603050405020304" pitchFamily="18" charset="0"/>
                <a:cs typeface="Times New Roman" panose="02020603050405020304" pitchFamily="18" charset="0"/>
              </a:rPr>
              <a:t>Основные требования к формированию инфраструктуры подтверждения соответствия в сфере технического регулирования»</a:t>
            </a:r>
          </a:p>
        </p:txBody>
      </p:sp>
      <p:sp>
        <p:nvSpPr>
          <p:cNvPr id="4" name="TextBox 3"/>
          <p:cNvSpPr txBox="1"/>
          <p:nvPr/>
        </p:nvSpPr>
        <p:spPr>
          <a:xfrm>
            <a:off x="1905678" y="4604812"/>
            <a:ext cx="8358388" cy="1477328"/>
          </a:xfrm>
          <a:prstGeom prst="rect">
            <a:avLst/>
          </a:prstGeom>
          <a:noFill/>
        </p:spPr>
        <p:txBody>
          <a:bodyPr wrap="square" rtlCol="0">
            <a:spAutoFit/>
          </a:bodyPr>
          <a:lstStyle/>
          <a:p>
            <a:pPr algn="ctr"/>
            <a:r>
              <a:rPr lang="ru-RU" dirty="0">
                <a:cs typeface="Times New Roman" panose="02020603050405020304" pitchFamily="18" charset="0"/>
              </a:rPr>
              <a:t>Преподаватель: </a:t>
            </a:r>
            <a:r>
              <a:rPr lang="ru-RU" b="1" dirty="0" err="1" smtClean="0"/>
              <a:t>Батесова</a:t>
            </a:r>
            <a:r>
              <a:rPr lang="ru-RU" b="1" dirty="0" smtClean="0"/>
              <a:t> </a:t>
            </a:r>
            <a:r>
              <a:rPr lang="ru-RU" b="1" dirty="0" err="1" smtClean="0"/>
              <a:t>Фируза</a:t>
            </a:r>
            <a:r>
              <a:rPr lang="ru-RU" b="1" dirty="0" smtClean="0"/>
              <a:t> </a:t>
            </a:r>
            <a:r>
              <a:rPr lang="ru-RU" b="1" dirty="0" err="1" smtClean="0"/>
              <a:t>Кайсарбековна</a:t>
            </a:r>
            <a:r>
              <a:rPr lang="ru-RU" b="1" dirty="0" smtClean="0"/>
              <a:t>, </a:t>
            </a:r>
            <a:r>
              <a:rPr lang="ru-RU" b="1" dirty="0" err="1" smtClean="0"/>
              <a:t>кан.техн.наук</a:t>
            </a:r>
            <a:r>
              <a:rPr lang="ru-RU" b="1" dirty="0"/>
              <a:t>, </a:t>
            </a:r>
            <a:r>
              <a:rPr lang="ru-RU" b="1" dirty="0" err="1"/>
              <a:t>ассоц.проф</a:t>
            </a:r>
            <a:r>
              <a:rPr lang="ru-RU" b="1" dirty="0"/>
              <a:t>. </a:t>
            </a:r>
            <a:endParaRPr lang="ru-RU" b="1" dirty="0" smtClean="0"/>
          </a:p>
          <a:p>
            <a:pPr algn="ctr"/>
            <a:r>
              <a:rPr lang="ru-RU" b="1" dirty="0"/>
              <a:t>Кафедра «Химических процессов и промышленной экологии»</a:t>
            </a:r>
            <a:endParaRPr lang="ru-RU" dirty="0"/>
          </a:p>
          <a:p>
            <a:pPr algn="ctr"/>
            <a:r>
              <a:rPr lang="ru-RU" b="1" dirty="0"/>
              <a:t/>
            </a:r>
            <a:br>
              <a:rPr lang="ru-RU" b="1" dirty="0"/>
            </a:br>
            <a:r>
              <a:rPr lang="en-US" u="sng" dirty="0" err="1"/>
              <a:t>batessova</a:t>
            </a:r>
            <a:r>
              <a:rPr lang="en-GB" u="sng" dirty="0"/>
              <a:t>@</a:t>
            </a:r>
            <a:r>
              <a:rPr lang="en-US" u="sng" dirty="0"/>
              <a:t>inbox</a:t>
            </a:r>
            <a:r>
              <a:rPr lang="en-GB" u="sng" dirty="0"/>
              <a:t>.</a:t>
            </a:r>
            <a:r>
              <a:rPr lang="en-US" u="sng" dirty="0" err="1"/>
              <a:t>ru</a:t>
            </a:r>
            <a:r>
              <a:rPr lang="en-US" b="1" dirty="0"/>
              <a:t/>
            </a:r>
            <a:br>
              <a:rPr lang="en-US" b="1" dirty="0"/>
            </a:b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463" y="785554"/>
            <a:ext cx="4178893" cy="947814"/>
          </a:xfrm>
          <a:prstGeom prst="rect">
            <a:avLst/>
          </a:prstGeom>
        </p:spPr>
      </p:pic>
    </p:spTree>
    <p:extLst>
      <p:ext uri="{BB962C8B-B14F-4D97-AF65-F5344CB8AC3E}">
        <p14:creationId xmlns:p14="http://schemas.microsoft.com/office/powerpoint/2010/main" val="3618322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311973C2-EB8B-452A-A698-4A252FD3A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xmlns="" id="{10162E77-11AD-44A7-84EC-40C59EEFBD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Лампочка на желтом фоне с нарисованными световыми лучами и шнуром">
            <a:extLst>
              <a:ext uri="{FF2B5EF4-FFF2-40B4-BE49-F238E27FC236}">
                <a16:creationId xmlns:a16="http://schemas.microsoft.com/office/drawing/2014/main" xmlns="" id="{416DB6A5-C5AF-4CED-A946-480034316FFF}"/>
              </a:ext>
            </a:extLst>
          </p:cNvPr>
          <p:cNvPicPr>
            <a:picLocks noChangeAspect="1"/>
          </p:cNvPicPr>
          <p:nvPr/>
        </p:nvPicPr>
        <p:blipFill rotWithShape="1">
          <a:blip r:embed="rId2"/>
          <a:srcRect l="51298" r="7038" b="-1"/>
          <a:stretch/>
        </p:blipFill>
        <p:spPr>
          <a:xfrm>
            <a:off x="20" y="-12128"/>
            <a:ext cx="4654276" cy="6870127"/>
          </a:xfrm>
          <a:prstGeom prst="rect">
            <a:avLst/>
          </a:prstGeom>
        </p:spPr>
      </p:pic>
      <p:cxnSp>
        <p:nvCxnSpPr>
          <p:cNvPr id="22" name="Straight Connector 21">
            <a:extLst>
              <a:ext uri="{FF2B5EF4-FFF2-40B4-BE49-F238E27FC236}">
                <a16:creationId xmlns:a16="http://schemas.microsoft.com/office/drawing/2014/main" xmlns="" id="{5AB158E9-1B40-4CD6-95F0-95CA11DF7B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Объект 2">
            <a:extLst>
              <a:ext uri="{FF2B5EF4-FFF2-40B4-BE49-F238E27FC236}">
                <a16:creationId xmlns:a16="http://schemas.microsoft.com/office/drawing/2014/main" xmlns="" id="{38772C22-A5B0-44F8-AB27-77F8E759CD07}"/>
              </a:ext>
            </a:extLst>
          </p:cNvPr>
          <p:cNvSpPr>
            <a:spLocks noGrp="1"/>
          </p:cNvSpPr>
          <p:nvPr>
            <p:ph idx="1"/>
          </p:nvPr>
        </p:nvSpPr>
        <p:spPr>
          <a:xfrm>
            <a:off x="5181601" y="2198914"/>
            <a:ext cx="6368142" cy="3670180"/>
          </a:xfrm>
        </p:spPr>
        <p:txBody>
          <a:bodyPr>
            <a:normAutofit/>
          </a:bodyPr>
          <a:lstStyle/>
          <a:p>
            <a:r>
              <a:rPr lang="ru-RU" sz="1400" b="1" i="0">
                <a:effectLst/>
                <a:latin typeface="Times New Roman" panose="02020603050405020304" pitchFamily="18" charset="0"/>
                <a:cs typeface="Times New Roman" panose="02020603050405020304" pitchFamily="18" charset="0"/>
              </a:rPr>
              <a:t>Модель А</a:t>
            </a:r>
          </a:p>
          <a:p>
            <a:r>
              <a:rPr lang="ru-RU" sz="1400" b="0" i="0">
                <a:effectLst/>
                <a:latin typeface="Times New Roman" panose="02020603050405020304" pitchFamily="18" charset="0"/>
                <a:cs typeface="Times New Roman" panose="02020603050405020304" pitchFamily="18" charset="0"/>
              </a:rPr>
              <a:t>Данная  модель может применяться в случаях, когда государство предполагает регулировать рынок напрямую, устанавливая конкретные требования к продукции. Эта модель может оказаться неприемлемой для бурно развивающихся секторов рынка, так как ее применение чревато снижением инновационной составляющей.</a:t>
            </a:r>
          </a:p>
          <a:p>
            <a:r>
              <a:rPr lang="ru-RU" sz="1400" b="1" i="0">
                <a:effectLst/>
                <a:latin typeface="Times New Roman" panose="02020603050405020304" pitchFamily="18" charset="0"/>
                <a:cs typeface="Times New Roman" panose="02020603050405020304" pitchFamily="18" charset="0"/>
              </a:rPr>
              <a:t>Модель В</a:t>
            </a:r>
          </a:p>
          <a:p>
            <a:r>
              <a:rPr lang="ru-RU" sz="1400" b="0" i="0">
                <a:effectLst/>
                <a:latin typeface="Times New Roman" panose="02020603050405020304" pitchFamily="18" charset="0"/>
                <a:cs typeface="Times New Roman" panose="02020603050405020304" pitchFamily="18" charset="0"/>
              </a:rPr>
              <a:t>В части задания требований к продукции  не отличается от предыдущей. Введение обязательного подтверждения соответствия </a:t>
            </a:r>
            <a:r>
              <a:rPr lang="ru-RU" sz="1400" b="0" i="0" err="1">
                <a:effectLst/>
                <a:latin typeface="Times New Roman" panose="02020603050405020304" pitchFamily="18" charset="0"/>
                <a:cs typeface="Times New Roman" panose="02020603050405020304" pitchFamily="18" charset="0"/>
              </a:rPr>
              <a:t>напредрыночной</a:t>
            </a:r>
            <a:r>
              <a:rPr lang="ru-RU" sz="1400" b="0" i="0">
                <a:effectLst/>
                <a:latin typeface="Times New Roman" panose="02020603050405020304" pitchFamily="18" charset="0"/>
                <a:cs typeface="Times New Roman" panose="02020603050405020304" pitchFamily="18" charset="0"/>
              </a:rPr>
              <a:t> стадии несколько затрудняет свободное перемещение товаров из-за необходимости проведения этих процедур. С другой стороны, эффективные процедуры подтверждения соответствия позволяют выявить продукцию, не соответствующую установленным требованиям, еще на ранних стадиях ее обращения. Следовательно, модель более эффективна, чем модель А.</a:t>
            </a:r>
          </a:p>
          <a:p>
            <a:endParaRPr lang="x-none" sz="1400"/>
          </a:p>
        </p:txBody>
      </p:sp>
    </p:spTree>
    <p:extLst>
      <p:ext uri="{BB962C8B-B14F-4D97-AF65-F5344CB8AC3E}">
        <p14:creationId xmlns:p14="http://schemas.microsoft.com/office/powerpoint/2010/main" val="2944686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descr="Белая головоломка с одним красным фрагментом">
            <a:extLst>
              <a:ext uri="{FF2B5EF4-FFF2-40B4-BE49-F238E27FC236}">
                <a16:creationId xmlns:a16="http://schemas.microsoft.com/office/drawing/2014/main" xmlns="" id="{24754D2A-CB50-496B-99AF-0F5EB19DCFE7}"/>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cxnSp>
        <p:nvCxnSpPr>
          <p:cNvPr id="9" name="Straight Connector 8">
            <a:extLst>
              <a:ext uri="{FF2B5EF4-FFF2-40B4-BE49-F238E27FC236}">
                <a16:creationId xmlns:a16="http://schemas.microsoft.com/office/drawing/2014/main" xmlns="" id="{45549E29-E797-4A00-B030-3AB01640CFD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 name="Объект 2">
            <a:extLst>
              <a:ext uri="{FF2B5EF4-FFF2-40B4-BE49-F238E27FC236}">
                <a16:creationId xmlns:a16="http://schemas.microsoft.com/office/drawing/2014/main" xmlns="" id="{EB805E6F-8422-4722-8FDB-69C94A60B1AE}"/>
              </a:ext>
            </a:extLst>
          </p:cNvPr>
          <p:cNvSpPr>
            <a:spLocks noGrp="1"/>
          </p:cNvSpPr>
          <p:nvPr>
            <p:ph idx="1"/>
          </p:nvPr>
        </p:nvSpPr>
        <p:spPr>
          <a:xfrm>
            <a:off x="1147812" y="1417320"/>
            <a:ext cx="10058400" cy="4023360"/>
          </a:xfrm>
        </p:spPr>
        <p:txBody>
          <a:bodyPr>
            <a:noAutofit/>
          </a:bodyPr>
          <a:lstStyle/>
          <a:p>
            <a:r>
              <a:rPr lang="ru-RU" sz="1800" b="1" dirty="0">
                <a:solidFill>
                  <a:schemeClr val="tx1"/>
                </a:solidFill>
                <a:latin typeface="Times New Roman" panose="02020603050405020304" pitchFamily="18" charset="0"/>
                <a:cs typeface="Times New Roman" panose="02020603050405020304" pitchFamily="18" charset="0"/>
              </a:rPr>
              <a:t>Модель С</a:t>
            </a:r>
          </a:p>
          <a:p>
            <a:pPr algn="just"/>
            <a:r>
              <a:rPr lang="ru-RU" sz="1800" dirty="0">
                <a:solidFill>
                  <a:schemeClr val="tx1"/>
                </a:solidFill>
                <a:latin typeface="Times New Roman" panose="02020603050405020304" pitchFamily="18" charset="0"/>
                <a:cs typeface="Times New Roman" panose="02020603050405020304" pitchFamily="18" charset="0"/>
              </a:rPr>
              <a:t>Эта модель принята в ЕС и получает все большее развитие за рубежом. Направлена прежде всего на обеспечение единого экономического пространства. Она основана главным образом на методе косвенной ссылки на стандарты. При этом законодатель полностью освобожден от анализа технических подробностей. Он доверяет этот аспект регулирования наделенному специальными полномочиями органу по стандартизации.</a:t>
            </a:r>
          </a:p>
          <a:p>
            <a:pPr algn="just"/>
            <a:endParaRPr lang="ru-RU" sz="1800" dirty="0">
              <a:solidFill>
                <a:schemeClr val="tx1"/>
              </a:solidFill>
              <a:latin typeface="Times New Roman" panose="02020603050405020304" pitchFamily="18" charset="0"/>
              <a:cs typeface="Times New Roman" panose="02020603050405020304" pitchFamily="18" charset="0"/>
            </a:endParaRPr>
          </a:p>
          <a:p>
            <a:pPr algn="just"/>
            <a:r>
              <a:rPr lang="ru-RU" sz="1800" dirty="0">
                <a:solidFill>
                  <a:schemeClr val="tx1"/>
                </a:solidFill>
                <a:latin typeface="Times New Roman" panose="02020603050405020304" pitchFamily="18" charset="0"/>
                <a:cs typeface="Times New Roman" panose="02020603050405020304" pitchFamily="18" charset="0"/>
              </a:rPr>
              <a:t>Преимущества  косвенных ссылок - нет необходимости  пересматривать регламенты всякий раз, когда в гармонизированные стандарты  вносятся соответствующие изменения и дополнения. Основной же недостаток этого подхода связан с уровнем доверия законодателя к органам по стандартизации, ответственным разработку гармонизированных стандартов.</a:t>
            </a:r>
          </a:p>
          <a:p>
            <a:pPr algn="just"/>
            <a:endParaRPr lang="ru-RU" sz="1800" dirty="0">
              <a:solidFill>
                <a:schemeClr val="tx1"/>
              </a:solidFill>
              <a:latin typeface="Times New Roman" panose="02020603050405020304" pitchFamily="18" charset="0"/>
              <a:cs typeface="Times New Roman" panose="02020603050405020304" pitchFamily="18" charset="0"/>
            </a:endParaRPr>
          </a:p>
          <a:p>
            <a:pPr algn="just"/>
            <a:r>
              <a:rPr lang="ru-RU" sz="1800" dirty="0">
                <a:solidFill>
                  <a:schemeClr val="tx1"/>
                </a:solidFill>
                <a:latin typeface="Times New Roman" panose="02020603050405020304" pitchFamily="18" charset="0"/>
                <a:cs typeface="Times New Roman" panose="02020603050405020304" pitchFamily="18" charset="0"/>
              </a:rPr>
              <a:t>Однако  утверждение перечня стандартов гармонизированных с техническим регламентом, законодатель оставляет за собой. Это дает возможность контролировать деятельность органа по стандартизации.</a:t>
            </a:r>
            <a:endParaRPr lang="x-none" sz="1800" dirty="0">
              <a:solidFill>
                <a:schemeClr val="tx1"/>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C609E9FA-BDDE-45C4-8F5E-974D4208D2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7737E529-E43B-4948-B3C4-7F6B806FCC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4972955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1A978AA-7672-42C4-B5ED-55539D564D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B938393-3C03-4A4C-9BEF-927DC23665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438656" cy="6858000"/>
          </a:xfrm>
          <a:prstGeom prst="rect">
            <a:avLst/>
          </a:prstGeom>
          <a:solidFill>
            <a:schemeClr val="bg2">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2" name="Rectangle 11">
            <a:extLst>
              <a:ext uri="{FF2B5EF4-FFF2-40B4-BE49-F238E27FC236}">
                <a16:creationId xmlns:a16="http://schemas.microsoft.com/office/drawing/2014/main" xmlns="" id="{A092A857-B226-45FB-955B-CBB2C1B531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38656" y="0"/>
            <a:ext cx="3215640" cy="6858000"/>
          </a:xfrm>
          <a:prstGeom prst="rect">
            <a:avLst/>
          </a:prstGeom>
          <a:solidFill>
            <a:schemeClr val="bg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xmlns="" id="{1EF87A99-CB5B-4172-89AE-3AE8DB91C6D6}"/>
              </a:ext>
            </a:extLst>
          </p:cNvPr>
          <p:cNvSpPr>
            <a:spLocks noGrp="1"/>
          </p:cNvSpPr>
          <p:nvPr>
            <p:ph idx="1"/>
          </p:nvPr>
        </p:nvSpPr>
        <p:spPr>
          <a:xfrm>
            <a:off x="4808881" y="281312"/>
            <a:ext cx="7176642" cy="6237475"/>
          </a:xfrm>
        </p:spPr>
        <p:txBody>
          <a:bodyPr>
            <a:normAutofit/>
          </a:bodyPr>
          <a:lstStyle/>
          <a:p>
            <a:endParaRPr lang="ru-RU" sz="1100" dirty="0">
              <a:solidFill>
                <a:srgbClr val="FFFFFF"/>
              </a:solidFill>
            </a:endParaRPr>
          </a:p>
          <a:p>
            <a:r>
              <a:rPr lang="ru-RU" sz="1100" dirty="0">
                <a:solidFill>
                  <a:srgbClr val="FFFFFF"/>
                </a:solidFill>
              </a:rPr>
              <a:t> </a:t>
            </a:r>
          </a:p>
          <a:p>
            <a:pPr marL="0" indent="0" algn="just">
              <a:buNone/>
            </a:pPr>
            <a:r>
              <a:rPr lang="ru-RU" sz="1600" dirty="0">
                <a:solidFill>
                  <a:srgbClr val="FFFFFF"/>
                </a:solidFill>
                <a:latin typeface="Times New Roman" panose="02020603050405020304" pitchFamily="18" charset="0"/>
                <a:cs typeface="Times New Roman" panose="02020603050405020304" pitchFamily="18" charset="0"/>
              </a:rPr>
              <a:t>Следует отметить, что на практике ни одна из описанных выше моделей технического регулирования не применяется «в чистом виде». В зависимости от специфики секторов рынка могут быть применены смешанные модели, например:</a:t>
            </a:r>
          </a:p>
          <a:p>
            <a:pPr algn="just"/>
            <a:endParaRPr lang="ru-RU" sz="1600" dirty="0">
              <a:solidFill>
                <a:srgbClr val="FFFFFF"/>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ru-RU" sz="1600" dirty="0">
                <a:solidFill>
                  <a:srgbClr val="FFFFFF"/>
                </a:solidFill>
                <a:latin typeface="Times New Roman" panose="02020603050405020304" pitchFamily="18" charset="0"/>
                <a:cs typeface="Times New Roman" panose="02020603050405020304" pitchFamily="18" charset="0"/>
              </a:rPr>
              <a:t>для продукции, для которой доказательная база соответствия (гармонизированные с техническим регламентом национальные стандарты) уже сформирована, предлагается использовать модель С;</a:t>
            </a:r>
          </a:p>
          <a:p>
            <a:pPr algn="just">
              <a:buFont typeface="Wingdings" panose="05000000000000000000" pitchFamily="2" charset="2"/>
              <a:buChar char="Ø"/>
            </a:pPr>
            <a:r>
              <a:rPr lang="ru-RU" sz="1600" dirty="0">
                <a:solidFill>
                  <a:srgbClr val="FFFFFF"/>
                </a:solidFill>
                <a:latin typeface="Times New Roman" panose="02020603050405020304" pitchFamily="18" charset="0"/>
                <a:cs typeface="Times New Roman" panose="02020603050405020304" pitchFamily="18" charset="0"/>
              </a:rPr>
              <a:t>для продукции, для которой доказательная база отсутствует или государство заинтересовано в реализации единых технических решений предлагаются модели А или В;</a:t>
            </a:r>
          </a:p>
          <a:p>
            <a:pPr algn="just">
              <a:buFont typeface="Wingdings" panose="05000000000000000000" pitchFamily="2" charset="2"/>
              <a:buChar char="Ø"/>
            </a:pPr>
            <a:r>
              <a:rPr lang="ru-RU" sz="1600" dirty="0">
                <a:solidFill>
                  <a:srgbClr val="FFFFFF"/>
                </a:solidFill>
                <a:latin typeface="Times New Roman" panose="02020603050405020304" pitchFamily="18" charset="0"/>
                <a:cs typeface="Times New Roman" panose="02020603050405020304" pitchFamily="18" charset="0"/>
              </a:rPr>
              <a:t>для продукции, для которой доказательная база соответствия отсутствует, можно использовать европейскую модель С. При этом срок вступления в силу технического регламента установить с таким расчетом, чтобы к этому времени соответствующие национальные стандарты были разработаны;</a:t>
            </a:r>
          </a:p>
          <a:p>
            <a:pPr algn="just">
              <a:buFont typeface="Wingdings" panose="05000000000000000000" pitchFamily="2" charset="2"/>
              <a:buChar char="Ø"/>
            </a:pPr>
            <a:r>
              <a:rPr lang="ru-RU" sz="1600" dirty="0">
                <a:solidFill>
                  <a:srgbClr val="FFFFFF"/>
                </a:solidFill>
                <a:latin typeface="Times New Roman" panose="02020603050405020304" pitchFamily="18" charset="0"/>
                <a:cs typeface="Times New Roman" panose="02020603050405020304" pitchFamily="18" charset="0"/>
              </a:rPr>
              <a:t>для продукции, для которой доказательная база соответствия отсутствует, рекомендуется использовать модели А или В с установлением техническом регламенте конкретных характеристик продукции. При этом предусматривается последующая разработка доказательной базы с переходом к европейской модели.</a:t>
            </a:r>
            <a:endParaRPr lang="x-none" sz="1600" dirty="0">
              <a:solidFill>
                <a:srgbClr val="FFFFFF"/>
              </a:solidFill>
              <a:latin typeface="Times New Roman" panose="02020603050405020304" pitchFamily="18" charset="0"/>
              <a:cs typeface="Times New Roman" panose="02020603050405020304" pitchFamily="18" charset="0"/>
            </a:endParaRPr>
          </a:p>
        </p:txBody>
      </p:sp>
      <p:sp>
        <p:nvSpPr>
          <p:cNvPr id="2" name="Заголовок 1">
            <a:extLst>
              <a:ext uri="{FF2B5EF4-FFF2-40B4-BE49-F238E27FC236}">
                <a16:creationId xmlns:a16="http://schemas.microsoft.com/office/drawing/2014/main" xmlns="" id="{24C6830E-4F3A-4D7B-9B55-7223A464C001}"/>
              </a:ext>
            </a:extLst>
          </p:cNvPr>
          <p:cNvSpPr>
            <a:spLocks noGrp="1"/>
          </p:cNvSpPr>
          <p:nvPr>
            <p:ph type="title"/>
          </p:nvPr>
        </p:nvSpPr>
        <p:spPr>
          <a:xfrm>
            <a:off x="1776173" y="1608667"/>
            <a:ext cx="2556390" cy="4491015"/>
          </a:xfrm>
        </p:spPr>
        <p:txBody>
          <a:bodyPr anchor="t">
            <a:normAutofit/>
          </a:bodyPr>
          <a:lstStyle/>
          <a:p>
            <a:pPr algn="ctr"/>
            <a:r>
              <a:rPr lang="ru-RU" sz="3000" dirty="0">
                <a:solidFill>
                  <a:srgbClr val="FFFFFF"/>
                </a:solidFill>
                <a:latin typeface="Times New Roman" panose="02020603050405020304" pitchFamily="18" charset="0"/>
                <a:cs typeface="Times New Roman" panose="02020603050405020304" pitchFamily="18" charset="0"/>
              </a:rPr>
              <a:t>Рекомендации по  применению моделей регулирования</a:t>
            </a:r>
            <a:endParaRPr lang="x-none" sz="300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228802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11973C2-EB8B-452A-A698-4A252FD3A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xmlns="" id="{10162E77-11AD-44A7-84EC-40C59EEFBD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295D36FF-C0E5-4948-8F65-25AF6A7C6EE6}"/>
              </a:ext>
            </a:extLst>
          </p:cNvPr>
          <p:cNvSpPr txBox="1"/>
          <p:nvPr/>
        </p:nvSpPr>
        <p:spPr>
          <a:xfrm>
            <a:off x="5181601" y="634946"/>
            <a:ext cx="6368142" cy="1450757"/>
          </a:xfrm>
          <a:prstGeom prst="rect">
            <a:avLst/>
          </a:prstGeom>
        </p:spPr>
        <p:txBody>
          <a:bodyPr vert="horz" lIns="91440" tIns="45720" rIns="91440" bIns="45720" rtlCol="0" anchor="b">
            <a:normAutofit/>
          </a:bodyPr>
          <a:lstStyle/>
          <a:p>
            <a:pPr algn="ctr">
              <a:lnSpc>
                <a:spcPct val="85000"/>
              </a:lnSpc>
              <a:spcBef>
                <a:spcPct val="0"/>
              </a:spcBef>
              <a:spcAft>
                <a:spcPts val="600"/>
              </a:spcAft>
            </a:pPr>
            <a:r>
              <a:rPr lang="en-US" sz="4800" kern="1200" spc="-50" baseline="0" dirty="0">
                <a:solidFill>
                  <a:schemeClr val="tx1">
                    <a:lumMod val="75000"/>
                    <a:lumOff val="25000"/>
                  </a:schemeClr>
                </a:solidFill>
                <a:latin typeface="+mj-lt"/>
                <a:ea typeface="+mj-ea"/>
                <a:cs typeface="+mj-cs"/>
              </a:rPr>
              <a:t>Техническое регулирование</a:t>
            </a:r>
          </a:p>
        </p:txBody>
      </p:sp>
      <p:pic>
        <p:nvPicPr>
          <p:cNvPr id="4" name="Рисунок 3">
            <a:extLst>
              <a:ext uri="{FF2B5EF4-FFF2-40B4-BE49-F238E27FC236}">
                <a16:creationId xmlns:a16="http://schemas.microsoft.com/office/drawing/2014/main" xmlns="" id="{D64A7503-A7CE-4357-A4BB-6DE283672A5A}"/>
              </a:ext>
            </a:extLst>
          </p:cNvPr>
          <p:cNvPicPr>
            <a:picLocks noChangeAspect="1"/>
          </p:cNvPicPr>
          <p:nvPr/>
        </p:nvPicPr>
        <p:blipFill rotWithShape="1">
          <a:blip r:embed="rId2"/>
          <a:srcRect l="7231" r="54493" b="1"/>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xmlns="" id="{5AB158E9-1B40-4CD6-95F0-95CA11DF7B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Объект 2"/>
          <p:cNvSpPr>
            <a:spLocks noGrp="1"/>
          </p:cNvSpPr>
          <p:nvPr>
            <p:ph idx="1"/>
          </p:nvPr>
        </p:nvSpPr>
        <p:spPr>
          <a:xfrm>
            <a:off x="5181601" y="2198914"/>
            <a:ext cx="6368142" cy="3670180"/>
          </a:xfrm>
        </p:spPr>
        <p:txBody>
          <a:bodyPr vert="horz" lIns="0" tIns="45720" rIns="0" bIns="45720" rtlCol="0">
            <a:normAutofit/>
          </a:bodyPr>
          <a:lstStyle/>
          <a:p>
            <a:pPr algn="just"/>
            <a:r>
              <a:rPr lang="kk-KZ" b="1" dirty="0"/>
              <a:t>        </a:t>
            </a:r>
            <a:r>
              <a:rPr lang="en-US" b="1" dirty="0" err="1"/>
              <a:t>Техническое</a:t>
            </a:r>
            <a:r>
              <a:rPr lang="en-US" b="1" dirty="0"/>
              <a:t> регулирование </a:t>
            </a:r>
            <a:r>
              <a:rPr lang="en-US" dirty="0"/>
              <a:t>представляет собой правовое регулирование отношений в сфере установления и использования обязательных требований к продукции, процессам производства, эксплуатации, хранения, транспортировки, реализации и утилизации, а также правовое регулирование отношений в области оценки соответствия. </a:t>
            </a:r>
          </a:p>
        </p:txBody>
      </p:sp>
    </p:spTree>
    <p:extLst>
      <p:ext uri="{BB962C8B-B14F-4D97-AF65-F5344CB8AC3E}">
        <p14:creationId xmlns:p14="http://schemas.microsoft.com/office/powerpoint/2010/main" val="31354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FB5993E2-C02B-4335-ABA5-D8EC465551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0B801A2-5622-4BE8-9AD2-C337A2CD00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Объект 2">
            <a:extLst>
              <a:ext uri="{FF2B5EF4-FFF2-40B4-BE49-F238E27FC236}">
                <a16:creationId xmlns:a16="http://schemas.microsoft.com/office/drawing/2014/main" xmlns="" id="{4C31646B-BA35-434A-B44C-23CF78F8E91E}"/>
              </a:ext>
            </a:extLst>
          </p:cNvPr>
          <p:cNvGraphicFramePr>
            <a:graphicFrameLocks noGrp="1"/>
          </p:cNvGraphicFramePr>
          <p:nvPr>
            <p:ph idx="1"/>
            <p:extLst>
              <p:ext uri="{D42A27DB-BD31-4B8C-83A1-F6EECF244321}">
                <p14:modId xmlns:p14="http://schemas.microsoft.com/office/powerpoint/2010/main" val="2879596138"/>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a:xfrm>
            <a:off x="492370" y="516835"/>
            <a:ext cx="3084844" cy="5772840"/>
          </a:xfrm>
        </p:spPr>
        <p:txBody>
          <a:bodyPr anchor="ctr">
            <a:normAutofit/>
          </a:bodyPr>
          <a:lstStyle/>
          <a:p>
            <a:pPr marL="91440" lvl="0" indent="-91440" algn="ctr">
              <a:spcBef>
                <a:spcPts val="1200"/>
              </a:spcBef>
              <a:spcAft>
                <a:spcPts val="200"/>
              </a:spcAft>
            </a:pPr>
            <a:r>
              <a:rPr lang="ru-RU" sz="2800" b="1" spc="0" dirty="0">
                <a:solidFill>
                  <a:srgbClr val="FFFFFF"/>
                </a:solidFill>
                <a:latin typeface="Times New Roman" panose="02020603050405020304" pitchFamily="18" charset="0"/>
                <a:ea typeface="+mn-ea"/>
                <a:cs typeface="Times New Roman" panose="02020603050405020304" pitchFamily="18" charset="0"/>
              </a:rPr>
              <a:t>Техническое регулирование осуществляется в соответствии со следующими правилами: </a:t>
            </a:r>
            <a:endParaRPr lang="ru-RU" sz="2800" dirty="0">
              <a:solidFill>
                <a:srgbClr val="FFFFFF"/>
              </a:solidFill>
            </a:endParaRPr>
          </a:p>
        </p:txBody>
      </p:sp>
      <p:sp>
        <p:nvSpPr>
          <p:cNvPr id="14" name="Rectangle 13">
            <a:extLst>
              <a:ext uri="{FF2B5EF4-FFF2-40B4-BE49-F238E27FC236}">
                <a16:creationId xmlns:a16="http://schemas.microsoft.com/office/drawing/2014/main" xmlns="" id="{B7AF614F-5BC3-4086-99F5-B87C5847A0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08494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Объект 2">
            <a:extLst>
              <a:ext uri="{FF2B5EF4-FFF2-40B4-BE49-F238E27FC236}">
                <a16:creationId xmlns:a16="http://schemas.microsoft.com/office/drawing/2014/main" xmlns="" id="{316EFA5D-10DF-43A9-9DDF-00084BEE1FD2}"/>
              </a:ext>
            </a:extLst>
          </p:cNvPr>
          <p:cNvGraphicFramePr>
            <a:graphicFrameLocks noGrp="1"/>
          </p:cNvGraphicFramePr>
          <p:nvPr>
            <p:ph idx="1"/>
            <p:extLst>
              <p:ext uri="{D42A27DB-BD31-4B8C-83A1-F6EECF244321}">
                <p14:modId xmlns:p14="http://schemas.microsoft.com/office/powerpoint/2010/main" val="2954038294"/>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p:txBody>
          <a:bodyPr>
            <a:normAutofit/>
          </a:bodyPr>
          <a:lstStyle/>
          <a:p>
            <a:pPr marL="91440" lvl="0" indent="-91440">
              <a:spcBef>
                <a:spcPts val="1200"/>
              </a:spcBef>
              <a:spcAft>
                <a:spcPts val="200"/>
              </a:spcAft>
            </a:pPr>
            <a:r>
              <a:rPr lang="ru-RU" b="1" spc="0">
                <a:latin typeface="Times New Roman" panose="02020603050405020304" pitchFamily="18" charset="0"/>
                <a:ea typeface="+mn-ea"/>
                <a:cs typeface="Times New Roman" panose="02020603050405020304" pitchFamily="18" charset="0"/>
              </a:rPr>
              <a:t>Цели технического регулирования: </a:t>
            </a:r>
            <a:endParaRPr lang="ru-RU"/>
          </a:p>
        </p:txBody>
      </p:sp>
    </p:spTree>
    <p:extLst>
      <p:ext uri="{BB962C8B-B14F-4D97-AF65-F5344CB8AC3E}">
        <p14:creationId xmlns:p14="http://schemas.microsoft.com/office/powerpoint/2010/main" val="363267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xmlns="" id="{739ED4B0-07D7-492B-AAD1-7BA3037D7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descr="Изображение выглядит как аксессуар&#10;&#10;Автоматически созданное описание">
            <a:extLst>
              <a:ext uri="{FF2B5EF4-FFF2-40B4-BE49-F238E27FC236}">
                <a16:creationId xmlns:a16="http://schemas.microsoft.com/office/drawing/2014/main" xmlns="" id="{155DB4F3-FE7F-46D7-8650-47165D5EE574}"/>
              </a:ext>
            </a:extLst>
          </p:cNvPr>
          <p:cNvPicPr>
            <a:picLocks noChangeAspect="1"/>
          </p:cNvPicPr>
          <p:nvPr/>
        </p:nvPicPr>
        <p:blipFill rotWithShape="1">
          <a:blip r:embed="rId2">
            <a:duotone>
              <a:prstClr val="black"/>
              <a:schemeClr val="tx2">
                <a:tint val="45000"/>
                <a:satMod val="400000"/>
              </a:schemeClr>
            </a:duotone>
            <a:alphaModFix amt="65000"/>
          </a:blip>
          <a:srcRect l="9091" t="5065" b="4026"/>
          <a:stretch/>
        </p:blipFill>
        <p:spPr>
          <a:xfrm>
            <a:off x="20" y="10"/>
            <a:ext cx="12191980" cy="6857990"/>
          </a:xfrm>
          <a:prstGeom prst="rect">
            <a:avLst/>
          </a:prstGeom>
        </p:spPr>
      </p:pic>
      <p:sp>
        <p:nvSpPr>
          <p:cNvPr id="25" name="Rectangle 19">
            <a:extLst>
              <a:ext uri="{FF2B5EF4-FFF2-40B4-BE49-F238E27FC236}">
                <a16:creationId xmlns:a16="http://schemas.microsoft.com/office/drawing/2014/main" xmlns="" id="{C886BFA9-1A18-4956-9210-4C9833FF60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4639733" y="0"/>
            <a:ext cx="7552267" cy="6858000"/>
          </a:xfrm>
          <a:prstGeom prst="rect">
            <a:avLst/>
          </a:prstGeom>
          <a:solidFill>
            <a:schemeClr val="accent2">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Объект 2">
            <a:extLst>
              <a:ext uri="{FF2B5EF4-FFF2-40B4-BE49-F238E27FC236}">
                <a16:creationId xmlns:a16="http://schemas.microsoft.com/office/drawing/2014/main" xmlns="" id="{9BF9BD87-C8B4-4932-8753-634A3535BD42}"/>
              </a:ext>
            </a:extLst>
          </p:cNvPr>
          <p:cNvSpPr>
            <a:spLocks noGrp="1"/>
          </p:cNvSpPr>
          <p:nvPr>
            <p:ph idx="1"/>
          </p:nvPr>
        </p:nvSpPr>
        <p:spPr>
          <a:xfrm>
            <a:off x="5124206" y="2240280"/>
            <a:ext cx="6339840" cy="3652667"/>
          </a:xfrm>
        </p:spPr>
        <p:txBody>
          <a:bodyPr>
            <a:normAutofit/>
          </a:bodyPr>
          <a:lstStyle/>
          <a:p>
            <a:r>
              <a:rPr lang="ru-RU" sz="1400">
                <a:solidFill>
                  <a:srgbClr val="FFFFFF"/>
                </a:solidFill>
                <a:latin typeface="Times New Roman" panose="02020603050405020304" pitchFamily="18" charset="0"/>
                <a:cs typeface="Times New Roman" panose="02020603050405020304" pitchFamily="18" charset="0"/>
              </a:rPr>
              <a:t>          Техническое</a:t>
            </a:r>
            <a:r>
              <a:rPr lang="kk-KZ" sz="1400">
                <a:solidFill>
                  <a:srgbClr val="FFFFFF"/>
                </a:solidFill>
                <a:latin typeface="Times New Roman" panose="02020603050405020304" pitchFamily="18" charset="0"/>
                <a:cs typeface="Times New Roman" panose="02020603050405020304" pitchFamily="18" charset="0"/>
              </a:rPr>
              <a:t> регулирование</a:t>
            </a:r>
            <a:r>
              <a:rPr lang="ru-RU" sz="1400">
                <a:solidFill>
                  <a:srgbClr val="FFFFFF"/>
                </a:solidFill>
                <a:latin typeface="Times New Roman" panose="02020603050405020304" pitchFamily="18" charset="0"/>
                <a:cs typeface="Times New Roman" panose="02020603050405020304" pitchFamily="18" charset="0"/>
              </a:rPr>
              <a:t> вводятся тогда, когда у  государства возникает необходимость  защиты граждан и общества от опасной  продукции. Организация этой деятельности требует формирования обязательного подтверждения соответствия. Основной принцип создания этой инфраструктуры заключается в том, чтобы обеспечить управляемость всех ее составных частей со стороны государства. В европейской практике это достигается созданием вертикального механизма управления, состоящего из следующих звеньев:</a:t>
            </a:r>
          </a:p>
          <a:p>
            <a:endParaRPr lang="ru-RU" sz="1400">
              <a:solidFill>
                <a:srgbClr val="FFFFFF"/>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ru-RU" sz="1400">
                <a:solidFill>
                  <a:srgbClr val="FFFFFF"/>
                </a:solidFill>
                <a:latin typeface="Times New Roman" panose="02020603050405020304" pitchFamily="18" charset="0"/>
                <a:cs typeface="Times New Roman" panose="02020603050405020304" pitchFamily="18" charset="0"/>
              </a:rPr>
              <a:t>европейская директива;</a:t>
            </a:r>
          </a:p>
          <a:p>
            <a:pPr>
              <a:buFont typeface="Wingdings" panose="05000000000000000000" pitchFamily="2" charset="2"/>
              <a:buChar char="q"/>
            </a:pPr>
            <a:r>
              <a:rPr lang="ru-RU" sz="1400">
                <a:solidFill>
                  <a:srgbClr val="FFFFFF"/>
                </a:solidFill>
                <a:latin typeface="Times New Roman" panose="02020603050405020304" pitchFamily="18" charset="0"/>
                <a:cs typeface="Times New Roman" panose="02020603050405020304" pitchFamily="18" charset="0"/>
              </a:rPr>
              <a:t>закон государства - члена ЕС;</a:t>
            </a:r>
          </a:p>
          <a:p>
            <a:pPr>
              <a:buFont typeface="Wingdings" panose="05000000000000000000" pitchFamily="2" charset="2"/>
              <a:buChar char="q"/>
            </a:pPr>
            <a:r>
              <a:rPr lang="ru-RU" sz="1400">
                <a:solidFill>
                  <a:srgbClr val="FFFFFF"/>
                </a:solidFill>
                <a:latin typeface="Times New Roman" panose="02020603050405020304" pitchFamily="18" charset="0"/>
                <a:cs typeface="Times New Roman" panose="02020603050405020304" pitchFamily="18" charset="0"/>
              </a:rPr>
              <a:t>правительство государства - члена ЕС (или министерство по его поручению, ответственное за реализацию директивы);</a:t>
            </a:r>
          </a:p>
          <a:p>
            <a:pPr>
              <a:buFont typeface="Wingdings" panose="05000000000000000000" pitchFamily="2" charset="2"/>
              <a:buChar char="q"/>
            </a:pPr>
            <a:r>
              <a:rPr lang="ru-RU" sz="1400">
                <a:solidFill>
                  <a:srgbClr val="FFFFFF"/>
                </a:solidFill>
                <a:latin typeface="Times New Roman" panose="02020603050405020304" pitchFamily="18" charset="0"/>
                <a:cs typeface="Times New Roman" panose="02020603050405020304" pitchFamily="18" charset="0"/>
              </a:rPr>
              <a:t>уполномоченные органы подтверждения соответствия.</a:t>
            </a:r>
            <a:endParaRPr lang="x-none" sz="1400">
              <a:solidFill>
                <a:srgbClr val="FFFFFF"/>
              </a:solidFill>
              <a:latin typeface="Times New Roman" panose="02020603050405020304" pitchFamily="18" charset="0"/>
              <a:cs typeface="Times New Roman" panose="02020603050405020304" pitchFamily="18" charset="0"/>
            </a:endParaRPr>
          </a:p>
        </p:txBody>
      </p:sp>
      <p:sp>
        <p:nvSpPr>
          <p:cNvPr id="2" name="Заголовок 1">
            <a:extLst>
              <a:ext uri="{FF2B5EF4-FFF2-40B4-BE49-F238E27FC236}">
                <a16:creationId xmlns:a16="http://schemas.microsoft.com/office/drawing/2014/main" xmlns="" id="{9D9CBA6D-6150-4A0C-95DA-4B9F2D392052}"/>
              </a:ext>
            </a:extLst>
          </p:cNvPr>
          <p:cNvSpPr>
            <a:spLocks noGrp="1"/>
          </p:cNvSpPr>
          <p:nvPr>
            <p:ph type="title"/>
          </p:nvPr>
        </p:nvSpPr>
        <p:spPr>
          <a:xfrm>
            <a:off x="5124206" y="516835"/>
            <a:ext cx="6339840" cy="1666501"/>
          </a:xfrm>
        </p:spPr>
        <p:txBody>
          <a:bodyPr>
            <a:normAutofit fontScale="90000"/>
          </a:bodyPr>
          <a:lstStyle/>
          <a:p>
            <a:r>
              <a:rPr kumimoji="0" lang="ru-RU" sz="4000" b="0" i="1" u="none" strike="noStrike" kern="1200" cap="none" spc="-50" normalizeH="0" baseline="0" noProof="0">
                <a:ln>
                  <a:noFill/>
                </a:ln>
                <a:solidFill>
                  <a:srgbClr val="FFFFFF"/>
                </a:solidFill>
                <a:effectLst/>
                <a:uLnTx/>
                <a:uFillTx/>
                <a:latin typeface="Times New Roman" panose="02020603050405020304" pitchFamily="18" charset="0"/>
                <a:ea typeface="+mj-ea"/>
                <a:cs typeface="Times New Roman" panose="02020603050405020304" pitchFamily="18" charset="0"/>
              </a:rPr>
              <a:t>Основные требования к формированию инфраструктуры</a:t>
            </a:r>
            <a:endParaRPr lang="x-none" sz="4000">
              <a:solidFill>
                <a:srgbClr val="FFFFFF"/>
              </a:solidFill>
            </a:endParaRPr>
          </a:p>
        </p:txBody>
      </p:sp>
      <p:sp>
        <p:nvSpPr>
          <p:cNvPr id="26" name="Rectangle 21">
            <a:extLst>
              <a:ext uri="{FF2B5EF4-FFF2-40B4-BE49-F238E27FC236}">
                <a16:creationId xmlns:a16="http://schemas.microsoft.com/office/drawing/2014/main" xmlns="" id="{D3D398E9-CBC4-4AEE-A93E-C1F4A1B847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8972" y="0"/>
            <a:ext cx="64008" cy="6858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67986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2">
            <a:extLst>
              <a:ext uri="{FF2B5EF4-FFF2-40B4-BE49-F238E27FC236}">
                <a16:creationId xmlns:a16="http://schemas.microsoft.com/office/drawing/2014/main" xmlns="" id="{632E63C6-069A-4512-88B4-E24A45874235}"/>
              </a:ext>
            </a:extLst>
          </p:cNvPr>
          <p:cNvGraphicFramePr>
            <a:graphicFrameLocks noGrp="1"/>
          </p:cNvGraphicFramePr>
          <p:nvPr>
            <p:ph idx="1"/>
            <p:extLst>
              <p:ext uri="{D42A27DB-BD31-4B8C-83A1-F6EECF244321}">
                <p14:modId xmlns:p14="http://schemas.microsoft.com/office/powerpoint/2010/main" val="2479762320"/>
              </p:ext>
            </p:extLst>
          </p:nvPr>
        </p:nvGraphicFramePr>
        <p:xfrm>
          <a:off x="1097280" y="403123"/>
          <a:ext cx="10058400" cy="5465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1358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descr="Документ с графиком и ручкой">
            <a:extLst>
              <a:ext uri="{FF2B5EF4-FFF2-40B4-BE49-F238E27FC236}">
                <a16:creationId xmlns:a16="http://schemas.microsoft.com/office/drawing/2014/main" xmlns="" id="{C61DC802-26E7-478A-B683-511F0E02DC9C}"/>
              </a:ext>
            </a:extLst>
          </p:cNvPr>
          <p:cNvPicPr>
            <a:picLocks noChangeAspect="1"/>
          </p:cNvPicPr>
          <p:nvPr/>
        </p:nvPicPr>
        <p:blipFill rotWithShape="1">
          <a:blip r:embed="rId2">
            <a:duotone>
              <a:schemeClr val="bg2">
                <a:shade val="45000"/>
                <a:satMod val="135000"/>
              </a:schemeClr>
              <a:prstClr val="white"/>
            </a:duotone>
            <a:alphaModFix amt="35000"/>
          </a:blip>
          <a:srcRect t="1510" b="14220"/>
          <a:stretch/>
        </p:blipFill>
        <p:spPr>
          <a:xfrm>
            <a:off x="20" y="10"/>
            <a:ext cx="12191980" cy="6857990"/>
          </a:xfrm>
          <a:prstGeom prst="rect">
            <a:avLst/>
          </a:prstGeom>
        </p:spPr>
      </p:pic>
      <p:cxnSp>
        <p:nvCxnSpPr>
          <p:cNvPr id="9" name="Straight Connector 8">
            <a:extLst>
              <a:ext uri="{FF2B5EF4-FFF2-40B4-BE49-F238E27FC236}">
                <a16:creationId xmlns:a16="http://schemas.microsoft.com/office/drawing/2014/main" xmlns="" id="{E9F7CBA9-9D9B-479F-AAB5-BF785971CD8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 name="Объект 2">
            <a:extLst>
              <a:ext uri="{FF2B5EF4-FFF2-40B4-BE49-F238E27FC236}">
                <a16:creationId xmlns:a16="http://schemas.microsoft.com/office/drawing/2014/main" xmlns="" id="{16AECDE8-4948-49B8-A3F1-C3B0424D3A47}"/>
              </a:ext>
            </a:extLst>
          </p:cNvPr>
          <p:cNvSpPr>
            <a:spLocks noGrp="1"/>
          </p:cNvSpPr>
          <p:nvPr>
            <p:ph idx="1"/>
          </p:nvPr>
        </p:nvSpPr>
        <p:spPr/>
        <p:txBody>
          <a:bodyPr>
            <a:normAutofit/>
          </a:bodyPr>
          <a:lstStyle/>
          <a:p>
            <a:r>
              <a:rPr lang="ru-RU" sz="1700" b="0" i="0" dirty="0">
                <a:effectLst/>
                <a:latin typeface="Times New Roman" panose="02020603050405020304" pitchFamily="18" charset="0"/>
                <a:cs typeface="Times New Roman" panose="02020603050405020304" pitchFamily="18" charset="0"/>
              </a:rPr>
              <a:t>            Элементами  регулирования здесь являются:</a:t>
            </a:r>
          </a:p>
          <a:p>
            <a:pPr marL="0">
              <a:buFont typeface="Arial" panose="020B0604020202020204" pitchFamily="34" charset="0"/>
              <a:buChar char="•"/>
            </a:pPr>
            <a:r>
              <a:rPr lang="ru-RU" sz="1700" b="0" i="0" dirty="0">
                <a:effectLst/>
                <a:latin typeface="Times New Roman" panose="02020603050405020304" pitchFamily="18" charset="0"/>
                <a:cs typeface="Times New Roman" panose="02020603050405020304" pitchFamily="18" charset="0"/>
              </a:rPr>
              <a:t>задание требований к продукции для обязательного или добровольного исполнения и применения;</a:t>
            </a:r>
          </a:p>
          <a:p>
            <a:pPr marL="0">
              <a:buFont typeface="Arial" panose="020B0604020202020204" pitchFamily="34" charset="0"/>
              <a:buChar char="•"/>
            </a:pPr>
            <a:r>
              <a:rPr lang="ru-RU" sz="1700" b="0" i="0" dirty="0">
                <a:effectLst/>
                <a:latin typeface="Times New Roman" panose="02020603050405020304" pitchFamily="18" charset="0"/>
                <a:cs typeface="Times New Roman" panose="02020603050405020304" pitchFamily="18" charset="0"/>
              </a:rPr>
              <a:t>установление ответственности поставщика;</a:t>
            </a:r>
          </a:p>
          <a:p>
            <a:pPr marL="0">
              <a:buFont typeface="Arial" panose="020B0604020202020204" pitchFamily="34" charset="0"/>
              <a:buChar char="•"/>
            </a:pPr>
            <a:r>
              <a:rPr lang="ru-RU" sz="1700" b="0" i="0" dirty="0">
                <a:effectLst/>
                <a:latin typeface="Times New Roman" panose="02020603050405020304" pitchFamily="18" charset="0"/>
                <a:cs typeface="Times New Roman" panose="02020603050405020304" pitchFamily="18" charset="0"/>
              </a:rPr>
              <a:t>стандартизация;</a:t>
            </a:r>
          </a:p>
          <a:p>
            <a:pPr marL="0">
              <a:buFont typeface="Arial" panose="020B0604020202020204" pitchFamily="34" charset="0"/>
              <a:buChar char="•"/>
            </a:pPr>
            <a:r>
              <a:rPr lang="ru-RU" sz="1700" b="0" i="0" dirty="0">
                <a:effectLst/>
                <a:latin typeface="Times New Roman" panose="02020603050405020304" pitchFamily="18" charset="0"/>
                <a:cs typeface="Times New Roman" panose="02020603050405020304" pitchFamily="18" charset="0"/>
              </a:rPr>
              <a:t>подтверждение соответствия;</a:t>
            </a:r>
          </a:p>
          <a:p>
            <a:pPr marL="0">
              <a:buFont typeface="Arial" panose="020B0604020202020204" pitchFamily="34" charset="0"/>
              <a:buChar char="•"/>
            </a:pPr>
            <a:r>
              <a:rPr lang="ru-RU" sz="1700" b="0" i="0" dirty="0">
                <a:effectLst/>
                <a:latin typeface="Times New Roman" panose="02020603050405020304" pitchFamily="18" charset="0"/>
                <a:cs typeface="Times New Roman" panose="02020603050405020304" pitchFamily="18" charset="0"/>
              </a:rPr>
              <a:t>государственный  контроль  (надзор);</a:t>
            </a:r>
          </a:p>
          <a:p>
            <a:pPr marL="0">
              <a:buFont typeface="Arial" panose="020B0604020202020204" pitchFamily="34" charset="0"/>
              <a:buChar char="•"/>
            </a:pPr>
            <a:r>
              <a:rPr lang="ru-RU" sz="1700" b="0" i="0" dirty="0">
                <a:effectLst/>
                <a:latin typeface="Times New Roman" panose="02020603050405020304" pitchFamily="18" charset="0"/>
                <a:cs typeface="Times New Roman" panose="02020603050405020304" pitchFamily="18" charset="0"/>
              </a:rPr>
              <a:t>государственная регистрация продукции;</a:t>
            </a:r>
          </a:p>
          <a:p>
            <a:pPr marL="0">
              <a:buFont typeface="Arial" panose="020B0604020202020204" pitchFamily="34" charset="0"/>
              <a:buChar char="•"/>
            </a:pPr>
            <a:r>
              <a:rPr lang="ru-RU" sz="1700" b="0" i="0" dirty="0">
                <a:effectLst/>
                <a:latin typeface="Times New Roman" panose="02020603050405020304" pitchFamily="18" charset="0"/>
                <a:cs typeface="Times New Roman" panose="02020603050405020304" pitchFamily="18" charset="0"/>
              </a:rPr>
              <a:t>назначение органа государственной власти, ответственного за реализацию требований директивы или технического регламента</a:t>
            </a:r>
          </a:p>
          <a:p>
            <a:pPr marL="0">
              <a:buFont typeface="Arial" panose="020B0604020202020204" pitchFamily="34" charset="0"/>
              <a:buChar char="•"/>
            </a:pPr>
            <a:r>
              <a:rPr lang="ru-RU" sz="1700" b="0" i="0" dirty="0">
                <a:effectLst/>
                <a:latin typeface="Times New Roman" panose="02020603050405020304" pitchFamily="18" charset="0"/>
                <a:cs typeface="Times New Roman" panose="02020603050405020304" pitchFamily="18" charset="0"/>
              </a:rPr>
              <a:t>назначение уполномоченного органа в области оценки соответствия.</a:t>
            </a:r>
          </a:p>
          <a:p>
            <a:endParaRPr lang="x-none" sz="1700" dirty="0"/>
          </a:p>
        </p:txBody>
      </p:sp>
      <p:sp>
        <p:nvSpPr>
          <p:cNvPr id="2" name="Заголовок 1">
            <a:extLst>
              <a:ext uri="{FF2B5EF4-FFF2-40B4-BE49-F238E27FC236}">
                <a16:creationId xmlns:a16="http://schemas.microsoft.com/office/drawing/2014/main" xmlns="" id="{684567D1-9CED-4B99-87EC-A10D6EF6AD6A}"/>
              </a:ext>
            </a:extLst>
          </p:cNvPr>
          <p:cNvSpPr>
            <a:spLocks noGrp="1"/>
          </p:cNvSpPr>
          <p:nvPr>
            <p:ph type="title"/>
          </p:nvPr>
        </p:nvSpPr>
        <p:spPr/>
        <p:txBody>
          <a:bodyPr>
            <a:normAutofit/>
          </a:bodyPr>
          <a:lstStyle/>
          <a:p>
            <a:pPr algn="just"/>
            <a:r>
              <a:rPr lang="ru-RU" sz="1900" dirty="0">
                <a:latin typeface="Times New Roman" panose="02020603050405020304" pitchFamily="18" charset="0"/>
                <a:cs typeface="Times New Roman" panose="02020603050405020304" pitchFamily="18" charset="0"/>
              </a:rPr>
              <a:t>Под моделью технического регулирования понимается совокупность элементов регулирования, которые необходимо применять в разном сочетании по определенным правилам для выполнения целей технического регулирования в конкретном секторе экономики.</a:t>
            </a:r>
            <a:r>
              <a:rPr lang="ru-RU" sz="1900" dirty="0">
                <a:latin typeface="-apple-system"/>
              </a:rPr>
              <a:t/>
            </a:r>
            <a:br>
              <a:rPr lang="ru-RU" sz="1900" dirty="0">
                <a:latin typeface="-apple-system"/>
              </a:rPr>
            </a:br>
            <a:endParaRPr lang="x-none" sz="1900" dirty="0"/>
          </a:p>
        </p:txBody>
      </p:sp>
      <p:sp>
        <p:nvSpPr>
          <p:cNvPr id="11" name="Rectangle 10">
            <a:extLst>
              <a:ext uri="{FF2B5EF4-FFF2-40B4-BE49-F238E27FC236}">
                <a16:creationId xmlns:a16="http://schemas.microsoft.com/office/drawing/2014/main" xmlns="" id="{154480E5-678B-478F-9170-46502C5FB3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B598D875-841B-47A7-B4C8-237DBCE2FB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95876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Объект 2">
            <a:extLst>
              <a:ext uri="{FF2B5EF4-FFF2-40B4-BE49-F238E27FC236}">
                <a16:creationId xmlns:a16="http://schemas.microsoft.com/office/drawing/2014/main" xmlns="" id="{66CBFAF0-C4B1-4AB8-B5A9-875FD94373A6}"/>
              </a:ext>
            </a:extLst>
          </p:cNvPr>
          <p:cNvGraphicFramePr>
            <a:graphicFrameLocks noGrp="1"/>
          </p:cNvGraphicFramePr>
          <p:nvPr>
            <p:ph idx="1"/>
            <p:extLst>
              <p:ext uri="{D42A27DB-BD31-4B8C-83A1-F6EECF244321}">
                <p14:modId xmlns:p14="http://schemas.microsoft.com/office/powerpoint/2010/main" val="330313133"/>
              </p:ext>
            </p:extLst>
          </p:nvPr>
        </p:nvGraphicFramePr>
        <p:xfrm>
          <a:off x="1097280" y="717755"/>
          <a:ext cx="10058400" cy="51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6700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xmlns="" id="{45549E29-E797-4A00-B030-3AB01640CFD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Rectangle 1">
            <a:extLst>
              <a:ext uri="{FF2B5EF4-FFF2-40B4-BE49-F238E27FC236}">
                <a16:creationId xmlns:a16="http://schemas.microsoft.com/office/drawing/2014/main" xmlns="" id="{C3757722-3CCE-4BC0-A37F-38F6B2BCBB2E}"/>
              </a:ext>
            </a:extLst>
          </p:cNvPr>
          <p:cNvGraphicFramePr>
            <a:graphicFrameLocks noGrp="1"/>
          </p:cNvGraphicFramePr>
          <p:nvPr>
            <p:ph idx="1"/>
            <p:extLst>
              <p:ext uri="{D42A27DB-BD31-4B8C-83A1-F6EECF244321}">
                <p14:modId xmlns:p14="http://schemas.microsoft.com/office/powerpoint/2010/main" val="1406470363"/>
              </p:ext>
            </p:extLst>
          </p:nvPr>
        </p:nvGraphicFramePr>
        <p:xfrm>
          <a:off x="1162050" y="2674938"/>
          <a:ext cx="9879013" cy="345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a:extLst>
              <a:ext uri="{FF2B5EF4-FFF2-40B4-BE49-F238E27FC236}">
                <a16:creationId xmlns:a16="http://schemas.microsoft.com/office/drawing/2014/main" xmlns="" id="{C6A02DB9-1DBE-43E5-9293-E6761E02A464}"/>
              </a:ext>
            </a:extLst>
          </p:cNvPr>
          <p:cNvSpPr>
            <a:spLocks noGrp="1"/>
          </p:cNvSpPr>
          <p:nvPr>
            <p:ph type="title"/>
          </p:nvPr>
        </p:nvSpPr>
        <p:spPr/>
        <p:txBody>
          <a:bodyPr>
            <a:normAutofit fontScale="90000"/>
          </a:bodyPr>
          <a:lstStyle/>
          <a:p>
            <a:r>
              <a:rPr lang="x-none" altLang="x-none" sz="4400">
                <a:solidFill>
                  <a:schemeClr val="tx1"/>
                </a:solidFill>
                <a:latin typeface="-apple-system"/>
              </a:rPr>
              <a:t>Основные типы  моделей регулирования</a:t>
            </a:r>
            <a:br>
              <a:rPr lang="x-none" altLang="x-none" sz="4400">
                <a:solidFill>
                  <a:schemeClr val="tx1"/>
                </a:solidFill>
                <a:latin typeface="-apple-system"/>
              </a:rPr>
            </a:br>
            <a:endParaRPr lang="x-none" sz="4400">
              <a:solidFill>
                <a:schemeClr val="tx1"/>
              </a:solidFill>
            </a:endParaRPr>
          </a:p>
        </p:txBody>
      </p:sp>
      <p:sp>
        <p:nvSpPr>
          <p:cNvPr id="14" name="Rectangle 13">
            <a:extLst>
              <a:ext uri="{FF2B5EF4-FFF2-40B4-BE49-F238E27FC236}">
                <a16:creationId xmlns:a16="http://schemas.microsoft.com/office/drawing/2014/main" xmlns="" id="{C609E9FA-BDDE-45C4-8F5E-974D4208D2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xmlns="" id="{7737E529-E43B-4948-B3C4-7F6B806FCC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48996424"/>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88</TotalTime>
  <Words>846</Words>
  <Application>Microsoft Office PowerPoint</Application>
  <PresentationFormat>Произвольный</PresentationFormat>
  <Paragraphs>71</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Волна</vt:lpstr>
      <vt:lpstr>Лекция №7 «Основные требования к формированию инфраструктуры подтверждения соответствия в сфере технического регулирования»</vt:lpstr>
      <vt:lpstr>Презентация PowerPoint</vt:lpstr>
      <vt:lpstr>Техническое регулирование осуществляется в соответствии со следующими правилами: </vt:lpstr>
      <vt:lpstr>Цели технического регулирования: </vt:lpstr>
      <vt:lpstr>Основные требования к формированию инфраструктуры</vt:lpstr>
      <vt:lpstr>Презентация PowerPoint</vt:lpstr>
      <vt:lpstr>Под моделью технического регулирования понимается совокупность элементов регулирования, которые необходимо применять в разном сочетании по определенным правилам для выполнения целей технического регулирования в конкретном секторе экономики. </vt:lpstr>
      <vt:lpstr>Презентация PowerPoint</vt:lpstr>
      <vt:lpstr>Основные типы  моделей регулирования </vt:lpstr>
      <vt:lpstr>Презентация PowerPoint</vt:lpstr>
      <vt:lpstr>Презентация PowerPoint</vt:lpstr>
      <vt:lpstr>Рекомендации по  применению моделей регулирования</vt:lpstr>
    </vt:vector>
  </TitlesOfParts>
  <Company>rg-adguard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ACER</dc:creator>
  <cp:lastModifiedBy>Пользователь</cp:lastModifiedBy>
  <cp:revision>13</cp:revision>
  <dcterms:created xsi:type="dcterms:W3CDTF">2021-03-02T12:17:13Z</dcterms:created>
  <dcterms:modified xsi:type="dcterms:W3CDTF">2021-03-05T12:33:32Z</dcterms:modified>
</cp:coreProperties>
</file>