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8" d="100"/>
          <a:sy n="78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08CAD-A79B-4FF2-A2AD-8FFCB2A3D2EB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574416" y="2561070"/>
            <a:ext cx="8260491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Лекция № 8</a:t>
            </a:r>
            <a:br>
              <a:rPr lang="ru-RU" sz="2800" dirty="0">
                <a:solidFill>
                  <a:schemeClr val="bg1"/>
                </a:solidFill>
              </a:rPr>
            </a:br>
            <a:r>
              <a:rPr lang="ru-RU" sz="2800" dirty="0">
                <a:solidFill>
                  <a:schemeClr val="bg1"/>
                </a:solidFill>
              </a:rPr>
              <a:t>Порядок и выдача сертификатов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6367" y="3999902"/>
            <a:ext cx="8358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cs typeface="Times New Roman" panose="02020603050405020304" pitchFamily="18" charset="0"/>
              </a:rPr>
              <a:t>Преподаватель: </a:t>
            </a:r>
            <a:r>
              <a:rPr lang="ru-RU" b="1" dirty="0" err="1" smtClean="0">
                <a:solidFill>
                  <a:schemeClr val="bg1"/>
                </a:solidFill>
              </a:rPr>
              <a:t>Батесова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Фируза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Кайсарбековна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кан.техн.наук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ассоц.проф</a:t>
            </a:r>
            <a:r>
              <a:rPr lang="ru-RU" b="1" dirty="0">
                <a:solidFill>
                  <a:schemeClr val="bg1"/>
                </a:solidFill>
              </a:rPr>
              <a:t>. 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Кафедра «Химических процессов и промышленной экологии»</a:t>
            </a:r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u="sng" dirty="0" err="1">
                <a:solidFill>
                  <a:schemeClr val="bg1"/>
                </a:solidFill>
              </a:rPr>
              <a:t>batessova</a:t>
            </a:r>
            <a:r>
              <a:rPr lang="en-GB" u="sng" dirty="0">
                <a:solidFill>
                  <a:schemeClr val="bg1"/>
                </a:solidFill>
              </a:rPr>
              <a:t>@</a:t>
            </a:r>
            <a:r>
              <a:rPr lang="en-US" u="sng" dirty="0">
                <a:solidFill>
                  <a:schemeClr val="bg1"/>
                </a:solidFill>
              </a:rPr>
              <a:t>inbox</a:t>
            </a:r>
            <a:r>
              <a:rPr lang="en-GB" u="sng" dirty="0">
                <a:solidFill>
                  <a:schemeClr val="bg1"/>
                </a:solidFill>
              </a:rPr>
              <a:t>.</a:t>
            </a:r>
            <a:r>
              <a:rPr lang="en-US" u="sng" dirty="0" err="1">
                <a:solidFill>
                  <a:schemeClr val="bg1"/>
                </a:solidFill>
              </a:rPr>
              <a:t>ru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2" y="1211403"/>
            <a:ext cx="871899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/>
              </a:rPr>
              <a:t>Порядок и правила проведения сертификации продукции.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i="1" dirty="0">
                <a:solidFill>
                  <a:srgbClr val="000000"/>
                </a:solidFill>
                <a:latin typeface="Times New Roman"/>
              </a:rPr>
              <a:t>Этап 1.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Подача заявки на сертификацию – в соответствующий орган по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сертификации или в любой орган по сертификации по данному профилю, если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их несколько. Рассмотрение заявки органом по сертификации длится около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месяца, после чего заявителя официально уведомляют о своем решении.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Право и обязанности заявителя в области обязательного подтверждения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соответствия.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Заявитель в праве: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выбирать форму и схему подтверждения соответствия,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предусмотренные для определенных видов продукции соответствующим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техническим регламентом;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обращаться для осуществления обязательной сертификации в любой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орган сертификации, область аккредитации которого распространяется на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продукцию, которую заявитель намеревается сертифицировать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-обращаться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 орган сертификации с жалобами о неправомерных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действиях органов сертификации и лабораторий.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463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0832" y="1339977"/>
            <a:ext cx="6126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Заявитель обязан: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обеспечивать соответствие продукции требованиям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технических регламентов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выпускать в обращение продукцию, подлежащую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обязательному подтверждению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соответствия, только после осуществления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такого подтверждения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приостанавливать или прекращать реализацию продукции, если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срок действия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сертификата истек;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извещать орган сертификации об изменениях, вносимых в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техническую документацию или технологический процесс;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приостанавливать производство продукции,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которая прошла подтверждение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соответствия и не соответствует требованиям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технического регламента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703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6304" y="135922"/>
            <a:ext cx="885139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solidFill>
                  <a:srgbClr val="000000"/>
                </a:solidFill>
                <a:latin typeface="Times New Roman"/>
              </a:rPr>
              <a:t>Этап 2.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Отбор, идентификация образцов и их испытания. Испытательная лаборатория или другая организация отбирает ряд образцов.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Далее образцы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прошедшие испытания хранятся в течение срока,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предусмотренного правилами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системы сертификации конкретной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продукции. Результаты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испытаний предоставляются заявителю и в органы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сертификации. Их хранение соответствует сроку действия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сертификата. Требования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к испытательным лабораториям регулируются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ГОСТом. Испытательные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лаборатории должны быть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аккредитованы. Любая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испытательная лаборатория, которая удовлетворяет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требованиям ГОСТ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51000.3-96 и другим критериям конкретной отрасли, имеет право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на аккредитацию.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Обязанности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аккредитованной испытательной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лаборатории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заявлять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о проведении только тех испытаний, которые включаются в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область аккредитации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оплачивать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все расходы (за счет заявителя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прекращать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деятельность сразу по истечении срока действия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аттестата аккредитации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информировать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аккредитирующий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орган об изменениях в организации.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i="1" dirty="0">
                <a:solidFill>
                  <a:srgbClr val="000000"/>
                </a:solidFill>
                <a:latin typeface="Times New Roman"/>
              </a:rPr>
              <a:t>Процедура аккредитации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предоставление заявителем заявление на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аккредитацию;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экспертиза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документов об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аккредитации;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</a:rPr>
              <a:t>аттестация заявителя;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</a:rPr>
              <a:t>анализ </a:t>
            </a:r>
            <a:r>
              <a:rPr lang="ru-RU" dirty="0">
                <a:solidFill>
                  <a:srgbClr val="000000"/>
                </a:solidFill>
              </a:rPr>
              <a:t>всех материалов и принятие решения об аккредитации</a:t>
            </a:r>
            <a:r>
              <a:rPr lang="ru-RU" dirty="0" smtClean="0">
                <a:solidFill>
                  <a:srgbClr val="000000"/>
                </a:solidFill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выдача аттестата об </a:t>
            </a:r>
            <a:r>
              <a:rPr lang="ru-RU" dirty="0" smtClean="0">
                <a:solidFill>
                  <a:srgbClr val="000000"/>
                </a:solidFill>
              </a:rPr>
              <a:t>аккредитации;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</a:rPr>
              <a:t>проведение </a:t>
            </a:r>
            <a:r>
              <a:rPr lang="ru-RU" dirty="0">
                <a:solidFill>
                  <a:srgbClr val="000000"/>
                </a:solidFill>
              </a:rPr>
              <a:t>инспекционного контроля аккредитованной организацией</a:t>
            </a:r>
            <a:r>
              <a:rPr lang="ru-RU" dirty="0" smtClean="0">
                <a:solidFill>
                  <a:srgbClr val="000000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3346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2336" y="1411653"/>
            <a:ext cx="83637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/>
              </a:rPr>
              <a:t>Этап. 3. Оценка производства.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Метод оценки производства указываются в сертификате соответствия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продукции.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i="1" dirty="0">
                <a:solidFill>
                  <a:srgbClr val="000000"/>
                </a:solidFill>
                <a:latin typeface="Times New Roman"/>
              </a:rPr>
              <a:t>Этап 4. Выдача сертификата соответствия.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По результатам оценки составляется заключение экспертов. Это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основной документ, на основании которого орган о сертификации принимает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решение о выдаче сертификата соответствия.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271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3840" y="225653"/>
            <a:ext cx="874166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solidFill>
                  <a:srgbClr val="000000"/>
                </a:solidFill>
                <a:latin typeface="Times New Roman"/>
              </a:rPr>
              <a:t>Этап 5. Применение знака </a:t>
            </a:r>
            <a:r>
              <a:rPr lang="ru-RU" i="1" smtClean="0">
                <a:solidFill>
                  <a:srgbClr val="000000"/>
                </a:solidFill>
                <a:latin typeface="Times New Roman"/>
              </a:rPr>
              <a:t>соответствия.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ru-RU" smtClean="0">
                <a:solidFill>
                  <a:srgbClr val="000000"/>
                </a:solidFill>
                <a:latin typeface="Times New Roman"/>
              </a:rPr>
              <a:t>Изготовитель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получает право маркировки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сертифицированной продукции знаком соответствия. Объекты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сертификации в системе добровольной сертификации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могут маркироваться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знаком соответствия системы добровольной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сертификации. Применение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знака соответствия осуществляется заявителем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на добровольной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основе любым удобным для заявителя способом и в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порядке, установленным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национальным органом сертификации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just"/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Этап </a:t>
            </a:r>
            <a:r>
              <a:rPr lang="ru-RU" i="1" dirty="0">
                <a:solidFill>
                  <a:srgbClr val="000000"/>
                </a:solidFill>
                <a:latin typeface="Times New Roman"/>
              </a:rPr>
              <a:t>6. Инспекционный 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контроль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Инспекционный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контроль за сертифицированной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продукцией проводится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если это предусмотрено схемой сертификации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just"/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Этап </a:t>
            </a:r>
            <a:r>
              <a:rPr lang="ru-RU" i="1" dirty="0">
                <a:solidFill>
                  <a:srgbClr val="000000"/>
                </a:solidFill>
                <a:latin typeface="Times New Roman"/>
              </a:rPr>
              <a:t>7. Корректирующие мероприятия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Корректирующие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мероприятия назначают в случае нарушения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соответствия продукции установленным требованиям и правилам применения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знака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соответствия.</a:t>
            </a:r>
          </a:p>
          <a:p>
            <a:pPr algn="just"/>
            <a:r>
              <a:rPr lang="ru-RU" b="1" i="1" dirty="0" smtClean="0">
                <a:solidFill>
                  <a:srgbClr val="000000"/>
                </a:solidFill>
                <a:latin typeface="Times New Roman"/>
              </a:rPr>
              <a:t>Схемы сертификации.</a:t>
            </a:r>
            <a:endParaRPr lang="ru-RU" b="1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Схема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1. Применяется при ограниченном заранее оговоренном объеме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продукции, хотя будет поставляться (реализовываться) в течение короткого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промежутка времени отдельными партиями по мере их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серийного производства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Схема 2. Применяется для импортной продукции при долгосрочных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контрактах или при постоянных поставках серийной продукции по отдельным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контрактам с прохождением инспекционного контроля образцов продукции,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отобранных из партии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6937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728" y="482656"/>
            <a:ext cx="8887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Схема 3. Применяется при продукции, стабильное серийное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производство которой не вызывает сомнений.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Схема 4. Применяется при необходимости всестороннего и жесткого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инспекционного контроля продажи серийного производства.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Схемы 5, 6. Применяются при сертификации продукции, когда: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реальный объем выборки для испытаний недостаточен для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объективной оценки выпускаемой продукции;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технологические процессы чувствительны к внешним факторам;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установлены повышенные требования к стабильности характеристик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выпускаемой продукции;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сроки годности продукции ниже времени, необходимого для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организации и проведения испытаний;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когда продукция может быть испытана только после монтажа 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потребителя.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Схемы 7, 8. Применяются, когда производство и реализация данной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продукции носит разовый характер.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Схема 9. Применяется при сертификации неповторяемой партии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небольшого объема импортной продукции, выпускаемой фирмой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,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зарекомендовавшей себя на рынке как производитель продукции высокого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уровня качества.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192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4256" y="335846"/>
            <a:ext cx="79491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Схема 9а. Используется при сертификации продукции отечественным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производителем, в том числе индивидуальных предпринимателей при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нерегулярном выпуске данной продукции по мере ее спроса на рынке 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нецелесообразности проведения инспекционного контроля.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Схемы 10 и 10а. Используются при продолжительном производстве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отечественной продукции в небольших объемах производства.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endParaRPr lang="ru-RU" dirty="0">
              <a:solidFill>
                <a:srgbClr val="000000"/>
              </a:solidFill>
              <a:latin typeface="Times New Roman"/>
            </a:endParaRPr>
          </a:p>
          <a:p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endParaRPr lang="ru-RU" dirty="0">
              <a:solidFill>
                <a:srgbClr val="000000"/>
              </a:solidFill>
              <a:latin typeface="Times New Roman"/>
            </a:endParaRPr>
          </a:p>
          <a:p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endParaRPr lang="ru-RU" dirty="0">
              <a:solidFill>
                <a:srgbClr val="000000"/>
              </a:solidFill>
              <a:latin typeface="Times New Roman"/>
            </a:endParaRPr>
          </a:p>
          <a:p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Контрольные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вопросы:</a:t>
            </a:r>
            <a:br>
              <a:rPr lang="ru-RU" b="1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1) Основные термины и понятия сертификации.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2) Закон о техническом регулировании и вопросы сертификации в нем.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3) Принципы сертификации продукции в Казахстане.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4) Порядок и правила проведения сертификации продукции.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047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3791" y="1326524"/>
            <a:ext cx="8139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План: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1) Основные термины и понятие сертификации.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2) Сертификат соответствия и его наполнение.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3) Формы подтверждения соответствия.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4) Основные принципы сертификации.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5) Права и обязанности заявителя в области обязательного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подтверждения соответствия.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904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623" y="1275384"/>
            <a:ext cx="857089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Основная роль сертификации – это защита человека, его имущества 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природной среды от отрицательных последствий современного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научнотехнического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прогресса, от недобросовестных производителей,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продавцов, создание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на рынке условий для честной конкурентной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борьбы. Также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сертификация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является своеобразной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защитой рынка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от недобросовестных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зарубежных конкурентов.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Эффект от проведения сертификации носит социально-экономический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характер. В социальной сфере это защита здоровья и жизни населения. В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экономическом плане регулирование качества продукции и услуг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и удовлетворения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потребностей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потребителя.</a:t>
            </a:r>
          </a:p>
          <a:p>
            <a:pPr algn="just"/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Основные </a:t>
            </a:r>
            <a:r>
              <a:rPr lang="ru-RU" i="1" dirty="0">
                <a:solidFill>
                  <a:srgbClr val="000000"/>
                </a:solidFill>
                <a:latin typeface="Times New Roman"/>
              </a:rPr>
              <a:t>термины и понятие 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сертификации.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Сертификация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 переводе с латинского означает «сделано верно».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Для того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чтобы убедиться в качестве того или иного продукта, нужно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знать, каким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требованиям он должен соответствовать и каким образом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можно получить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достоверные доказательства этого соответствия.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Общепринятым доказательством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служит сертификация соответствия ISO,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предлагающий термин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«соответствие», указывая, что эта процедура в результате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которой может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быть представлено заявление, дающее уверенность в том, что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продукция соответствует заданным требованиям.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87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152" y="590049"/>
            <a:ext cx="643300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Это </a:t>
            </a:r>
            <a:r>
              <a:rPr lang="ru-RU" b="1" i="1" dirty="0" err="1" smtClean="0"/>
              <a:t>метрология,стандартизация</a:t>
            </a:r>
            <a:r>
              <a:rPr lang="ru-RU" b="1" i="1" dirty="0" smtClean="0"/>
              <a:t> </a:t>
            </a:r>
            <a:r>
              <a:rPr lang="ru-RU" b="1" i="1" dirty="0"/>
              <a:t>и сертификация в области БЖД и ЗОС может быть:</a:t>
            </a:r>
            <a:br>
              <a:rPr lang="ru-RU" b="1" i="1" dirty="0"/>
            </a:br>
            <a:r>
              <a:rPr lang="ru-RU" dirty="0" smtClean="0"/>
              <a:t>- заявление </a:t>
            </a:r>
            <a:r>
              <a:rPr lang="ru-RU" dirty="0"/>
              <a:t>поставщика о соответствии, т.е. письменная гарантия в </a:t>
            </a:r>
            <a:r>
              <a:rPr lang="ru-RU" dirty="0" smtClean="0"/>
              <a:t>том, что </a:t>
            </a:r>
            <a:r>
              <a:rPr lang="ru-RU" dirty="0"/>
              <a:t>продукция соответствует заданным требованиям (данное </a:t>
            </a:r>
            <a:r>
              <a:rPr lang="ru-RU" dirty="0" smtClean="0"/>
              <a:t>заявление принимается </a:t>
            </a:r>
            <a:r>
              <a:rPr lang="ru-RU" dirty="0"/>
              <a:t>под личную ответственность поставщика).</a:t>
            </a:r>
          </a:p>
          <a:p>
            <a:r>
              <a:rPr lang="ru-RU" dirty="0"/>
              <a:t>- сертификация – это процедура, посредством которой третья </a:t>
            </a:r>
            <a:r>
              <a:rPr lang="ru-RU" dirty="0" smtClean="0"/>
              <a:t>сторона дает </a:t>
            </a:r>
            <a:r>
              <a:rPr lang="ru-RU" dirty="0"/>
              <a:t>письменную гарантию в том, что продукция соответствует </a:t>
            </a:r>
            <a:r>
              <a:rPr lang="ru-RU" dirty="0" smtClean="0"/>
              <a:t>заданным требованиям</a:t>
            </a:r>
            <a:r>
              <a:rPr lang="ru-RU" dirty="0"/>
              <a:t>.</a:t>
            </a:r>
          </a:p>
          <a:p>
            <a:r>
              <a:rPr lang="ru-RU" dirty="0"/>
              <a:t>Подтверждение через сертификацию предполагает обязательное </a:t>
            </a:r>
            <a:r>
              <a:rPr lang="ru-RU" dirty="0" smtClean="0"/>
              <a:t>участие третьей </a:t>
            </a:r>
            <a:r>
              <a:rPr lang="ru-RU" dirty="0"/>
              <a:t>стороны. Третья сторона – независима как от поставщика, так и </a:t>
            </a:r>
            <a:r>
              <a:rPr lang="ru-RU" dirty="0" smtClean="0"/>
              <a:t>от потребителя</a:t>
            </a:r>
            <a:r>
              <a:rPr lang="ru-RU" dirty="0"/>
              <a:t>. Третьей стороной может выступать лаборатория.</a:t>
            </a:r>
          </a:p>
          <a:p>
            <a:r>
              <a:rPr lang="ru-RU" dirty="0"/>
              <a:t>Сертификат соответствия – это документ, изданный по </a:t>
            </a:r>
            <a:r>
              <a:rPr lang="ru-RU" dirty="0" smtClean="0"/>
              <a:t>правилам системы </a:t>
            </a:r>
            <a:r>
              <a:rPr lang="ru-RU" dirty="0"/>
              <a:t>сертификации, сообщающий, что обеспечивается </a:t>
            </a:r>
            <a:r>
              <a:rPr lang="ru-RU" dirty="0" smtClean="0"/>
              <a:t>необходимая уверенность </a:t>
            </a:r>
            <a:r>
              <a:rPr lang="ru-RU" dirty="0"/>
              <a:t>в том, что должным образом продукция </a:t>
            </a:r>
            <a:r>
              <a:rPr lang="ru-RU" dirty="0" smtClean="0"/>
              <a:t>соответствует конкретному </a:t>
            </a:r>
            <a:r>
              <a:rPr lang="ru-RU" dirty="0"/>
              <a:t>стандарту или другому нормативному акту.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152" y="1416676"/>
            <a:ext cx="2620847" cy="1964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4616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182" y="1259545"/>
            <a:ext cx="871899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Сертификат соответствия включает в себя: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1) Наименование и местонахождение заявителя.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2) Наименование и местонахождение изготовителя продукции,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прошедшей сертификацию.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3) Наименование и местонахождение органов по сертификации,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выдавших ему сертификат.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4) Информацию об объекте сертификации, наименование технического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регламента на соответствие требованиям которого проводилась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сертификация; Метрология, стандартизация и сертификация в области БЖД 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ЗОС.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5) Информацию по проведенным исследованиям (испытаниям) 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Измерениям.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6) Срок действия сертификата (определяется соответствующим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техническим регламентом).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Кроме сертификата выдается </a:t>
            </a:r>
            <a:r>
              <a:rPr lang="ru-RU" i="1" dirty="0">
                <a:solidFill>
                  <a:srgbClr val="000000"/>
                </a:solidFill>
                <a:latin typeface="Times New Roman"/>
              </a:rPr>
              <a:t>знак соответствия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– это защищенный в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установленном порядке знак, применяемый в соответствии с правилами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системы сертификации, указывающий, что обеспечивается необходимая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0120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4851" y="1028343"/>
            <a:ext cx="86674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/>
              </a:rPr>
              <a:t>Формы подтверждения соответствия.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 июня 2004 года действует закон «О техническом регулировании», где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описан процесс сертификации продукции и услуг.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Из закона «О техническом регулировании» следует: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1)Подтверждение соответствия на территории РК может носить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добровольный или обязательный характер.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2)Добровольное подтверждение соответствия осуществляется в форме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добровольной сертификации.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3)Обязательное подтверждение соответствия осуществляется в формах: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принятие декларации о соответствии;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48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214" y="1269461"/>
            <a:ext cx="8229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Добровольное подтверждение соответствия осуществляется по</a:t>
            </a:r>
          </a:p>
          <a:p>
            <a:r>
              <a:rPr lang="ru-RU" dirty="0"/>
              <a:t>инициативе заявителя на условиях договора между заявителем и органом по</a:t>
            </a:r>
          </a:p>
          <a:p>
            <a:r>
              <a:rPr lang="ru-RU" dirty="0"/>
              <a:t>сертификации. Добровольное подтверждение соответствия может</a:t>
            </a:r>
          </a:p>
          <a:p>
            <a:r>
              <a:rPr lang="ru-RU" dirty="0"/>
              <a:t>осуществляться для установления подтверждения национальным стандартом,</a:t>
            </a:r>
          </a:p>
          <a:p>
            <a:r>
              <a:rPr lang="ru-RU" dirty="0"/>
              <a:t>стандартом оценки и т.д.</a:t>
            </a:r>
          </a:p>
          <a:p>
            <a:r>
              <a:rPr lang="ru-RU" dirty="0"/>
              <a:t>Объектом добровольного подтверждения соответствия является</a:t>
            </a:r>
          </a:p>
          <a:p>
            <a:r>
              <a:rPr lang="ru-RU" dirty="0"/>
              <a:t>продукция, процессы, производство, эксплуатация, хранение, перевозки,</a:t>
            </a:r>
          </a:p>
          <a:p>
            <a:r>
              <a:rPr lang="ru-RU" dirty="0"/>
              <a:t>реализации и утилизации работы и услуг.</a:t>
            </a:r>
          </a:p>
          <a:p>
            <a:r>
              <a:rPr lang="ru-RU" dirty="0"/>
              <a:t>Обязательное подтверждение соответствия проводятся только в случаях,</a:t>
            </a:r>
          </a:p>
          <a:p>
            <a:r>
              <a:rPr lang="ru-RU" dirty="0"/>
              <a:t>установленных соответствующим техническим регламентом и исключительно</a:t>
            </a:r>
          </a:p>
          <a:p>
            <a:r>
              <a:rPr lang="ru-RU" dirty="0"/>
              <a:t>на соответствие требованиям технического регламента.</a:t>
            </a:r>
          </a:p>
          <a:p>
            <a:r>
              <a:rPr lang="ru-RU" dirty="0"/>
              <a:t>Объектом обязательного подтверждения соответствия может быть</a:t>
            </a:r>
          </a:p>
          <a:p>
            <a:r>
              <a:rPr lang="ru-RU" dirty="0"/>
              <a:t>только продукция, выпускаемая в обращении на территории РК.</a:t>
            </a:r>
          </a:p>
        </p:txBody>
      </p:sp>
    </p:spTree>
    <p:extLst>
      <p:ext uri="{BB962C8B-B14F-4D97-AF65-F5344CB8AC3E}">
        <p14:creationId xmlns:p14="http://schemas.microsoft.com/office/powerpoint/2010/main" val="262475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0456" y="1391913"/>
            <a:ext cx="821672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/>
              </a:rPr>
              <a:t>Принципы сертификации в Республике Казахстан.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Обеспечение достоверности информации об объекте стандартизации: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1) Объективность и независимость от изготовителя и потребителя.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2) Профессиональность испытаний.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3) Исключение дискриминации по отношению к иностранным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заявителям.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4) Право заявителя выбирать орган по сертификации и испытательную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лабораторию.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5) Открытость информации об испытаниях.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6) Многообразие методов испытания с учетом объекта сертификации.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7) Испытания в деятельности по сертификации рекомендаций и правил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ISO и МЭК.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8) Соблюдение конфиденциальности информации,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составляющей коммерческую тайну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80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72" y="1494738"/>
            <a:ext cx="842278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/>
              </a:rPr>
              <a:t>Порядок и правила проведения сертификации продукции.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i="1" dirty="0">
                <a:solidFill>
                  <a:srgbClr val="000000"/>
                </a:solidFill>
                <a:latin typeface="Times New Roman"/>
              </a:rPr>
              <a:t>Этап 1.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Подача заявки на сертификацию – в соответствующий орган по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сертификации или в любой орган по сертификации по данному профилю, если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их несколько. Рассмотрение заявки органом по сертификации длится около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месяца, после чего заявителя официально уведомляют о своем решении.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Право и обязанности заявителя в области обязательного подтверждения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соответствия.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Заявитель в праве: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выбирать форму и схему подтверждения соответствия,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предусмотренные для определенных видов продукции соответствующим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техническим регламентом;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- обращаться для осуществления обязательной сертификации в любой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орган сертификации, область аккредитации которого распространяется на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продукцию, которую заявитель намеревается сертифицировать;</a:t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4985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2336</TotalTime>
  <Words>322</Words>
  <Application>Microsoft Office PowerPoint</Application>
  <PresentationFormat>Экран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Лекция № 8 Порядок и выдача сертификатов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Пользователь</cp:lastModifiedBy>
  <cp:revision>315</cp:revision>
  <dcterms:created xsi:type="dcterms:W3CDTF">2017-10-09T05:58:02Z</dcterms:created>
  <dcterms:modified xsi:type="dcterms:W3CDTF">2021-03-05T14:17:04Z</dcterms:modified>
</cp:coreProperties>
</file>