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116"/>
  </p:notesMasterIdLst>
  <p:sldIdLst>
    <p:sldId id="256" r:id="rId2"/>
    <p:sldId id="257" r:id="rId3"/>
    <p:sldId id="260" r:id="rId4"/>
    <p:sldId id="319" r:id="rId5"/>
    <p:sldId id="262" r:id="rId6"/>
    <p:sldId id="320" r:id="rId7"/>
    <p:sldId id="321" r:id="rId8"/>
    <p:sldId id="263" r:id="rId9"/>
    <p:sldId id="264" r:id="rId10"/>
    <p:sldId id="322" r:id="rId11"/>
    <p:sldId id="265" r:id="rId12"/>
    <p:sldId id="266" r:id="rId13"/>
    <p:sldId id="323" r:id="rId14"/>
    <p:sldId id="324" r:id="rId15"/>
    <p:sldId id="325" r:id="rId16"/>
    <p:sldId id="326" r:id="rId17"/>
    <p:sldId id="327" r:id="rId18"/>
    <p:sldId id="328" r:id="rId19"/>
    <p:sldId id="329" r:id="rId20"/>
    <p:sldId id="268" r:id="rId21"/>
    <p:sldId id="330" r:id="rId22"/>
    <p:sldId id="331" r:id="rId23"/>
    <p:sldId id="332" r:id="rId24"/>
    <p:sldId id="333" r:id="rId25"/>
    <p:sldId id="334" r:id="rId26"/>
    <p:sldId id="335" r:id="rId27"/>
    <p:sldId id="336" r:id="rId28"/>
    <p:sldId id="337" r:id="rId29"/>
    <p:sldId id="338" r:id="rId30"/>
    <p:sldId id="339" r:id="rId31"/>
    <p:sldId id="340" r:id="rId32"/>
    <p:sldId id="341" r:id="rId33"/>
    <p:sldId id="342" r:id="rId34"/>
    <p:sldId id="344" r:id="rId35"/>
    <p:sldId id="345" r:id="rId36"/>
    <p:sldId id="346" r:id="rId37"/>
    <p:sldId id="347" r:id="rId38"/>
    <p:sldId id="348" r:id="rId39"/>
    <p:sldId id="349" r:id="rId40"/>
    <p:sldId id="350" r:id="rId41"/>
    <p:sldId id="352" r:id="rId42"/>
    <p:sldId id="353" r:id="rId43"/>
    <p:sldId id="354" r:id="rId44"/>
    <p:sldId id="355" r:id="rId45"/>
    <p:sldId id="356" r:id="rId46"/>
    <p:sldId id="357" r:id="rId47"/>
    <p:sldId id="358" r:id="rId48"/>
    <p:sldId id="359" r:id="rId49"/>
    <p:sldId id="360" r:id="rId50"/>
    <p:sldId id="361" r:id="rId51"/>
    <p:sldId id="362" r:id="rId52"/>
    <p:sldId id="363" r:id="rId53"/>
    <p:sldId id="364" r:id="rId54"/>
    <p:sldId id="365" r:id="rId55"/>
    <p:sldId id="276" r:id="rId56"/>
    <p:sldId id="366" r:id="rId57"/>
    <p:sldId id="367" r:id="rId58"/>
    <p:sldId id="371" r:id="rId59"/>
    <p:sldId id="370" r:id="rId60"/>
    <p:sldId id="282" r:id="rId61"/>
    <p:sldId id="372" r:id="rId62"/>
    <p:sldId id="373" r:id="rId63"/>
    <p:sldId id="374" r:id="rId64"/>
    <p:sldId id="285" r:id="rId65"/>
    <p:sldId id="375" r:id="rId66"/>
    <p:sldId id="376" r:id="rId67"/>
    <p:sldId id="377" r:id="rId68"/>
    <p:sldId id="378" r:id="rId69"/>
    <p:sldId id="379" r:id="rId70"/>
    <p:sldId id="380" r:id="rId71"/>
    <p:sldId id="381" r:id="rId72"/>
    <p:sldId id="292" r:id="rId73"/>
    <p:sldId id="293" r:id="rId74"/>
    <p:sldId id="382" r:id="rId75"/>
    <p:sldId id="383" r:id="rId76"/>
    <p:sldId id="384" r:id="rId77"/>
    <p:sldId id="385" r:id="rId78"/>
    <p:sldId id="386" r:id="rId79"/>
    <p:sldId id="387" r:id="rId80"/>
    <p:sldId id="301" r:id="rId81"/>
    <p:sldId id="302" r:id="rId82"/>
    <p:sldId id="388" r:id="rId83"/>
    <p:sldId id="389" r:id="rId84"/>
    <p:sldId id="390" r:id="rId85"/>
    <p:sldId id="391" r:id="rId86"/>
    <p:sldId id="392" r:id="rId87"/>
    <p:sldId id="393" r:id="rId88"/>
    <p:sldId id="394" r:id="rId89"/>
    <p:sldId id="395" r:id="rId90"/>
    <p:sldId id="396" r:id="rId91"/>
    <p:sldId id="397" r:id="rId92"/>
    <p:sldId id="398" r:id="rId93"/>
    <p:sldId id="399" r:id="rId94"/>
    <p:sldId id="400" r:id="rId95"/>
    <p:sldId id="401" r:id="rId96"/>
    <p:sldId id="402" r:id="rId97"/>
    <p:sldId id="403" r:id="rId98"/>
    <p:sldId id="404" r:id="rId99"/>
    <p:sldId id="405" r:id="rId100"/>
    <p:sldId id="406" r:id="rId101"/>
    <p:sldId id="407" r:id="rId102"/>
    <p:sldId id="408" r:id="rId103"/>
    <p:sldId id="409" r:id="rId104"/>
    <p:sldId id="410" r:id="rId105"/>
    <p:sldId id="411" r:id="rId106"/>
    <p:sldId id="412" r:id="rId107"/>
    <p:sldId id="413" r:id="rId108"/>
    <p:sldId id="414" r:id="rId109"/>
    <p:sldId id="415" r:id="rId110"/>
    <p:sldId id="416" r:id="rId111"/>
    <p:sldId id="418" r:id="rId112"/>
    <p:sldId id="417" r:id="rId113"/>
    <p:sldId id="419" r:id="rId114"/>
    <p:sldId id="318" r:id="rId1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4" autoAdjust="0"/>
    <p:restoredTop sz="94660"/>
  </p:normalViewPr>
  <p:slideViewPr>
    <p:cSldViewPr>
      <p:cViewPr varScale="1">
        <p:scale>
          <a:sx n="68" d="100"/>
          <a:sy n="68" d="100"/>
        </p:scale>
        <p:origin x="-1398"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slide" Target="slides/slide114.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72399B-9DA4-4A8B-B798-D79BABEF2888}"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ru-RU"/>
        </a:p>
      </dgm:t>
    </dgm:pt>
    <dgm:pt modelId="{61FB3300-D492-445E-AE44-8E47AE19C019}">
      <dgm:prSet phldrT="[Текст]" custT="1"/>
      <dgm:spPr/>
      <dgm:t>
        <a:bodyPr/>
        <a:lstStyle/>
        <a:p>
          <a:r>
            <a:rPr lang="ru-RU" sz="1400" dirty="0" smtClean="0">
              <a:latin typeface="Times New Roman" pitchFamily="18" charset="0"/>
              <a:cs typeface="Times New Roman" pitchFamily="18" charset="0"/>
            </a:rPr>
            <a:t>по способу установки</a:t>
          </a:r>
          <a:endParaRPr lang="ru-RU" sz="1400" dirty="0">
            <a:latin typeface="Times New Roman" pitchFamily="18" charset="0"/>
            <a:cs typeface="Times New Roman" pitchFamily="18" charset="0"/>
          </a:endParaRPr>
        </a:p>
      </dgm:t>
    </dgm:pt>
    <dgm:pt modelId="{71FC2794-43F3-469D-9ADD-F8C2D7981EEC}" type="parTrans" cxnId="{150344BB-466B-48F6-B371-1D2418A42247}">
      <dgm:prSet/>
      <dgm:spPr/>
      <dgm:t>
        <a:bodyPr/>
        <a:lstStyle/>
        <a:p>
          <a:endParaRPr lang="ru-RU" sz="1400">
            <a:latin typeface="Times New Roman" pitchFamily="18" charset="0"/>
            <a:cs typeface="Times New Roman" pitchFamily="18" charset="0"/>
          </a:endParaRPr>
        </a:p>
      </dgm:t>
    </dgm:pt>
    <dgm:pt modelId="{A0E0C97A-0A16-4740-928C-C2DDDD0927AD}" type="sibTrans" cxnId="{150344BB-466B-48F6-B371-1D2418A42247}">
      <dgm:prSet/>
      <dgm:spPr/>
      <dgm:t>
        <a:bodyPr/>
        <a:lstStyle/>
        <a:p>
          <a:endParaRPr lang="ru-RU" sz="1400">
            <a:latin typeface="Times New Roman" pitchFamily="18" charset="0"/>
            <a:cs typeface="Times New Roman" pitchFamily="18" charset="0"/>
          </a:endParaRPr>
        </a:p>
      </dgm:t>
    </dgm:pt>
    <dgm:pt modelId="{F6981B54-2D8E-435D-B3B9-92F950800E25}">
      <dgm:prSet phldrT="[Текст]" custT="1"/>
      <dgm:spPr>
        <a:ln>
          <a:solidFill>
            <a:srgbClr val="00B0F0"/>
          </a:solidFill>
        </a:ln>
      </dgm:spPr>
      <dgm:t>
        <a:bodyPr/>
        <a:lstStyle/>
        <a:p>
          <a:r>
            <a:rPr lang="ru-RU" sz="1600" dirty="0" smtClean="0">
              <a:latin typeface="Times New Roman" pitchFamily="18" charset="0"/>
              <a:cs typeface="Times New Roman" pitchFamily="18" charset="0"/>
            </a:rPr>
            <a:t>по виду привода</a:t>
          </a:r>
          <a:endParaRPr lang="ru-RU" sz="1600" dirty="0">
            <a:latin typeface="Times New Roman" pitchFamily="18" charset="0"/>
            <a:cs typeface="Times New Roman" pitchFamily="18" charset="0"/>
          </a:endParaRPr>
        </a:p>
      </dgm:t>
    </dgm:pt>
    <dgm:pt modelId="{6BE529C4-242A-41AA-A781-19228E219DD5}" type="parTrans" cxnId="{623A1CC7-DF6E-4F58-A274-11E53A8E9967}">
      <dgm:prSet/>
      <dgm:spPr/>
      <dgm:t>
        <a:bodyPr/>
        <a:lstStyle/>
        <a:p>
          <a:endParaRPr lang="ru-RU" sz="1400">
            <a:latin typeface="Times New Roman" pitchFamily="18" charset="0"/>
            <a:cs typeface="Times New Roman" pitchFamily="18" charset="0"/>
          </a:endParaRPr>
        </a:p>
      </dgm:t>
    </dgm:pt>
    <dgm:pt modelId="{97AEAADB-EA12-43F7-934C-C1C25244BFEA}" type="sibTrans" cxnId="{623A1CC7-DF6E-4F58-A274-11E53A8E9967}">
      <dgm:prSet/>
      <dgm:spPr/>
      <dgm:t>
        <a:bodyPr/>
        <a:lstStyle/>
        <a:p>
          <a:endParaRPr lang="ru-RU" sz="1400">
            <a:latin typeface="Times New Roman" pitchFamily="18" charset="0"/>
            <a:cs typeface="Times New Roman" pitchFamily="18" charset="0"/>
          </a:endParaRPr>
        </a:p>
      </dgm:t>
    </dgm:pt>
    <dgm:pt modelId="{FF56B938-6FC6-4230-AEEB-26DDFF908C39}">
      <dgm:prSet phldrT="[Текст]" custT="1"/>
      <dgm:spPr/>
      <dgm:t>
        <a:bodyPr/>
        <a:lstStyle/>
        <a:p>
          <a:r>
            <a:rPr lang="ru-RU" sz="1400" dirty="0" smtClean="0">
              <a:latin typeface="Times New Roman" pitchFamily="18" charset="0"/>
              <a:cs typeface="Times New Roman" pitchFamily="18" charset="0"/>
            </a:rPr>
            <a:t>по конструкции</a:t>
          </a:r>
          <a:endParaRPr lang="ru-RU" sz="1400" dirty="0">
            <a:latin typeface="Times New Roman" pitchFamily="18" charset="0"/>
            <a:cs typeface="Times New Roman" pitchFamily="18" charset="0"/>
          </a:endParaRPr>
        </a:p>
      </dgm:t>
    </dgm:pt>
    <dgm:pt modelId="{F83E979C-BA91-4FD2-BB80-B2C06E6BA46A}" type="parTrans" cxnId="{BFF9B28C-FE70-43F5-8BE5-92D8A24179DC}">
      <dgm:prSet/>
      <dgm:spPr/>
      <dgm:t>
        <a:bodyPr/>
        <a:lstStyle/>
        <a:p>
          <a:endParaRPr lang="ru-RU" sz="1400">
            <a:latin typeface="Times New Roman" pitchFamily="18" charset="0"/>
            <a:cs typeface="Times New Roman" pitchFamily="18" charset="0"/>
          </a:endParaRPr>
        </a:p>
      </dgm:t>
    </dgm:pt>
    <dgm:pt modelId="{F21B2402-6784-4013-BE51-FE1759E0C10D}" type="sibTrans" cxnId="{BFF9B28C-FE70-43F5-8BE5-92D8A24179DC}">
      <dgm:prSet/>
      <dgm:spPr/>
      <dgm:t>
        <a:bodyPr/>
        <a:lstStyle/>
        <a:p>
          <a:endParaRPr lang="ru-RU" sz="1400">
            <a:latin typeface="Times New Roman" pitchFamily="18" charset="0"/>
            <a:cs typeface="Times New Roman" pitchFamily="18" charset="0"/>
          </a:endParaRPr>
        </a:p>
      </dgm:t>
    </dgm:pt>
    <dgm:pt modelId="{48C297DC-FBFD-4551-AD55-D3C3E0AE39B1}">
      <dgm:prSet phldrT="[Текст]" custT="1"/>
      <dgm:spPr>
        <a:ln>
          <a:solidFill>
            <a:srgbClr val="00B0F0"/>
          </a:solidFill>
        </a:ln>
      </dgm:spPr>
      <dgm:t>
        <a:bodyPr/>
        <a:lstStyle/>
        <a:p>
          <a:r>
            <a:rPr lang="ru-RU" sz="1600" dirty="0" smtClean="0">
              <a:latin typeface="Times New Roman" pitchFamily="18" charset="0"/>
              <a:cs typeface="Times New Roman" pitchFamily="18" charset="0"/>
            </a:rPr>
            <a:t>по виду грузозахватного органа</a:t>
          </a:r>
        </a:p>
        <a:p>
          <a:endParaRPr lang="ru-RU" sz="1600" dirty="0">
            <a:latin typeface="Times New Roman" pitchFamily="18" charset="0"/>
            <a:cs typeface="Times New Roman" pitchFamily="18" charset="0"/>
          </a:endParaRPr>
        </a:p>
      </dgm:t>
    </dgm:pt>
    <dgm:pt modelId="{B2DDEEC5-3916-4490-AAAA-BCE37F04A2E6}" type="parTrans" cxnId="{63E179D5-FDF0-44BA-8ECE-97EB7FD4A477}">
      <dgm:prSet/>
      <dgm:spPr/>
      <dgm:t>
        <a:bodyPr/>
        <a:lstStyle/>
        <a:p>
          <a:endParaRPr lang="ru-RU" sz="1400">
            <a:latin typeface="Times New Roman" pitchFamily="18" charset="0"/>
            <a:cs typeface="Times New Roman" pitchFamily="18" charset="0"/>
          </a:endParaRPr>
        </a:p>
      </dgm:t>
    </dgm:pt>
    <dgm:pt modelId="{3802485A-5DB9-4D75-AD24-9F4168845AA3}" type="sibTrans" cxnId="{63E179D5-FDF0-44BA-8ECE-97EB7FD4A477}">
      <dgm:prSet/>
      <dgm:spPr/>
      <dgm:t>
        <a:bodyPr/>
        <a:lstStyle/>
        <a:p>
          <a:endParaRPr lang="ru-RU" sz="1400">
            <a:latin typeface="Times New Roman" pitchFamily="18" charset="0"/>
            <a:cs typeface="Times New Roman" pitchFamily="18" charset="0"/>
          </a:endParaRPr>
        </a:p>
      </dgm:t>
    </dgm:pt>
    <dgm:pt modelId="{7CD25458-2A06-49ED-B9BA-07C9C6BB15F8}">
      <dgm:prSet phldrT="[Текст]" custT="1"/>
      <dgm:spPr>
        <a:ln>
          <a:solidFill>
            <a:srgbClr val="00B0F0"/>
          </a:solidFill>
        </a:ln>
      </dgm:spPr>
      <dgm:t>
        <a:bodyPr/>
        <a:lstStyle/>
        <a:p>
          <a:r>
            <a:rPr lang="ru-RU" sz="1600" dirty="0" smtClean="0">
              <a:latin typeface="Times New Roman" pitchFamily="18" charset="0"/>
              <a:cs typeface="Times New Roman" pitchFamily="18" charset="0"/>
            </a:rPr>
            <a:t>по виду ходового устройства</a:t>
          </a:r>
          <a:endParaRPr lang="ru-RU" sz="1600" dirty="0">
            <a:latin typeface="Times New Roman" pitchFamily="18" charset="0"/>
            <a:cs typeface="Times New Roman" pitchFamily="18" charset="0"/>
          </a:endParaRPr>
        </a:p>
      </dgm:t>
    </dgm:pt>
    <dgm:pt modelId="{8054D31A-0D2E-4088-837A-6153B4F11C4A}" type="parTrans" cxnId="{F17004FA-0FF1-4724-BB7C-A46C85CD66DB}">
      <dgm:prSet/>
      <dgm:spPr/>
      <dgm:t>
        <a:bodyPr/>
        <a:lstStyle/>
        <a:p>
          <a:endParaRPr lang="ru-RU" sz="1400">
            <a:latin typeface="Times New Roman" pitchFamily="18" charset="0"/>
            <a:cs typeface="Times New Roman" pitchFamily="18" charset="0"/>
          </a:endParaRPr>
        </a:p>
      </dgm:t>
    </dgm:pt>
    <dgm:pt modelId="{5A229599-FE4E-4985-9529-E693121E642F}" type="sibTrans" cxnId="{F17004FA-0FF1-4724-BB7C-A46C85CD66DB}">
      <dgm:prSet/>
      <dgm:spPr/>
      <dgm:t>
        <a:bodyPr/>
        <a:lstStyle/>
        <a:p>
          <a:endParaRPr lang="ru-RU" sz="1400">
            <a:latin typeface="Times New Roman" pitchFamily="18" charset="0"/>
            <a:cs typeface="Times New Roman" pitchFamily="18" charset="0"/>
          </a:endParaRPr>
        </a:p>
      </dgm:t>
    </dgm:pt>
    <dgm:pt modelId="{E587BDE6-47DD-4703-8AD4-7F708800A326}">
      <dgm:prSet custT="1"/>
      <dgm:spPr/>
      <dgm:t>
        <a:bodyPr/>
        <a:lstStyle/>
        <a:p>
          <a:r>
            <a:rPr lang="ru-RU" sz="1600" dirty="0" smtClean="0">
              <a:latin typeface="Times New Roman" pitchFamily="18" charset="0"/>
              <a:cs typeface="Times New Roman" pitchFamily="18" charset="0"/>
            </a:rPr>
            <a:t>по степени поворота</a:t>
          </a:r>
          <a:endParaRPr lang="ru-RU" sz="1600" dirty="0">
            <a:latin typeface="Times New Roman" pitchFamily="18" charset="0"/>
            <a:cs typeface="Times New Roman" pitchFamily="18" charset="0"/>
          </a:endParaRPr>
        </a:p>
      </dgm:t>
    </dgm:pt>
    <dgm:pt modelId="{548A4937-0847-488F-8740-5EBE08B08283}" type="parTrans" cxnId="{A7BDD42E-75EC-4231-8767-FDC354B59E16}">
      <dgm:prSet/>
      <dgm:spPr/>
      <dgm:t>
        <a:bodyPr/>
        <a:lstStyle/>
        <a:p>
          <a:endParaRPr lang="ru-RU"/>
        </a:p>
      </dgm:t>
    </dgm:pt>
    <dgm:pt modelId="{0EA0884F-67FF-4D8B-A02E-164ACB5D2535}" type="sibTrans" cxnId="{A7BDD42E-75EC-4231-8767-FDC354B59E16}">
      <dgm:prSet/>
      <dgm:spPr/>
      <dgm:t>
        <a:bodyPr/>
        <a:lstStyle/>
        <a:p>
          <a:endParaRPr lang="ru-RU"/>
        </a:p>
      </dgm:t>
    </dgm:pt>
    <dgm:pt modelId="{314E6D5A-E7B5-4299-A7A2-AFB59F87CF06}" type="pres">
      <dgm:prSet presAssocID="{1A72399B-9DA4-4A8B-B798-D79BABEF2888}" presName="diagram" presStyleCnt="0">
        <dgm:presLayoutVars>
          <dgm:dir/>
          <dgm:resizeHandles val="exact"/>
        </dgm:presLayoutVars>
      </dgm:prSet>
      <dgm:spPr/>
      <dgm:t>
        <a:bodyPr/>
        <a:lstStyle/>
        <a:p>
          <a:endParaRPr lang="ru-RU"/>
        </a:p>
      </dgm:t>
    </dgm:pt>
    <dgm:pt modelId="{A222F7FE-9F53-4A4E-A24E-9960B012206B}" type="pres">
      <dgm:prSet presAssocID="{61FB3300-D492-445E-AE44-8E47AE19C019}" presName="node" presStyleLbl="node1" presStyleIdx="0" presStyleCnt="6">
        <dgm:presLayoutVars>
          <dgm:bulletEnabled val="1"/>
        </dgm:presLayoutVars>
      </dgm:prSet>
      <dgm:spPr/>
      <dgm:t>
        <a:bodyPr/>
        <a:lstStyle/>
        <a:p>
          <a:endParaRPr lang="ru-RU"/>
        </a:p>
      </dgm:t>
    </dgm:pt>
    <dgm:pt modelId="{8CD8C82A-A6B0-4254-86A0-E6C36C253445}" type="pres">
      <dgm:prSet presAssocID="{A0E0C97A-0A16-4740-928C-C2DDDD0927AD}" presName="sibTrans" presStyleCnt="0"/>
      <dgm:spPr/>
    </dgm:pt>
    <dgm:pt modelId="{DB718D7F-DC50-4F0C-B05A-B796D9375E8A}" type="pres">
      <dgm:prSet presAssocID="{F6981B54-2D8E-435D-B3B9-92F950800E25}" presName="node" presStyleLbl="node1" presStyleIdx="1" presStyleCnt="6">
        <dgm:presLayoutVars>
          <dgm:bulletEnabled val="1"/>
        </dgm:presLayoutVars>
      </dgm:prSet>
      <dgm:spPr/>
      <dgm:t>
        <a:bodyPr/>
        <a:lstStyle/>
        <a:p>
          <a:endParaRPr lang="ru-RU"/>
        </a:p>
      </dgm:t>
    </dgm:pt>
    <dgm:pt modelId="{ED1B58D4-197F-4F95-AB33-DAC5DB32A616}" type="pres">
      <dgm:prSet presAssocID="{97AEAADB-EA12-43F7-934C-C1C25244BFEA}" presName="sibTrans" presStyleCnt="0"/>
      <dgm:spPr/>
    </dgm:pt>
    <dgm:pt modelId="{43D33756-E9D8-4D63-B564-3BB9650C267E}" type="pres">
      <dgm:prSet presAssocID="{FF56B938-6FC6-4230-AEEB-26DDFF908C39}" presName="node" presStyleLbl="node1" presStyleIdx="2" presStyleCnt="6">
        <dgm:presLayoutVars>
          <dgm:bulletEnabled val="1"/>
        </dgm:presLayoutVars>
      </dgm:prSet>
      <dgm:spPr/>
      <dgm:t>
        <a:bodyPr/>
        <a:lstStyle/>
        <a:p>
          <a:endParaRPr lang="ru-RU"/>
        </a:p>
      </dgm:t>
    </dgm:pt>
    <dgm:pt modelId="{ED46EA5C-9D3B-4E1D-B781-1A266A4705B7}" type="pres">
      <dgm:prSet presAssocID="{F21B2402-6784-4013-BE51-FE1759E0C10D}" presName="sibTrans" presStyleCnt="0"/>
      <dgm:spPr/>
    </dgm:pt>
    <dgm:pt modelId="{EED5D3C8-61AB-40BB-8CCB-C68C1156A01C}" type="pres">
      <dgm:prSet presAssocID="{48C297DC-FBFD-4551-AD55-D3C3E0AE39B1}" presName="node" presStyleLbl="node1" presStyleIdx="3" presStyleCnt="6">
        <dgm:presLayoutVars>
          <dgm:bulletEnabled val="1"/>
        </dgm:presLayoutVars>
      </dgm:prSet>
      <dgm:spPr/>
      <dgm:t>
        <a:bodyPr/>
        <a:lstStyle/>
        <a:p>
          <a:endParaRPr lang="ru-RU"/>
        </a:p>
      </dgm:t>
    </dgm:pt>
    <dgm:pt modelId="{E4359C86-1FF2-4581-92DF-4CF15E815A09}" type="pres">
      <dgm:prSet presAssocID="{3802485A-5DB9-4D75-AD24-9F4168845AA3}" presName="sibTrans" presStyleCnt="0"/>
      <dgm:spPr/>
    </dgm:pt>
    <dgm:pt modelId="{F4D972E5-E1F1-4FF2-9306-9A1249098E24}" type="pres">
      <dgm:prSet presAssocID="{7CD25458-2A06-49ED-B9BA-07C9C6BB15F8}" presName="node" presStyleLbl="node1" presStyleIdx="4" presStyleCnt="6">
        <dgm:presLayoutVars>
          <dgm:bulletEnabled val="1"/>
        </dgm:presLayoutVars>
      </dgm:prSet>
      <dgm:spPr/>
      <dgm:t>
        <a:bodyPr/>
        <a:lstStyle/>
        <a:p>
          <a:endParaRPr lang="ru-RU"/>
        </a:p>
      </dgm:t>
    </dgm:pt>
    <dgm:pt modelId="{B62EC8E6-1DE1-4258-A6FD-6A7C4B81DD08}" type="pres">
      <dgm:prSet presAssocID="{5A229599-FE4E-4985-9529-E693121E642F}" presName="sibTrans" presStyleCnt="0"/>
      <dgm:spPr/>
    </dgm:pt>
    <dgm:pt modelId="{3B1CCC2B-7C7A-421D-80E7-55EED753F57B}" type="pres">
      <dgm:prSet presAssocID="{E587BDE6-47DD-4703-8AD4-7F708800A326}" presName="node" presStyleLbl="node1" presStyleIdx="5" presStyleCnt="6">
        <dgm:presLayoutVars>
          <dgm:bulletEnabled val="1"/>
        </dgm:presLayoutVars>
      </dgm:prSet>
      <dgm:spPr/>
      <dgm:t>
        <a:bodyPr/>
        <a:lstStyle/>
        <a:p>
          <a:endParaRPr lang="ru-RU"/>
        </a:p>
      </dgm:t>
    </dgm:pt>
  </dgm:ptLst>
  <dgm:cxnLst>
    <dgm:cxn modelId="{6EE1E433-03F2-4FBC-8D83-32BB1D0E893F}" type="presOf" srcId="{E587BDE6-47DD-4703-8AD4-7F708800A326}" destId="{3B1CCC2B-7C7A-421D-80E7-55EED753F57B}" srcOrd="0" destOrd="0" presId="urn:microsoft.com/office/officeart/2005/8/layout/default#1"/>
    <dgm:cxn modelId="{C147A0D0-1655-43E8-AE00-46392E667727}" type="presOf" srcId="{F6981B54-2D8E-435D-B3B9-92F950800E25}" destId="{DB718D7F-DC50-4F0C-B05A-B796D9375E8A}" srcOrd="0" destOrd="0" presId="urn:microsoft.com/office/officeart/2005/8/layout/default#1"/>
    <dgm:cxn modelId="{F17004FA-0FF1-4724-BB7C-A46C85CD66DB}" srcId="{1A72399B-9DA4-4A8B-B798-D79BABEF2888}" destId="{7CD25458-2A06-49ED-B9BA-07C9C6BB15F8}" srcOrd="4" destOrd="0" parTransId="{8054D31A-0D2E-4088-837A-6153B4F11C4A}" sibTransId="{5A229599-FE4E-4985-9529-E693121E642F}"/>
    <dgm:cxn modelId="{E9F2040E-A4B8-478F-8021-5F4A7DECED62}" type="presOf" srcId="{7CD25458-2A06-49ED-B9BA-07C9C6BB15F8}" destId="{F4D972E5-E1F1-4FF2-9306-9A1249098E24}" srcOrd="0" destOrd="0" presId="urn:microsoft.com/office/officeart/2005/8/layout/default#1"/>
    <dgm:cxn modelId="{3D824A07-3759-40EB-9CBC-2D84794E199E}" type="presOf" srcId="{FF56B938-6FC6-4230-AEEB-26DDFF908C39}" destId="{43D33756-E9D8-4D63-B564-3BB9650C267E}" srcOrd="0" destOrd="0" presId="urn:microsoft.com/office/officeart/2005/8/layout/default#1"/>
    <dgm:cxn modelId="{623A1CC7-DF6E-4F58-A274-11E53A8E9967}" srcId="{1A72399B-9DA4-4A8B-B798-D79BABEF2888}" destId="{F6981B54-2D8E-435D-B3B9-92F950800E25}" srcOrd="1" destOrd="0" parTransId="{6BE529C4-242A-41AA-A781-19228E219DD5}" sibTransId="{97AEAADB-EA12-43F7-934C-C1C25244BFEA}"/>
    <dgm:cxn modelId="{367D6399-E09B-4FFF-B08A-77C636D84E6F}" type="presOf" srcId="{1A72399B-9DA4-4A8B-B798-D79BABEF2888}" destId="{314E6D5A-E7B5-4299-A7A2-AFB59F87CF06}" srcOrd="0" destOrd="0" presId="urn:microsoft.com/office/officeart/2005/8/layout/default#1"/>
    <dgm:cxn modelId="{150344BB-466B-48F6-B371-1D2418A42247}" srcId="{1A72399B-9DA4-4A8B-B798-D79BABEF2888}" destId="{61FB3300-D492-445E-AE44-8E47AE19C019}" srcOrd="0" destOrd="0" parTransId="{71FC2794-43F3-469D-9ADD-F8C2D7981EEC}" sibTransId="{A0E0C97A-0A16-4740-928C-C2DDDD0927AD}"/>
    <dgm:cxn modelId="{BFF9B28C-FE70-43F5-8BE5-92D8A24179DC}" srcId="{1A72399B-9DA4-4A8B-B798-D79BABEF2888}" destId="{FF56B938-6FC6-4230-AEEB-26DDFF908C39}" srcOrd="2" destOrd="0" parTransId="{F83E979C-BA91-4FD2-BB80-B2C06E6BA46A}" sibTransId="{F21B2402-6784-4013-BE51-FE1759E0C10D}"/>
    <dgm:cxn modelId="{3501E75C-1ECF-4B21-8984-7D6126A216A9}" type="presOf" srcId="{48C297DC-FBFD-4551-AD55-D3C3E0AE39B1}" destId="{EED5D3C8-61AB-40BB-8CCB-C68C1156A01C}" srcOrd="0" destOrd="0" presId="urn:microsoft.com/office/officeart/2005/8/layout/default#1"/>
    <dgm:cxn modelId="{2B6C5619-13C9-4C83-9DF0-02D7130F5101}" type="presOf" srcId="{61FB3300-D492-445E-AE44-8E47AE19C019}" destId="{A222F7FE-9F53-4A4E-A24E-9960B012206B}" srcOrd="0" destOrd="0" presId="urn:microsoft.com/office/officeart/2005/8/layout/default#1"/>
    <dgm:cxn modelId="{A7BDD42E-75EC-4231-8767-FDC354B59E16}" srcId="{1A72399B-9DA4-4A8B-B798-D79BABEF2888}" destId="{E587BDE6-47DD-4703-8AD4-7F708800A326}" srcOrd="5" destOrd="0" parTransId="{548A4937-0847-488F-8740-5EBE08B08283}" sibTransId="{0EA0884F-67FF-4D8B-A02E-164ACB5D2535}"/>
    <dgm:cxn modelId="{63E179D5-FDF0-44BA-8ECE-97EB7FD4A477}" srcId="{1A72399B-9DA4-4A8B-B798-D79BABEF2888}" destId="{48C297DC-FBFD-4551-AD55-D3C3E0AE39B1}" srcOrd="3" destOrd="0" parTransId="{B2DDEEC5-3916-4490-AAAA-BCE37F04A2E6}" sibTransId="{3802485A-5DB9-4D75-AD24-9F4168845AA3}"/>
    <dgm:cxn modelId="{31C63D9D-54B0-42F2-8A35-ADF372564941}" type="presParOf" srcId="{314E6D5A-E7B5-4299-A7A2-AFB59F87CF06}" destId="{A222F7FE-9F53-4A4E-A24E-9960B012206B}" srcOrd="0" destOrd="0" presId="urn:microsoft.com/office/officeart/2005/8/layout/default#1"/>
    <dgm:cxn modelId="{33B7964F-BBE5-4328-802A-8A48E7877165}" type="presParOf" srcId="{314E6D5A-E7B5-4299-A7A2-AFB59F87CF06}" destId="{8CD8C82A-A6B0-4254-86A0-E6C36C253445}" srcOrd="1" destOrd="0" presId="urn:microsoft.com/office/officeart/2005/8/layout/default#1"/>
    <dgm:cxn modelId="{AAF3A909-0483-401C-A716-3767D6063C93}" type="presParOf" srcId="{314E6D5A-E7B5-4299-A7A2-AFB59F87CF06}" destId="{DB718D7F-DC50-4F0C-B05A-B796D9375E8A}" srcOrd="2" destOrd="0" presId="urn:microsoft.com/office/officeart/2005/8/layout/default#1"/>
    <dgm:cxn modelId="{9485184D-9CA7-4914-91A6-215416A9FFB8}" type="presParOf" srcId="{314E6D5A-E7B5-4299-A7A2-AFB59F87CF06}" destId="{ED1B58D4-197F-4F95-AB33-DAC5DB32A616}" srcOrd="3" destOrd="0" presId="urn:microsoft.com/office/officeart/2005/8/layout/default#1"/>
    <dgm:cxn modelId="{9E3CB2E5-AE5E-468B-B6C4-5926AC0409A0}" type="presParOf" srcId="{314E6D5A-E7B5-4299-A7A2-AFB59F87CF06}" destId="{43D33756-E9D8-4D63-B564-3BB9650C267E}" srcOrd="4" destOrd="0" presId="urn:microsoft.com/office/officeart/2005/8/layout/default#1"/>
    <dgm:cxn modelId="{EED43998-7888-4C44-AB0D-6F31721C975B}" type="presParOf" srcId="{314E6D5A-E7B5-4299-A7A2-AFB59F87CF06}" destId="{ED46EA5C-9D3B-4E1D-B781-1A266A4705B7}" srcOrd="5" destOrd="0" presId="urn:microsoft.com/office/officeart/2005/8/layout/default#1"/>
    <dgm:cxn modelId="{270B6AA2-A044-4F06-A7CF-029DF99AE75B}" type="presParOf" srcId="{314E6D5A-E7B5-4299-A7A2-AFB59F87CF06}" destId="{EED5D3C8-61AB-40BB-8CCB-C68C1156A01C}" srcOrd="6" destOrd="0" presId="urn:microsoft.com/office/officeart/2005/8/layout/default#1"/>
    <dgm:cxn modelId="{9D41DD90-C822-4B3F-80FF-55F58EA376FE}" type="presParOf" srcId="{314E6D5A-E7B5-4299-A7A2-AFB59F87CF06}" destId="{E4359C86-1FF2-4581-92DF-4CF15E815A09}" srcOrd="7" destOrd="0" presId="urn:microsoft.com/office/officeart/2005/8/layout/default#1"/>
    <dgm:cxn modelId="{22137F0B-B779-4014-8C94-47FC14D6C4EC}" type="presParOf" srcId="{314E6D5A-E7B5-4299-A7A2-AFB59F87CF06}" destId="{F4D972E5-E1F1-4FF2-9306-9A1249098E24}" srcOrd="8" destOrd="0" presId="urn:microsoft.com/office/officeart/2005/8/layout/default#1"/>
    <dgm:cxn modelId="{006633B1-655B-407E-BB13-C3B8C9F79353}" type="presParOf" srcId="{314E6D5A-E7B5-4299-A7A2-AFB59F87CF06}" destId="{B62EC8E6-1DE1-4258-A6FD-6A7C4B81DD08}" srcOrd="9" destOrd="0" presId="urn:microsoft.com/office/officeart/2005/8/layout/default#1"/>
    <dgm:cxn modelId="{0B7FD40F-72DB-4AB5-9BA8-7D6A6D350EF5}" type="presParOf" srcId="{314E6D5A-E7B5-4299-A7A2-AFB59F87CF06}" destId="{3B1CCC2B-7C7A-421D-80E7-55EED753F57B}" srcOrd="10"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04C28E-92A3-43B2-91EC-40B7DAD48440}" type="doc">
      <dgm:prSet loTypeId="urn:microsoft.com/office/officeart/2005/8/layout/process2" loCatId="process" qsTypeId="urn:microsoft.com/office/officeart/2005/8/quickstyle/simple1" qsCatId="simple" csTypeId="urn:microsoft.com/office/officeart/2005/8/colors/accent1_2" csCatId="accent1" phldr="1"/>
      <dgm:spPr/>
    </dgm:pt>
    <dgm:pt modelId="{6870F959-7E4A-41C3-8A5D-F45A8AD7F12C}">
      <dgm:prSet phldrT="[Текст]" custT="1"/>
      <dgm:spPr/>
      <dgm:t>
        <a:bodyPr/>
        <a:lstStyle/>
        <a:p>
          <a:r>
            <a:rPr lang="ru-RU" sz="1800" dirty="0" smtClean="0">
              <a:latin typeface="Times New Roman" pitchFamily="18" charset="0"/>
              <a:cs typeface="Times New Roman" pitchFamily="18" charset="0"/>
            </a:rPr>
            <a:t>Краны по виду привода</a:t>
          </a:r>
          <a:endParaRPr lang="ru-RU" sz="1800" dirty="0">
            <a:latin typeface="Times New Roman" pitchFamily="18" charset="0"/>
            <a:cs typeface="Times New Roman" pitchFamily="18" charset="0"/>
          </a:endParaRPr>
        </a:p>
      </dgm:t>
    </dgm:pt>
    <dgm:pt modelId="{EDCC726D-F7B0-4145-8A1B-39DD728350A2}" type="parTrans" cxnId="{76A66380-5678-4639-910A-764C30BCA1DC}">
      <dgm:prSet/>
      <dgm:spPr/>
      <dgm:t>
        <a:bodyPr/>
        <a:lstStyle/>
        <a:p>
          <a:endParaRPr lang="ru-RU"/>
        </a:p>
      </dgm:t>
    </dgm:pt>
    <dgm:pt modelId="{DFCDA677-02FA-4EC1-A819-624DF4533CA0}" type="sibTrans" cxnId="{76A66380-5678-4639-910A-764C30BCA1DC}">
      <dgm:prSet/>
      <dgm:spPr/>
      <dgm:t>
        <a:bodyPr/>
        <a:lstStyle/>
        <a:p>
          <a:endParaRPr lang="ru-RU"/>
        </a:p>
      </dgm:t>
    </dgm:pt>
    <dgm:pt modelId="{7BC5E04D-FA66-4F28-B763-8817F10846E0}">
      <dgm:prSet phldrT="[Текст]" custT="1"/>
      <dgm:spPr/>
      <dgm:t>
        <a:bodyPr/>
        <a:lstStyle/>
        <a:p>
          <a:endParaRPr lang="ru-RU" sz="1600"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Кран электрический -</a:t>
          </a:r>
        </a:p>
        <a:p>
          <a:r>
            <a:rPr lang="ru-RU" sz="1600" dirty="0" smtClean="0">
              <a:latin typeface="Times New Roman" pitchFamily="18" charset="0"/>
              <a:cs typeface="Times New Roman" pitchFamily="18" charset="0"/>
            </a:rPr>
            <a:t>кран с электрическим приводом механизмов</a:t>
          </a:r>
        </a:p>
        <a:p>
          <a:endParaRPr lang="ru-RU" sz="1300" dirty="0"/>
        </a:p>
      </dgm:t>
    </dgm:pt>
    <dgm:pt modelId="{AE452EE3-B727-4715-92BB-544175599B4A}" type="parTrans" cxnId="{52DC7343-5F2A-4B49-83C5-F275ED9E0324}">
      <dgm:prSet/>
      <dgm:spPr/>
      <dgm:t>
        <a:bodyPr/>
        <a:lstStyle/>
        <a:p>
          <a:endParaRPr lang="ru-RU"/>
        </a:p>
      </dgm:t>
    </dgm:pt>
    <dgm:pt modelId="{6343507B-61A2-44DA-B728-1EA2803434FD}" type="sibTrans" cxnId="{52DC7343-5F2A-4B49-83C5-F275ED9E0324}">
      <dgm:prSet/>
      <dgm:spPr/>
      <dgm:t>
        <a:bodyPr/>
        <a:lstStyle/>
        <a:p>
          <a:endParaRPr lang="ru-RU" dirty="0"/>
        </a:p>
      </dgm:t>
    </dgm:pt>
    <dgm:pt modelId="{49D2D40F-2007-46CF-9CCA-86685A06671E}">
      <dgm:prSet phldrT="[Текст]" custT="1"/>
      <dgm:spPr/>
      <dgm:t>
        <a:bodyPr/>
        <a:lstStyle/>
        <a:p>
          <a:endParaRPr lang="ru-RU" sz="1600"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Кран гидравлический</a:t>
          </a:r>
        </a:p>
        <a:p>
          <a:r>
            <a:rPr lang="ru-RU" sz="1600" dirty="0" smtClean="0">
              <a:latin typeface="Times New Roman" pitchFamily="18" charset="0"/>
              <a:cs typeface="Times New Roman" pitchFamily="18" charset="0"/>
            </a:rPr>
            <a:t>кран с гидравлическим приводом механизмов</a:t>
          </a:r>
        </a:p>
        <a:p>
          <a:endParaRPr lang="ru-RU" sz="1600" dirty="0">
            <a:latin typeface="Times New Roman" pitchFamily="18" charset="0"/>
            <a:cs typeface="Times New Roman" pitchFamily="18" charset="0"/>
          </a:endParaRPr>
        </a:p>
      </dgm:t>
    </dgm:pt>
    <dgm:pt modelId="{6A0F8C8D-93D4-4577-B206-0FA938542870}" type="parTrans" cxnId="{032E6972-5AA8-4951-A3EA-181684B50D74}">
      <dgm:prSet/>
      <dgm:spPr/>
      <dgm:t>
        <a:bodyPr/>
        <a:lstStyle/>
        <a:p>
          <a:endParaRPr lang="ru-RU"/>
        </a:p>
      </dgm:t>
    </dgm:pt>
    <dgm:pt modelId="{968462EA-1D02-42A1-9B9C-3D240A19E5AB}" type="sibTrans" cxnId="{032E6972-5AA8-4951-A3EA-181684B50D74}">
      <dgm:prSet/>
      <dgm:spPr/>
      <dgm:t>
        <a:bodyPr/>
        <a:lstStyle/>
        <a:p>
          <a:endParaRPr lang="ru-RU"/>
        </a:p>
      </dgm:t>
    </dgm:pt>
    <dgm:pt modelId="{3CD97017-BB93-402A-B4F1-D587F640BDAA}">
      <dgm:prSet custT="1"/>
      <dgm:spPr/>
      <dgm:t>
        <a:bodyPr/>
        <a:lstStyle/>
        <a:p>
          <a:r>
            <a:rPr lang="ru-RU" sz="1600" dirty="0" smtClean="0">
              <a:latin typeface="Times New Roman" pitchFamily="18" charset="0"/>
              <a:cs typeface="Times New Roman" pitchFamily="18" charset="0"/>
            </a:rPr>
            <a:t>Кран механический – кран с механическим приводом механизмов</a:t>
          </a:r>
          <a:endParaRPr lang="ru-RU" sz="1600" dirty="0">
            <a:latin typeface="Times New Roman" pitchFamily="18" charset="0"/>
            <a:cs typeface="Times New Roman" pitchFamily="18" charset="0"/>
          </a:endParaRPr>
        </a:p>
      </dgm:t>
    </dgm:pt>
    <dgm:pt modelId="{E6A2B6F9-64FF-41C0-B264-B42D0E0C2DC8}" type="parTrans" cxnId="{DC512BFD-1FC4-4C3C-8340-45EE57AB3093}">
      <dgm:prSet/>
      <dgm:spPr/>
      <dgm:t>
        <a:bodyPr/>
        <a:lstStyle/>
        <a:p>
          <a:endParaRPr lang="ru-RU"/>
        </a:p>
      </dgm:t>
    </dgm:pt>
    <dgm:pt modelId="{34023E72-0FB4-483E-A964-B6CF27EFBBDB}" type="sibTrans" cxnId="{DC512BFD-1FC4-4C3C-8340-45EE57AB3093}">
      <dgm:prSet/>
      <dgm:spPr/>
      <dgm:t>
        <a:bodyPr/>
        <a:lstStyle/>
        <a:p>
          <a:endParaRPr lang="ru-RU"/>
        </a:p>
      </dgm:t>
    </dgm:pt>
    <dgm:pt modelId="{3DDF8AC1-A94E-4740-8AF7-84521AD5C0C8}" type="pres">
      <dgm:prSet presAssocID="{5B04C28E-92A3-43B2-91EC-40B7DAD48440}" presName="linearFlow" presStyleCnt="0">
        <dgm:presLayoutVars>
          <dgm:resizeHandles val="exact"/>
        </dgm:presLayoutVars>
      </dgm:prSet>
      <dgm:spPr/>
    </dgm:pt>
    <dgm:pt modelId="{8055EE3A-54A0-46BA-8E1B-33C16255A0ED}" type="pres">
      <dgm:prSet presAssocID="{6870F959-7E4A-41C3-8A5D-F45A8AD7F12C}" presName="node" presStyleLbl="node1" presStyleIdx="0" presStyleCnt="4" custScaleX="166519" custLinFactNeighborX="1446" custLinFactNeighborY="-1076">
        <dgm:presLayoutVars>
          <dgm:bulletEnabled val="1"/>
        </dgm:presLayoutVars>
      </dgm:prSet>
      <dgm:spPr/>
      <dgm:t>
        <a:bodyPr/>
        <a:lstStyle/>
        <a:p>
          <a:endParaRPr lang="ru-RU"/>
        </a:p>
      </dgm:t>
    </dgm:pt>
    <dgm:pt modelId="{6BE20C12-FEED-4879-8328-A9B9C0BB5830}" type="pres">
      <dgm:prSet presAssocID="{DFCDA677-02FA-4EC1-A819-624DF4533CA0}" presName="sibTrans" presStyleLbl="sibTrans2D1" presStyleIdx="0" presStyleCnt="3" custAng="18258623" custScaleX="66182" custLinFactNeighborX="-94244" custLinFactNeighborY="-8208"/>
      <dgm:spPr/>
      <dgm:t>
        <a:bodyPr/>
        <a:lstStyle/>
        <a:p>
          <a:endParaRPr lang="ru-RU"/>
        </a:p>
      </dgm:t>
    </dgm:pt>
    <dgm:pt modelId="{8CFFBE38-3FB4-4C0C-A36C-DD26F312251F}" type="pres">
      <dgm:prSet presAssocID="{DFCDA677-02FA-4EC1-A819-624DF4533CA0}" presName="connectorText" presStyleLbl="sibTrans2D1" presStyleIdx="0" presStyleCnt="3"/>
      <dgm:spPr/>
      <dgm:t>
        <a:bodyPr/>
        <a:lstStyle/>
        <a:p>
          <a:endParaRPr lang="ru-RU"/>
        </a:p>
      </dgm:t>
    </dgm:pt>
    <dgm:pt modelId="{9B705F9E-8D1E-4EE9-A034-BC680BD2E2F4}" type="pres">
      <dgm:prSet presAssocID="{7BC5E04D-FA66-4F28-B763-8817F10846E0}" presName="node" presStyleLbl="node1" presStyleIdx="1" presStyleCnt="4" custScaleX="104889" custLinFactNeighborX="-66183" custLinFactNeighborY="68135">
        <dgm:presLayoutVars>
          <dgm:bulletEnabled val="1"/>
        </dgm:presLayoutVars>
      </dgm:prSet>
      <dgm:spPr/>
      <dgm:t>
        <a:bodyPr/>
        <a:lstStyle/>
        <a:p>
          <a:endParaRPr lang="ru-RU"/>
        </a:p>
      </dgm:t>
    </dgm:pt>
    <dgm:pt modelId="{200D74F9-05E6-4FDF-91A0-5060B18A1396}" type="pres">
      <dgm:prSet presAssocID="{6343507B-61A2-44DA-B728-1EA2803434FD}" presName="sibTrans" presStyleLbl="sibTrans2D1" presStyleIdx="1" presStyleCnt="3" custAng="5400003" custScaleX="92980" custLinFactX="100000" custLinFactY="-100000" custLinFactNeighborX="157065" custLinFactNeighborY="-108373"/>
      <dgm:spPr/>
      <dgm:t>
        <a:bodyPr/>
        <a:lstStyle/>
        <a:p>
          <a:endParaRPr lang="ru-RU"/>
        </a:p>
      </dgm:t>
    </dgm:pt>
    <dgm:pt modelId="{18443FD1-E07C-444B-9FE6-D3104F7ADFFA}" type="pres">
      <dgm:prSet presAssocID="{6343507B-61A2-44DA-B728-1EA2803434FD}" presName="connectorText" presStyleLbl="sibTrans2D1" presStyleIdx="1" presStyleCnt="3"/>
      <dgm:spPr/>
      <dgm:t>
        <a:bodyPr/>
        <a:lstStyle/>
        <a:p>
          <a:endParaRPr lang="ru-RU"/>
        </a:p>
      </dgm:t>
    </dgm:pt>
    <dgm:pt modelId="{1D43741C-46D7-4E5C-A0CF-62D509275128}" type="pres">
      <dgm:prSet presAssocID="{49D2D40F-2007-46CF-9CCA-86685A06671E}" presName="node" presStyleLbl="node1" presStyleIdx="2" presStyleCnt="4" custScaleX="100694" custLinFactY="-65933" custLinFactNeighborX="64915" custLinFactNeighborY="-100000">
        <dgm:presLayoutVars>
          <dgm:bulletEnabled val="1"/>
        </dgm:presLayoutVars>
      </dgm:prSet>
      <dgm:spPr/>
      <dgm:t>
        <a:bodyPr/>
        <a:lstStyle/>
        <a:p>
          <a:endParaRPr lang="ru-RU"/>
        </a:p>
      </dgm:t>
    </dgm:pt>
    <dgm:pt modelId="{377C7369-1FFF-40F6-B13F-6DD6C85478A5}" type="pres">
      <dgm:prSet presAssocID="{968462EA-1D02-42A1-9B9C-3D240A19E5AB}" presName="sibTrans" presStyleLbl="sibTrans2D1" presStyleIdx="2" presStyleCnt="3" custAng="17909363" custScaleX="294449" custLinFactX="-58319" custLinFactY="-100000" custLinFactNeighborX="-100000" custLinFactNeighborY="-106184"/>
      <dgm:spPr/>
      <dgm:t>
        <a:bodyPr/>
        <a:lstStyle/>
        <a:p>
          <a:endParaRPr lang="ru-RU"/>
        </a:p>
      </dgm:t>
    </dgm:pt>
    <dgm:pt modelId="{5C41FB50-ADC4-4CC9-8C22-A1D5D3170A4A}" type="pres">
      <dgm:prSet presAssocID="{968462EA-1D02-42A1-9B9C-3D240A19E5AB}" presName="connectorText" presStyleLbl="sibTrans2D1" presStyleIdx="2" presStyleCnt="3"/>
      <dgm:spPr/>
      <dgm:t>
        <a:bodyPr/>
        <a:lstStyle/>
        <a:p>
          <a:endParaRPr lang="ru-RU"/>
        </a:p>
      </dgm:t>
    </dgm:pt>
    <dgm:pt modelId="{84595781-207C-492C-BE19-CAE8A80DF886}" type="pres">
      <dgm:prSet presAssocID="{3CD97017-BB93-402A-B4F1-D587F640BDAA}" presName="node" presStyleLbl="node1" presStyleIdx="3" presStyleCnt="4" custLinFactY="-66087" custLinFactNeighborX="-4111" custLinFactNeighborY="-100000">
        <dgm:presLayoutVars>
          <dgm:bulletEnabled val="1"/>
        </dgm:presLayoutVars>
      </dgm:prSet>
      <dgm:spPr/>
      <dgm:t>
        <a:bodyPr/>
        <a:lstStyle/>
        <a:p>
          <a:endParaRPr lang="ru-RU"/>
        </a:p>
      </dgm:t>
    </dgm:pt>
  </dgm:ptLst>
  <dgm:cxnLst>
    <dgm:cxn modelId="{10554894-9576-4850-B322-ED0710DFC798}" type="presOf" srcId="{5B04C28E-92A3-43B2-91EC-40B7DAD48440}" destId="{3DDF8AC1-A94E-4740-8AF7-84521AD5C0C8}" srcOrd="0" destOrd="0" presId="urn:microsoft.com/office/officeart/2005/8/layout/process2"/>
    <dgm:cxn modelId="{1E2537CD-2DF3-429A-8D55-26123337DC62}" type="presOf" srcId="{6343507B-61A2-44DA-B728-1EA2803434FD}" destId="{200D74F9-05E6-4FDF-91A0-5060B18A1396}" srcOrd="0" destOrd="0" presId="urn:microsoft.com/office/officeart/2005/8/layout/process2"/>
    <dgm:cxn modelId="{21B6BFBB-F65D-4607-A800-B624B314A959}" type="presOf" srcId="{49D2D40F-2007-46CF-9CCA-86685A06671E}" destId="{1D43741C-46D7-4E5C-A0CF-62D509275128}" srcOrd="0" destOrd="0" presId="urn:microsoft.com/office/officeart/2005/8/layout/process2"/>
    <dgm:cxn modelId="{B7E357E5-BAFE-43E7-BE5A-126CBD4D8591}" type="presOf" srcId="{DFCDA677-02FA-4EC1-A819-624DF4533CA0}" destId="{8CFFBE38-3FB4-4C0C-A36C-DD26F312251F}" srcOrd="1" destOrd="0" presId="urn:microsoft.com/office/officeart/2005/8/layout/process2"/>
    <dgm:cxn modelId="{52DC7343-5F2A-4B49-83C5-F275ED9E0324}" srcId="{5B04C28E-92A3-43B2-91EC-40B7DAD48440}" destId="{7BC5E04D-FA66-4F28-B763-8817F10846E0}" srcOrd="1" destOrd="0" parTransId="{AE452EE3-B727-4715-92BB-544175599B4A}" sibTransId="{6343507B-61A2-44DA-B728-1EA2803434FD}"/>
    <dgm:cxn modelId="{2BB37E72-C0F6-4DC7-9892-62F3E333EB1A}" type="presOf" srcId="{3CD97017-BB93-402A-B4F1-D587F640BDAA}" destId="{84595781-207C-492C-BE19-CAE8A80DF886}" srcOrd="0" destOrd="0" presId="urn:microsoft.com/office/officeart/2005/8/layout/process2"/>
    <dgm:cxn modelId="{032E6972-5AA8-4951-A3EA-181684B50D74}" srcId="{5B04C28E-92A3-43B2-91EC-40B7DAD48440}" destId="{49D2D40F-2007-46CF-9CCA-86685A06671E}" srcOrd="2" destOrd="0" parTransId="{6A0F8C8D-93D4-4577-B206-0FA938542870}" sibTransId="{968462EA-1D02-42A1-9B9C-3D240A19E5AB}"/>
    <dgm:cxn modelId="{DC512BFD-1FC4-4C3C-8340-45EE57AB3093}" srcId="{5B04C28E-92A3-43B2-91EC-40B7DAD48440}" destId="{3CD97017-BB93-402A-B4F1-D587F640BDAA}" srcOrd="3" destOrd="0" parTransId="{E6A2B6F9-64FF-41C0-B264-B42D0E0C2DC8}" sibTransId="{34023E72-0FB4-483E-A964-B6CF27EFBBDB}"/>
    <dgm:cxn modelId="{52C4B452-8455-4870-9344-98144E8B7154}" type="presOf" srcId="{7BC5E04D-FA66-4F28-B763-8817F10846E0}" destId="{9B705F9E-8D1E-4EE9-A034-BC680BD2E2F4}" srcOrd="0" destOrd="0" presId="urn:microsoft.com/office/officeart/2005/8/layout/process2"/>
    <dgm:cxn modelId="{DC1B3971-61D8-439F-8833-84808B39B50C}" type="presOf" srcId="{DFCDA677-02FA-4EC1-A819-624DF4533CA0}" destId="{6BE20C12-FEED-4879-8328-A9B9C0BB5830}" srcOrd="0" destOrd="0" presId="urn:microsoft.com/office/officeart/2005/8/layout/process2"/>
    <dgm:cxn modelId="{9081AC3C-0C90-4E54-A542-36ABC9434FA4}" type="presOf" srcId="{968462EA-1D02-42A1-9B9C-3D240A19E5AB}" destId="{377C7369-1FFF-40F6-B13F-6DD6C85478A5}" srcOrd="0" destOrd="0" presId="urn:microsoft.com/office/officeart/2005/8/layout/process2"/>
    <dgm:cxn modelId="{E2E510DC-E59C-4CFA-A0A8-063197DD2A00}" type="presOf" srcId="{6343507B-61A2-44DA-B728-1EA2803434FD}" destId="{18443FD1-E07C-444B-9FE6-D3104F7ADFFA}" srcOrd="1" destOrd="0" presId="urn:microsoft.com/office/officeart/2005/8/layout/process2"/>
    <dgm:cxn modelId="{10479FC0-5E27-4E4D-AE25-691236325861}" type="presOf" srcId="{968462EA-1D02-42A1-9B9C-3D240A19E5AB}" destId="{5C41FB50-ADC4-4CC9-8C22-A1D5D3170A4A}" srcOrd="1" destOrd="0" presId="urn:microsoft.com/office/officeart/2005/8/layout/process2"/>
    <dgm:cxn modelId="{76A66380-5678-4639-910A-764C30BCA1DC}" srcId="{5B04C28E-92A3-43B2-91EC-40B7DAD48440}" destId="{6870F959-7E4A-41C3-8A5D-F45A8AD7F12C}" srcOrd="0" destOrd="0" parTransId="{EDCC726D-F7B0-4145-8A1B-39DD728350A2}" sibTransId="{DFCDA677-02FA-4EC1-A819-624DF4533CA0}"/>
    <dgm:cxn modelId="{12B27607-B49F-48BD-A40C-2B20ABB1E2B6}" type="presOf" srcId="{6870F959-7E4A-41C3-8A5D-F45A8AD7F12C}" destId="{8055EE3A-54A0-46BA-8E1B-33C16255A0ED}" srcOrd="0" destOrd="0" presId="urn:microsoft.com/office/officeart/2005/8/layout/process2"/>
    <dgm:cxn modelId="{DE5B248A-0015-4F9A-B8FC-FE26D8297A91}" type="presParOf" srcId="{3DDF8AC1-A94E-4740-8AF7-84521AD5C0C8}" destId="{8055EE3A-54A0-46BA-8E1B-33C16255A0ED}" srcOrd="0" destOrd="0" presId="urn:microsoft.com/office/officeart/2005/8/layout/process2"/>
    <dgm:cxn modelId="{8552E473-8F23-43D0-8A4A-EBA3D88F312C}" type="presParOf" srcId="{3DDF8AC1-A94E-4740-8AF7-84521AD5C0C8}" destId="{6BE20C12-FEED-4879-8328-A9B9C0BB5830}" srcOrd="1" destOrd="0" presId="urn:microsoft.com/office/officeart/2005/8/layout/process2"/>
    <dgm:cxn modelId="{860BC119-79B9-48FE-BDD6-F837D767B47B}" type="presParOf" srcId="{6BE20C12-FEED-4879-8328-A9B9C0BB5830}" destId="{8CFFBE38-3FB4-4C0C-A36C-DD26F312251F}" srcOrd="0" destOrd="0" presId="urn:microsoft.com/office/officeart/2005/8/layout/process2"/>
    <dgm:cxn modelId="{BF00B337-D662-46E5-96C2-DFD21E82F470}" type="presParOf" srcId="{3DDF8AC1-A94E-4740-8AF7-84521AD5C0C8}" destId="{9B705F9E-8D1E-4EE9-A034-BC680BD2E2F4}" srcOrd="2" destOrd="0" presId="urn:microsoft.com/office/officeart/2005/8/layout/process2"/>
    <dgm:cxn modelId="{314253B7-4F57-4323-B6E5-0B25E4A7E1A6}" type="presParOf" srcId="{3DDF8AC1-A94E-4740-8AF7-84521AD5C0C8}" destId="{200D74F9-05E6-4FDF-91A0-5060B18A1396}" srcOrd="3" destOrd="0" presId="urn:microsoft.com/office/officeart/2005/8/layout/process2"/>
    <dgm:cxn modelId="{CF2879CC-791D-4E49-9701-3DB11CC27E82}" type="presParOf" srcId="{200D74F9-05E6-4FDF-91A0-5060B18A1396}" destId="{18443FD1-E07C-444B-9FE6-D3104F7ADFFA}" srcOrd="0" destOrd="0" presId="urn:microsoft.com/office/officeart/2005/8/layout/process2"/>
    <dgm:cxn modelId="{464B1329-4A0C-4C81-9AF9-239CDDF2564F}" type="presParOf" srcId="{3DDF8AC1-A94E-4740-8AF7-84521AD5C0C8}" destId="{1D43741C-46D7-4E5C-A0CF-62D509275128}" srcOrd="4" destOrd="0" presId="urn:microsoft.com/office/officeart/2005/8/layout/process2"/>
    <dgm:cxn modelId="{0F57F761-8E8A-43B1-BF4E-F515E36BB4FF}" type="presParOf" srcId="{3DDF8AC1-A94E-4740-8AF7-84521AD5C0C8}" destId="{377C7369-1FFF-40F6-B13F-6DD6C85478A5}" srcOrd="5" destOrd="0" presId="urn:microsoft.com/office/officeart/2005/8/layout/process2"/>
    <dgm:cxn modelId="{B7FD386E-0691-45AB-9A9C-E6F8C95F2F9A}" type="presParOf" srcId="{377C7369-1FFF-40F6-B13F-6DD6C85478A5}" destId="{5C41FB50-ADC4-4CC9-8C22-A1D5D3170A4A}" srcOrd="0" destOrd="0" presId="urn:microsoft.com/office/officeart/2005/8/layout/process2"/>
    <dgm:cxn modelId="{6E844999-E4A2-4866-9A9B-014F20266998}" type="presParOf" srcId="{3DDF8AC1-A94E-4740-8AF7-84521AD5C0C8}" destId="{84595781-207C-492C-BE19-CAE8A80DF886}" srcOrd="6"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8B81CD-3508-4E2E-967C-47251F23B584}" type="doc">
      <dgm:prSet loTypeId="urn:microsoft.com/office/officeart/2005/8/layout/default#2" loCatId="list" qsTypeId="urn:microsoft.com/office/officeart/2005/8/quickstyle/simple1" qsCatId="simple" csTypeId="urn:microsoft.com/office/officeart/2005/8/colors/accent1_2" csCatId="accent1" phldr="1"/>
      <dgm:spPr/>
      <dgm:t>
        <a:bodyPr/>
        <a:lstStyle/>
        <a:p>
          <a:endParaRPr lang="ru-RU"/>
        </a:p>
      </dgm:t>
    </dgm:pt>
    <dgm:pt modelId="{69C3F3D8-F05A-426B-A820-1676D5371EA3}">
      <dgm:prSet phldrT="[Текст]" custT="1">
        <dgm:style>
          <a:lnRef idx="2">
            <a:schemeClr val="accent1"/>
          </a:lnRef>
          <a:fillRef idx="1">
            <a:schemeClr val="lt1"/>
          </a:fillRef>
          <a:effectRef idx="0">
            <a:schemeClr val="accent1"/>
          </a:effectRef>
          <a:fontRef idx="minor">
            <a:schemeClr val="dk1"/>
          </a:fontRef>
        </dgm:style>
      </dgm:prSet>
      <dgm:spPr>
        <a:ln/>
      </dgm:spPr>
      <dgm:t>
        <a:bodyPr/>
        <a:lstStyle/>
        <a:p>
          <a:endParaRPr lang="ru-RU" sz="1600"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У ленточных тормозов торможение осуществляется трением гибкой стальной ленты по поверхности тормозного шкива. Для повышения коэффициента трения лента обшивается фрикционным материалом. В качестве замыкающего устройства в ленточных тормозах используется пружина, а в качестве привода -</a:t>
          </a:r>
          <a:r>
            <a:rPr lang="ru-RU" sz="1600" dirty="0" err="1" smtClean="0">
              <a:latin typeface="Times New Roman" pitchFamily="18" charset="0"/>
              <a:cs typeface="Times New Roman" pitchFamily="18" charset="0"/>
            </a:rPr>
            <a:t>гидротолкатели</a:t>
          </a:r>
          <a:r>
            <a:rPr lang="ru-RU" sz="1600" dirty="0" smtClean="0">
              <a:latin typeface="Times New Roman" pitchFamily="18" charset="0"/>
              <a:cs typeface="Times New Roman" pitchFamily="18" charset="0"/>
            </a:rPr>
            <a:t> или электромагниты</a:t>
          </a:r>
        </a:p>
        <a:p>
          <a:endParaRPr lang="ru-RU" sz="1400" dirty="0"/>
        </a:p>
      </dgm:t>
    </dgm:pt>
    <dgm:pt modelId="{BE2197A4-BA98-43B2-AB01-32D0717695F0}" type="parTrans" cxnId="{106682E1-17F7-425A-9C33-C8E71AF2445E}">
      <dgm:prSet/>
      <dgm:spPr/>
      <dgm:t>
        <a:bodyPr/>
        <a:lstStyle/>
        <a:p>
          <a:endParaRPr lang="ru-RU"/>
        </a:p>
      </dgm:t>
    </dgm:pt>
    <dgm:pt modelId="{028E3BBD-7143-4985-877E-7701BAEF3635}" type="sibTrans" cxnId="{106682E1-17F7-425A-9C33-C8E71AF2445E}">
      <dgm:prSet/>
      <dgm:spPr/>
      <dgm:t>
        <a:bodyPr/>
        <a:lstStyle/>
        <a:p>
          <a:endParaRPr lang="ru-RU"/>
        </a:p>
      </dgm:t>
    </dgm:pt>
    <dgm:pt modelId="{310BF4A6-1DFB-4685-99F9-043C4F4FF4D2}">
      <dgm:prSet phldrT="[Текст]" custT="1">
        <dgm:style>
          <a:lnRef idx="2">
            <a:schemeClr val="accent1"/>
          </a:lnRef>
          <a:fillRef idx="1">
            <a:schemeClr val="lt1"/>
          </a:fillRef>
          <a:effectRef idx="0">
            <a:schemeClr val="accent1"/>
          </a:effectRef>
          <a:fontRef idx="minor">
            <a:schemeClr val="dk1"/>
          </a:fontRef>
        </dgm:style>
      </dgm:prSet>
      <dgm:spPr/>
      <dgm:t>
        <a:bodyPr/>
        <a:lstStyle/>
        <a:p>
          <a:r>
            <a:rPr lang="ru-RU" sz="1600" dirty="0" smtClean="0">
              <a:latin typeface="Times New Roman" pitchFamily="18" charset="0"/>
              <a:cs typeface="Times New Roman" pitchFamily="18" charset="0"/>
            </a:rPr>
            <a:t>В дисковых тормозах торможение осуществляется за счет прижатия дисков, вращающихся вместе с валом механизма, к неподвижным дискам. Осевая сила, сжимающая диски, может создаваться усилием пружины, силой тяжести груза или усилием человека, прилагаемым посредством рычажной или гидравлической системы</a:t>
          </a:r>
          <a:endParaRPr lang="ru-RU" sz="1600" dirty="0">
            <a:latin typeface="Times New Roman" pitchFamily="18" charset="0"/>
            <a:cs typeface="Times New Roman" pitchFamily="18" charset="0"/>
          </a:endParaRPr>
        </a:p>
      </dgm:t>
    </dgm:pt>
    <dgm:pt modelId="{C1049EB9-5972-4B0C-95BB-F68E36B4BEB5}" type="parTrans" cxnId="{810899F5-D57C-4FA7-B530-0F46749CBEFD}">
      <dgm:prSet/>
      <dgm:spPr/>
      <dgm:t>
        <a:bodyPr/>
        <a:lstStyle/>
        <a:p>
          <a:endParaRPr lang="ru-RU"/>
        </a:p>
      </dgm:t>
    </dgm:pt>
    <dgm:pt modelId="{576FE879-334A-4C91-AD52-EB8D4383F34C}" type="sibTrans" cxnId="{810899F5-D57C-4FA7-B530-0F46749CBEFD}">
      <dgm:prSet/>
      <dgm:spPr/>
      <dgm:t>
        <a:bodyPr/>
        <a:lstStyle/>
        <a:p>
          <a:endParaRPr lang="ru-RU"/>
        </a:p>
      </dgm:t>
    </dgm:pt>
    <dgm:pt modelId="{E6E9CC86-BC67-4467-A727-B2FEB2820DDC}">
      <dgm:prSet phldrT="[Текст]">
        <dgm:style>
          <a:lnRef idx="2">
            <a:schemeClr val="accent1"/>
          </a:lnRef>
          <a:fillRef idx="1">
            <a:schemeClr val="lt1"/>
          </a:fillRef>
          <a:effectRef idx="0">
            <a:schemeClr val="accent1"/>
          </a:effectRef>
          <a:fontRef idx="minor">
            <a:schemeClr val="dk1"/>
          </a:fontRef>
        </dgm:style>
      </dgm:prSet>
      <dgm:spPr/>
      <dgm:t>
        <a:bodyPr/>
        <a:lstStyle/>
        <a:p>
          <a:r>
            <a:rPr lang="ru-RU" dirty="0" smtClean="0">
              <a:latin typeface="Times New Roman" pitchFamily="18" charset="0"/>
              <a:cs typeface="Times New Roman" pitchFamily="18" charset="0"/>
            </a:rPr>
            <a:t>Конусные тормоза по принципу торможения аналогичны дисковым: тормозной момент в них создается за счет трения конуса, вращающегося вместе с валом механизма, прижимаемого сжатой пружиной к неподвижной конической втулке</a:t>
          </a:r>
        </a:p>
        <a:p>
          <a:endParaRPr lang="ru-RU" dirty="0"/>
        </a:p>
      </dgm:t>
    </dgm:pt>
    <dgm:pt modelId="{AEF46A26-8E7B-46C3-AD80-7C02BF2D77F9}" type="parTrans" cxnId="{37D2B3B1-2544-4643-82B7-3FC118903C5A}">
      <dgm:prSet/>
      <dgm:spPr/>
      <dgm:t>
        <a:bodyPr/>
        <a:lstStyle/>
        <a:p>
          <a:endParaRPr lang="ru-RU"/>
        </a:p>
      </dgm:t>
    </dgm:pt>
    <dgm:pt modelId="{640DF3A7-64D1-4858-B5C8-8EE425D42143}" type="sibTrans" cxnId="{37D2B3B1-2544-4643-82B7-3FC118903C5A}">
      <dgm:prSet/>
      <dgm:spPr/>
      <dgm:t>
        <a:bodyPr/>
        <a:lstStyle/>
        <a:p>
          <a:endParaRPr lang="ru-RU"/>
        </a:p>
      </dgm:t>
    </dgm:pt>
    <dgm:pt modelId="{0976FA76-848E-4899-BE84-64DA5C54D19E}">
      <dgm:prSet phldrT="[Текст]" custT="1"/>
      <dgm:spPr/>
      <dgm:t>
        <a:bodyPr/>
        <a:lstStyle/>
        <a:p>
          <a:r>
            <a:rPr lang="ru-RU" sz="2000" dirty="0" smtClean="0">
              <a:latin typeface="Times New Roman" pitchFamily="18" charset="0"/>
              <a:cs typeface="Times New Roman" pitchFamily="18" charset="0"/>
            </a:rPr>
            <a:t>Виды тормозов</a:t>
          </a:r>
          <a:endParaRPr lang="ru-RU" sz="2000" dirty="0">
            <a:latin typeface="Times New Roman" pitchFamily="18" charset="0"/>
            <a:cs typeface="Times New Roman" pitchFamily="18" charset="0"/>
          </a:endParaRPr>
        </a:p>
      </dgm:t>
    </dgm:pt>
    <dgm:pt modelId="{22C9C817-159C-4CB5-97F6-5CF9217DA2BF}" type="parTrans" cxnId="{C4F0372A-D482-4C9B-87ED-95C66FEC83AE}">
      <dgm:prSet/>
      <dgm:spPr/>
      <dgm:t>
        <a:bodyPr/>
        <a:lstStyle/>
        <a:p>
          <a:endParaRPr lang="ru-RU"/>
        </a:p>
      </dgm:t>
    </dgm:pt>
    <dgm:pt modelId="{92AF4F10-BE82-4ED6-9FE2-F6834177F80D}" type="sibTrans" cxnId="{C4F0372A-D482-4C9B-87ED-95C66FEC83AE}">
      <dgm:prSet/>
      <dgm:spPr/>
      <dgm:t>
        <a:bodyPr/>
        <a:lstStyle/>
        <a:p>
          <a:endParaRPr lang="ru-RU"/>
        </a:p>
      </dgm:t>
    </dgm:pt>
    <dgm:pt modelId="{AC692B94-FE3D-4097-ACBE-2CDEBD19DD7E}">
      <dgm:prSet custT="1">
        <dgm:style>
          <a:lnRef idx="2">
            <a:schemeClr val="accent1"/>
          </a:lnRef>
          <a:fillRef idx="1">
            <a:schemeClr val="lt1"/>
          </a:fillRef>
          <a:effectRef idx="0">
            <a:schemeClr val="accent1"/>
          </a:effectRef>
          <a:fontRef idx="minor">
            <a:schemeClr val="dk1"/>
          </a:fontRef>
        </dgm:style>
      </dgm:prSet>
      <dgm:spPr/>
      <dgm:t>
        <a:bodyPr/>
        <a:lstStyle/>
        <a:p>
          <a:r>
            <a:rPr lang="ru-RU" sz="1600" dirty="0" smtClean="0">
              <a:latin typeface="Times New Roman" pitchFamily="18" charset="0"/>
              <a:cs typeface="Times New Roman" pitchFamily="18" charset="0"/>
            </a:rPr>
            <a:t>Колодочные тормоза состоят из двух колодок, прикрепляемых к тормозным рычагам, которые под действием замыкающего устройства (сжатой пружины, веса груза) плотно накладываются на цилиндрическую поверхность тормозного шкива. Растормаживающим устройством в колодочных автоматических тормозах может служить электрогидротолкатель или электромагнит</a:t>
          </a:r>
          <a:endParaRPr lang="ru-RU" sz="1600" dirty="0">
            <a:latin typeface="Times New Roman" pitchFamily="18" charset="0"/>
            <a:cs typeface="Times New Roman" pitchFamily="18" charset="0"/>
          </a:endParaRPr>
        </a:p>
      </dgm:t>
    </dgm:pt>
    <dgm:pt modelId="{4C38034C-3BF7-4F45-B093-8582559A661A}" type="parTrans" cxnId="{C40C8993-28AA-4556-A8AA-69606C260B71}">
      <dgm:prSet/>
      <dgm:spPr/>
      <dgm:t>
        <a:bodyPr/>
        <a:lstStyle/>
        <a:p>
          <a:endParaRPr lang="ru-RU"/>
        </a:p>
      </dgm:t>
    </dgm:pt>
    <dgm:pt modelId="{E5EF30C0-26D7-4826-959F-58370816E6E3}" type="sibTrans" cxnId="{C40C8993-28AA-4556-A8AA-69606C260B71}">
      <dgm:prSet/>
      <dgm:spPr/>
      <dgm:t>
        <a:bodyPr/>
        <a:lstStyle/>
        <a:p>
          <a:endParaRPr lang="ru-RU"/>
        </a:p>
      </dgm:t>
    </dgm:pt>
    <dgm:pt modelId="{46EB0ECF-1853-4EBC-96E8-E80F5ACB8F5D}" type="pres">
      <dgm:prSet presAssocID="{8C8B81CD-3508-4E2E-967C-47251F23B584}" presName="diagram" presStyleCnt="0">
        <dgm:presLayoutVars>
          <dgm:dir/>
          <dgm:resizeHandles val="exact"/>
        </dgm:presLayoutVars>
      </dgm:prSet>
      <dgm:spPr/>
      <dgm:t>
        <a:bodyPr/>
        <a:lstStyle/>
        <a:p>
          <a:endParaRPr lang="ru-RU"/>
        </a:p>
      </dgm:t>
    </dgm:pt>
    <dgm:pt modelId="{970526C8-5DA9-416F-9E24-BFFB32972086}" type="pres">
      <dgm:prSet presAssocID="{69C3F3D8-F05A-426B-A820-1676D5371EA3}" presName="node" presStyleLbl="node1" presStyleIdx="0" presStyleCnt="5" custScaleX="115342" custLinFactNeighborX="-14208" custLinFactNeighborY="48258">
        <dgm:presLayoutVars>
          <dgm:bulletEnabled val="1"/>
        </dgm:presLayoutVars>
      </dgm:prSet>
      <dgm:spPr/>
      <dgm:t>
        <a:bodyPr/>
        <a:lstStyle/>
        <a:p>
          <a:endParaRPr lang="ru-RU"/>
        </a:p>
      </dgm:t>
    </dgm:pt>
    <dgm:pt modelId="{0AD58626-E95A-40BF-BBED-64FBF8399559}" type="pres">
      <dgm:prSet presAssocID="{028E3BBD-7143-4985-877E-7701BAEF3635}" presName="sibTrans" presStyleCnt="0"/>
      <dgm:spPr/>
    </dgm:pt>
    <dgm:pt modelId="{30F5A07B-2EBC-4402-B8AF-85B7843E7A1F}" type="pres">
      <dgm:prSet presAssocID="{310BF4A6-1DFB-4685-99F9-043C4F4FF4D2}" presName="node" presStyleLbl="node1" presStyleIdx="1" presStyleCnt="5" custLinFactNeighborX="12451" custLinFactNeighborY="48258">
        <dgm:presLayoutVars>
          <dgm:bulletEnabled val="1"/>
        </dgm:presLayoutVars>
      </dgm:prSet>
      <dgm:spPr/>
      <dgm:t>
        <a:bodyPr/>
        <a:lstStyle/>
        <a:p>
          <a:endParaRPr lang="ru-RU"/>
        </a:p>
      </dgm:t>
    </dgm:pt>
    <dgm:pt modelId="{4FFD1169-BB94-43FE-86E9-827F5D91BCCE}" type="pres">
      <dgm:prSet presAssocID="{576FE879-334A-4C91-AD52-EB8D4383F34C}" presName="sibTrans" presStyleCnt="0"/>
      <dgm:spPr/>
    </dgm:pt>
    <dgm:pt modelId="{5C736049-A11D-406B-BCC8-A72197DEEA1C}" type="pres">
      <dgm:prSet presAssocID="{AC692B94-FE3D-4097-ACBE-2CDEBD19DD7E}" presName="node" presStyleLbl="node1" presStyleIdx="2" presStyleCnt="5" custScaleX="116566" custLinFactNeighborX="-14208" custLinFactNeighborY="48925">
        <dgm:presLayoutVars>
          <dgm:bulletEnabled val="1"/>
        </dgm:presLayoutVars>
      </dgm:prSet>
      <dgm:spPr/>
      <dgm:t>
        <a:bodyPr/>
        <a:lstStyle/>
        <a:p>
          <a:endParaRPr lang="ru-RU"/>
        </a:p>
      </dgm:t>
    </dgm:pt>
    <dgm:pt modelId="{ADA5173A-250D-41A6-AEB0-57342944B4BB}" type="pres">
      <dgm:prSet presAssocID="{E5EF30C0-26D7-4826-959F-58370816E6E3}" presName="sibTrans" presStyleCnt="0"/>
      <dgm:spPr/>
    </dgm:pt>
    <dgm:pt modelId="{A8486EB8-00D8-491F-B723-32A9F98E479A}" type="pres">
      <dgm:prSet presAssocID="{E6E9CC86-BC67-4467-A727-B2FEB2820DDC}" presName="node" presStyleLbl="node1" presStyleIdx="3" presStyleCnt="5" custLinFactY="13830" custLinFactNeighborX="40519" custLinFactNeighborY="100000">
        <dgm:presLayoutVars>
          <dgm:bulletEnabled val="1"/>
        </dgm:presLayoutVars>
      </dgm:prSet>
      <dgm:spPr/>
      <dgm:t>
        <a:bodyPr/>
        <a:lstStyle/>
        <a:p>
          <a:endParaRPr lang="ru-RU"/>
        </a:p>
      </dgm:t>
    </dgm:pt>
    <dgm:pt modelId="{17CB29CE-1598-4CBE-9187-0BCE9B0958A3}" type="pres">
      <dgm:prSet presAssocID="{640DF3A7-64D1-4858-B5C8-8EE425D42143}" presName="sibTrans" presStyleCnt="0"/>
      <dgm:spPr/>
    </dgm:pt>
    <dgm:pt modelId="{9DB9753B-039C-4025-AA8E-9577737C2B51}" type="pres">
      <dgm:prSet presAssocID="{0976FA76-848E-4899-BE84-64DA5C54D19E}" presName="node" presStyleLbl="node1" presStyleIdx="4" presStyleCnt="5" custScaleY="31154" custLinFactY="-100000" custLinFactNeighborX="-5020" custLinFactNeighborY="-133390">
        <dgm:presLayoutVars>
          <dgm:bulletEnabled val="1"/>
        </dgm:presLayoutVars>
      </dgm:prSet>
      <dgm:spPr/>
      <dgm:t>
        <a:bodyPr/>
        <a:lstStyle/>
        <a:p>
          <a:endParaRPr lang="ru-RU"/>
        </a:p>
      </dgm:t>
    </dgm:pt>
  </dgm:ptLst>
  <dgm:cxnLst>
    <dgm:cxn modelId="{37D2B3B1-2544-4643-82B7-3FC118903C5A}" srcId="{8C8B81CD-3508-4E2E-967C-47251F23B584}" destId="{E6E9CC86-BC67-4467-A727-B2FEB2820DDC}" srcOrd="3" destOrd="0" parTransId="{AEF46A26-8E7B-46C3-AD80-7C02BF2D77F9}" sibTransId="{640DF3A7-64D1-4858-B5C8-8EE425D42143}"/>
    <dgm:cxn modelId="{6FB63461-E8E4-48BA-B7D4-13F4206051F6}" type="presOf" srcId="{310BF4A6-1DFB-4685-99F9-043C4F4FF4D2}" destId="{30F5A07B-2EBC-4402-B8AF-85B7843E7A1F}" srcOrd="0" destOrd="0" presId="urn:microsoft.com/office/officeart/2005/8/layout/default#2"/>
    <dgm:cxn modelId="{7BADA749-EB53-4FAD-9543-FA6B63FA4284}" type="presOf" srcId="{AC692B94-FE3D-4097-ACBE-2CDEBD19DD7E}" destId="{5C736049-A11D-406B-BCC8-A72197DEEA1C}" srcOrd="0" destOrd="0" presId="urn:microsoft.com/office/officeart/2005/8/layout/default#2"/>
    <dgm:cxn modelId="{C4F0372A-D482-4C9B-87ED-95C66FEC83AE}" srcId="{8C8B81CD-3508-4E2E-967C-47251F23B584}" destId="{0976FA76-848E-4899-BE84-64DA5C54D19E}" srcOrd="4" destOrd="0" parTransId="{22C9C817-159C-4CB5-97F6-5CF9217DA2BF}" sibTransId="{92AF4F10-BE82-4ED6-9FE2-F6834177F80D}"/>
    <dgm:cxn modelId="{10E58990-B8CB-4438-9CED-3FC5982146CD}" type="presOf" srcId="{8C8B81CD-3508-4E2E-967C-47251F23B584}" destId="{46EB0ECF-1853-4EBC-96E8-E80F5ACB8F5D}" srcOrd="0" destOrd="0" presId="urn:microsoft.com/office/officeart/2005/8/layout/default#2"/>
    <dgm:cxn modelId="{810899F5-D57C-4FA7-B530-0F46749CBEFD}" srcId="{8C8B81CD-3508-4E2E-967C-47251F23B584}" destId="{310BF4A6-1DFB-4685-99F9-043C4F4FF4D2}" srcOrd="1" destOrd="0" parTransId="{C1049EB9-5972-4B0C-95BB-F68E36B4BEB5}" sibTransId="{576FE879-334A-4C91-AD52-EB8D4383F34C}"/>
    <dgm:cxn modelId="{03633F74-DA97-4E48-8EB5-42189EB555EC}" type="presOf" srcId="{E6E9CC86-BC67-4467-A727-B2FEB2820DDC}" destId="{A8486EB8-00D8-491F-B723-32A9F98E479A}" srcOrd="0" destOrd="0" presId="urn:microsoft.com/office/officeart/2005/8/layout/default#2"/>
    <dgm:cxn modelId="{781219B8-790B-45CB-9A78-824D0D4562E0}" type="presOf" srcId="{0976FA76-848E-4899-BE84-64DA5C54D19E}" destId="{9DB9753B-039C-4025-AA8E-9577737C2B51}" srcOrd="0" destOrd="0" presId="urn:microsoft.com/office/officeart/2005/8/layout/default#2"/>
    <dgm:cxn modelId="{106682E1-17F7-425A-9C33-C8E71AF2445E}" srcId="{8C8B81CD-3508-4E2E-967C-47251F23B584}" destId="{69C3F3D8-F05A-426B-A820-1676D5371EA3}" srcOrd="0" destOrd="0" parTransId="{BE2197A4-BA98-43B2-AB01-32D0717695F0}" sibTransId="{028E3BBD-7143-4985-877E-7701BAEF3635}"/>
    <dgm:cxn modelId="{C40C8993-28AA-4556-A8AA-69606C260B71}" srcId="{8C8B81CD-3508-4E2E-967C-47251F23B584}" destId="{AC692B94-FE3D-4097-ACBE-2CDEBD19DD7E}" srcOrd="2" destOrd="0" parTransId="{4C38034C-3BF7-4F45-B093-8582559A661A}" sibTransId="{E5EF30C0-26D7-4826-959F-58370816E6E3}"/>
    <dgm:cxn modelId="{7842600F-5055-40B4-8EBE-338097E62FDF}" type="presOf" srcId="{69C3F3D8-F05A-426B-A820-1676D5371EA3}" destId="{970526C8-5DA9-416F-9E24-BFFB32972086}" srcOrd="0" destOrd="0" presId="urn:microsoft.com/office/officeart/2005/8/layout/default#2"/>
    <dgm:cxn modelId="{941EFCF9-3941-4EFE-90F0-79A83146F5A4}" type="presParOf" srcId="{46EB0ECF-1853-4EBC-96E8-E80F5ACB8F5D}" destId="{970526C8-5DA9-416F-9E24-BFFB32972086}" srcOrd="0" destOrd="0" presId="urn:microsoft.com/office/officeart/2005/8/layout/default#2"/>
    <dgm:cxn modelId="{DB571848-82AB-4C26-9803-FEFE24F54A0B}" type="presParOf" srcId="{46EB0ECF-1853-4EBC-96E8-E80F5ACB8F5D}" destId="{0AD58626-E95A-40BF-BBED-64FBF8399559}" srcOrd="1" destOrd="0" presId="urn:microsoft.com/office/officeart/2005/8/layout/default#2"/>
    <dgm:cxn modelId="{9FA8C478-EA71-461A-A0A0-EA5C9A8E643A}" type="presParOf" srcId="{46EB0ECF-1853-4EBC-96E8-E80F5ACB8F5D}" destId="{30F5A07B-2EBC-4402-B8AF-85B7843E7A1F}" srcOrd="2" destOrd="0" presId="urn:microsoft.com/office/officeart/2005/8/layout/default#2"/>
    <dgm:cxn modelId="{40F40610-ABB7-4249-B59A-398549A5D4E4}" type="presParOf" srcId="{46EB0ECF-1853-4EBC-96E8-E80F5ACB8F5D}" destId="{4FFD1169-BB94-43FE-86E9-827F5D91BCCE}" srcOrd="3" destOrd="0" presId="urn:microsoft.com/office/officeart/2005/8/layout/default#2"/>
    <dgm:cxn modelId="{F3120021-DC99-47DF-BEEC-B3A39EE9F14D}" type="presParOf" srcId="{46EB0ECF-1853-4EBC-96E8-E80F5ACB8F5D}" destId="{5C736049-A11D-406B-BCC8-A72197DEEA1C}" srcOrd="4" destOrd="0" presId="urn:microsoft.com/office/officeart/2005/8/layout/default#2"/>
    <dgm:cxn modelId="{F9D5C823-0629-41C6-AEAE-9A6D62A95C83}" type="presParOf" srcId="{46EB0ECF-1853-4EBC-96E8-E80F5ACB8F5D}" destId="{ADA5173A-250D-41A6-AEB0-57342944B4BB}" srcOrd="5" destOrd="0" presId="urn:microsoft.com/office/officeart/2005/8/layout/default#2"/>
    <dgm:cxn modelId="{0FA1C1C9-BCA6-439F-BBB7-0FA73374301C}" type="presParOf" srcId="{46EB0ECF-1853-4EBC-96E8-E80F5ACB8F5D}" destId="{A8486EB8-00D8-491F-B723-32A9F98E479A}" srcOrd="6" destOrd="0" presId="urn:microsoft.com/office/officeart/2005/8/layout/default#2"/>
    <dgm:cxn modelId="{7C251348-CD85-4ADA-AF1F-72B6A62CD56C}" type="presParOf" srcId="{46EB0ECF-1853-4EBC-96E8-E80F5ACB8F5D}" destId="{17CB29CE-1598-4CBE-9187-0BCE9B0958A3}" srcOrd="7" destOrd="0" presId="urn:microsoft.com/office/officeart/2005/8/layout/default#2"/>
    <dgm:cxn modelId="{0FFF8F1D-51FC-453E-B9CD-9C419CF475A5}" type="presParOf" srcId="{46EB0ECF-1853-4EBC-96E8-E80F5ACB8F5D}" destId="{9DB9753B-039C-4025-AA8E-9577737C2B51}" srcOrd="8" destOrd="0" presId="urn:microsoft.com/office/officeart/2005/8/layout/defaul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4D24F23-F715-4E87-BCCD-A2FE0E53A6CA}"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ru-RU"/>
        </a:p>
      </dgm:t>
    </dgm:pt>
    <dgm:pt modelId="{C1EAC57C-0809-47D8-9570-7FED22BC10F5}">
      <dgm:prSet phldrT="[Текст]" phldr="1"/>
      <dgm:spPr/>
      <dgm:t>
        <a:bodyPr/>
        <a:lstStyle/>
        <a:p>
          <a:endParaRPr lang="ru-RU"/>
        </a:p>
      </dgm:t>
    </dgm:pt>
    <dgm:pt modelId="{43AC0668-E014-40E8-91A7-317FB3E82EAD}" type="parTrans" cxnId="{B3153123-236B-4D2B-BABC-9C29E3FEE5AE}">
      <dgm:prSet/>
      <dgm:spPr/>
      <dgm:t>
        <a:bodyPr/>
        <a:lstStyle/>
        <a:p>
          <a:endParaRPr lang="ru-RU"/>
        </a:p>
      </dgm:t>
    </dgm:pt>
    <dgm:pt modelId="{67E006FC-F8CF-4722-8137-2A75F7BB5828}" type="sibTrans" cxnId="{B3153123-236B-4D2B-BABC-9C29E3FEE5AE}">
      <dgm:prSet/>
      <dgm:spPr/>
      <dgm:t>
        <a:bodyPr/>
        <a:lstStyle/>
        <a:p>
          <a:endParaRPr lang="ru-RU"/>
        </a:p>
      </dgm:t>
    </dgm:pt>
    <dgm:pt modelId="{17D25522-CC6B-4AD6-8D93-10D90FB4552C}">
      <dgm:prSet phldrT="[Текст]" custT="1"/>
      <dgm:spPr/>
      <dgm:t>
        <a:bodyPr/>
        <a:lstStyle/>
        <a:p>
          <a:pPr algn="just"/>
          <a:r>
            <a:rPr lang="ru-RU" sz="1600" dirty="0" smtClean="0">
              <a:latin typeface="Times New Roman" pitchFamily="18" charset="0"/>
              <a:cs typeface="Times New Roman" pitchFamily="18" charset="0"/>
            </a:rPr>
            <a:t>Корпуса, втулки и клинья не должны иметь острых кромок, о которые может перетираться канат</a:t>
          </a:r>
          <a:endParaRPr lang="ru-RU" sz="1600" dirty="0">
            <a:latin typeface="Times New Roman" pitchFamily="18" charset="0"/>
            <a:cs typeface="Times New Roman" pitchFamily="18" charset="0"/>
          </a:endParaRPr>
        </a:p>
      </dgm:t>
    </dgm:pt>
    <dgm:pt modelId="{E370F61A-78F5-4819-AFAB-DC6247A1DAD2}" type="parTrans" cxnId="{3412ED1A-86A4-4AA7-9286-3C559F60842C}">
      <dgm:prSet/>
      <dgm:spPr/>
      <dgm:t>
        <a:bodyPr/>
        <a:lstStyle/>
        <a:p>
          <a:endParaRPr lang="ru-RU"/>
        </a:p>
      </dgm:t>
    </dgm:pt>
    <dgm:pt modelId="{F030F062-CA48-4BA3-9544-D46838F87A67}" type="sibTrans" cxnId="{3412ED1A-86A4-4AA7-9286-3C559F60842C}">
      <dgm:prSet/>
      <dgm:spPr/>
      <dgm:t>
        <a:bodyPr/>
        <a:lstStyle/>
        <a:p>
          <a:endParaRPr lang="ru-RU"/>
        </a:p>
      </dgm:t>
    </dgm:pt>
    <dgm:pt modelId="{E2BA41E8-EFA5-4E66-9E9C-87F37FE98C67}">
      <dgm:prSet phldrT="[Текст]" phldr="1"/>
      <dgm:spPr/>
      <dgm:t>
        <a:bodyPr/>
        <a:lstStyle/>
        <a:p>
          <a:endParaRPr lang="ru-RU"/>
        </a:p>
      </dgm:t>
    </dgm:pt>
    <dgm:pt modelId="{2E9337A3-B28E-4904-A0A6-6FFB3A3FCB4E}" type="parTrans" cxnId="{5BA331FF-BA3D-4C13-A704-2C0ECF197F80}">
      <dgm:prSet/>
      <dgm:spPr/>
      <dgm:t>
        <a:bodyPr/>
        <a:lstStyle/>
        <a:p>
          <a:endParaRPr lang="ru-RU"/>
        </a:p>
      </dgm:t>
    </dgm:pt>
    <dgm:pt modelId="{5F04E33B-095F-4170-9E9C-C84540DFEDC5}" type="sibTrans" cxnId="{5BA331FF-BA3D-4C13-A704-2C0ECF197F80}">
      <dgm:prSet/>
      <dgm:spPr/>
      <dgm:t>
        <a:bodyPr/>
        <a:lstStyle/>
        <a:p>
          <a:endParaRPr lang="ru-RU"/>
        </a:p>
      </dgm:t>
    </dgm:pt>
    <dgm:pt modelId="{7F98511A-12AD-4C79-BF1E-1F8459E6C3AE}">
      <dgm:prSet phldrT="[Текст]" custT="1"/>
      <dgm:spPr/>
      <dgm:t>
        <a:bodyPr/>
        <a:lstStyle/>
        <a:p>
          <a:pPr algn="just"/>
          <a:r>
            <a:rPr lang="ru-RU" sz="1600" dirty="0" smtClean="0">
              <a:latin typeface="Times New Roman" pitchFamily="18" charset="0"/>
              <a:cs typeface="Times New Roman" pitchFamily="18" charset="0"/>
            </a:rPr>
            <a:t>Клиновая втулка и клин должны иметь маркировку, соответствующую диаметру каната</a:t>
          </a:r>
          <a:endParaRPr lang="ru-RU" sz="1600" dirty="0">
            <a:latin typeface="Times New Roman" pitchFamily="18" charset="0"/>
            <a:cs typeface="Times New Roman" pitchFamily="18" charset="0"/>
          </a:endParaRPr>
        </a:p>
      </dgm:t>
    </dgm:pt>
    <dgm:pt modelId="{3280483C-FCB1-4C61-900A-F733F91847D2}" type="parTrans" cxnId="{79B1D4EF-1D57-43C5-A300-278C7DD1D5D2}">
      <dgm:prSet/>
      <dgm:spPr/>
      <dgm:t>
        <a:bodyPr/>
        <a:lstStyle/>
        <a:p>
          <a:endParaRPr lang="ru-RU"/>
        </a:p>
      </dgm:t>
    </dgm:pt>
    <dgm:pt modelId="{47656AD9-7B87-4C0A-8907-11C515B27ABB}" type="sibTrans" cxnId="{79B1D4EF-1D57-43C5-A300-278C7DD1D5D2}">
      <dgm:prSet/>
      <dgm:spPr/>
      <dgm:t>
        <a:bodyPr/>
        <a:lstStyle/>
        <a:p>
          <a:endParaRPr lang="ru-RU"/>
        </a:p>
      </dgm:t>
    </dgm:pt>
    <dgm:pt modelId="{F687D579-717B-4812-9C8A-38D55AEADE3B}">
      <dgm:prSet phldrT="[Текст]" phldr="1"/>
      <dgm:spPr/>
      <dgm:t>
        <a:bodyPr/>
        <a:lstStyle/>
        <a:p>
          <a:endParaRPr lang="ru-RU" dirty="0"/>
        </a:p>
      </dgm:t>
    </dgm:pt>
    <dgm:pt modelId="{2A2C7A20-A28D-4CCA-A9B0-809099D0763A}" type="parTrans" cxnId="{637F4B87-2930-4176-B1B2-6D7EAD83F557}">
      <dgm:prSet/>
      <dgm:spPr/>
      <dgm:t>
        <a:bodyPr/>
        <a:lstStyle/>
        <a:p>
          <a:endParaRPr lang="ru-RU"/>
        </a:p>
      </dgm:t>
    </dgm:pt>
    <dgm:pt modelId="{2737A030-911C-4591-A547-C6910819C895}" type="sibTrans" cxnId="{637F4B87-2930-4176-B1B2-6D7EAD83F557}">
      <dgm:prSet/>
      <dgm:spPr/>
      <dgm:t>
        <a:bodyPr/>
        <a:lstStyle/>
        <a:p>
          <a:endParaRPr lang="ru-RU"/>
        </a:p>
      </dgm:t>
    </dgm:pt>
    <dgm:pt modelId="{D50EB104-85B4-4860-8F56-2538B43A31AE}">
      <dgm:prSet phldrT="[Текст]" custT="1"/>
      <dgm:spPr/>
      <dgm:t>
        <a:bodyPr/>
        <a:lstStyle/>
        <a:p>
          <a:pPr algn="just"/>
          <a:r>
            <a:rPr lang="ru-RU" sz="1600" dirty="0" smtClean="0">
              <a:latin typeface="Times New Roman" pitchFamily="18" charset="0"/>
              <a:cs typeface="Times New Roman" pitchFamily="18" charset="0"/>
            </a:rPr>
            <a:t>Крепление каната к барабану должно производиться надежным способом, допускающим возможность замены каната</a:t>
          </a:r>
          <a:endParaRPr lang="ru-RU" sz="1600" dirty="0">
            <a:latin typeface="Times New Roman" pitchFamily="18" charset="0"/>
            <a:cs typeface="Times New Roman" pitchFamily="18" charset="0"/>
          </a:endParaRPr>
        </a:p>
      </dgm:t>
    </dgm:pt>
    <dgm:pt modelId="{0E0D5386-7806-4B1B-8D88-EEA2A6ADB953}" type="parTrans" cxnId="{3E5415FC-1988-4A4A-AAA9-67EE2AD721EE}">
      <dgm:prSet/>
      <dgm:spPr/>
      <dgm:t>
        <a:bodyPr/>
        <a:lstStyle/>
        <a:p>
          <a:endParaRPr lang="ru-RU"/>
        </a:p>
      </dgm:t>
    </dgm:pt>
    <dgm:pt modelId="{0DF54800-37A6-4069-A31F-EBD7E8016130}" type="sibTrans" cxnId="{3E5415FC-1988-4A4A-AAA9-67EE2AD721EE}">
      <dgm:prSet/>
      <dgm:spPr/>
      <dgm:t>
        <a:bodyPr/>
        <a:lstStyle/>
        <a:p>
          <a:endParaRPr lang="ru-RU"/>
        </a:p>
      </dgm:t>
    </dgm:pt>
    <dgm:pt modelId="{591E2DDF-818A-4D2F-995C-10F3B983BDE1}">
      <dgm:prSet/>
      <dgm:spPr/>
      <dgm:t>
        <a:bodyPr/>
        <a:lstStyle/>
        <a:p>
          <a:endParaRPr lang="ru-RU"/>
        </a:p>
      </dgm:t>
    </dgm:pt>
    <dgm:pt modelId="{FDEA331C-942A-4A37-8309-101F92DFE7D1}" type="parTrans" cxnId="{C59A1B57-9B97-475C-A89A-BB59D39525EB}">
      <dgm:prSet/>
      <dgm:spPr/>
    </dgm:pt>
    <dgm:pt modelId="{6C481631-D90E-43E5-ACA5-4D313593C125}" type="sibTrans" cxnId="{C59A1B57-9B97-475C-A89A-BB59D39525EB}">
      <dgm:prSet/>
      <dgm:spPr/>
    </dgm:pt>
    <dgm:pt modelId="{DB6888E7-F924-4BBC-B6BC-23D947216692}">
      <dgm:prSet/>
      <dgm:spPr/>
      <dgm:t>
        <a:bodyPr/>
        <a:lstStyle/>
        <a:p>
          <a:endParaRPr lang="ru-RU"/>
        </a:p>
      </dgm:t>
    </dgm:pt>
    <dgm:pt modelId="{8E93C8EF-1637-41CB-B359-8EBB943FBDC5}" type="parTrans" cxnId="{729725A3-D1E6-4F61-B4DF-3137E6E85141}">
      <dgm:prSet/>
      <dgm:spPr/>
    </dgm:pt>
    <dgm:pt modelId="{84CEDBFC-FC68-486F-9F31-7DDA7EEE29CF}" type="sibTrans" cxnId="{729725A3-D1E6-4F61-B4DF-3137E6E85141}">
      <dgm:prSet/>
      <dgm:spPr/>
    </dgm:pt>
    <dgm:pt modelId="{CD4E1BE2-29FF-4BFF-982E-5E268C540EAF}">
      <dgm:prSet/>
      <dgm:spPr/>
      <dgm:t>
        <a:bodyPr/>
        <a:lstStyle/>
        <a:p>
          <a:endParaRPr lang="ru-RU"/>
        </a:p>
      </dgm:t>
    </dgm:pt>
    <dgm:pt modelId="{9AEC2E39-6098-4399-B723-F6498301E914}" type="parTrans" cxnId="{5BF789BB-BF13-4CD9-8E77-C92BAFF18BBB}">
      <dgm:prSet/>
      <dgm:spPr/>
    </dgm:pt>
    <dgm:pt modelId="{1A99C1A2-4770-43DA-8CBB-F61C2CD14695}" type="sibTrans" cxnId="{5BF789BB-BF13-4CD9-8E77-C92BAFF18BBB}">
      <dgm:prSet/>
      <dgm:spPr/>
    </dgm:pt>
    <dgm:pt modelId="{21FFDA43-9324-41E7-A0F6-7F35916FE6EF}">
      <dgm:prSet/>
      <dgm:spPr/>
      <dgm:t>
        <a:bodyPr/>
        <a:lstStyle/>
        <a:p>
          <a:pPr algn="l"/>
          <a:endParaRPr lang="ru-RU" sz="1500" dirty="0"/>
        </a:p>
      </dgm:t>
    </dgm:pt>
    <dgm:pt modelId="{E9E0C413-8756-4E33-939B-AD10838A9950}" type="parTrans" cxnId="{AA2C6F1B-FB2E-4053-B5F4-68AC1591535E}">
      <dgm:prSet/>
      <dgm:spPr/>
      <dgm:t>
        <a:bodyPr/>
        <a:lstStyle/>
        <a:p>
          <a:endParaRPr lang="ru-RU"/>
        </a:p>
      </dgm:t>
    </dgm:pt>
    <dgm:pt modelId="{CAFFEFBA-C48E-49E1-9AFF-7D23EE0C4FFA}" type="sibTrans" cxnId="{AA2C6F1B-FB2E-4053-B5F4-68AC1591535E}">
      <dgm:prSet/>
      <dgm:spPr/>
      <dgm:t>
        <a:bodyPr/>
        <a:lstStyle/>
        <a:p>
          <a:endParaRPr lang="ru-RU"/>
        </a:p>
      </dgm:t>
    </dgm:pt>
    <dgm:pt modelId="{6859FA13-7CCE-4A57-B050-7C24EA30C2A2}">
      <dgm:prSet phldrT="[Текст]" custT="1"/>
      <dgm:spPr/>
      <dgm:t>
        <a:bodyPr/>
        <a:lstStyle/>
        <a:p>
          <a:pPr algn="just"/>
          <a:endParaRPr lang="ru-RU" sz="1600" dirty="0">
            <a:latin typeface="Times New Roman" pitchFamily="18" charset="0"/>
            <a:cs typeface="Times New Roman" pitchFamily="18" charset="0"/>
          </a:endParaRPr>
        </a:p>
      </dgm:t>
    </dgm:pt>
    <dgm:pt modelId="{A7315300-334B-4D54-BBBE-BE5DC8FC3CFD}" type="parTrans" cxnId="{0EA93BCA-814D-4E7A-AFE7-3E44DC19BC27}">
      <dgm:prSet/>
      <dgm:spPr/>
    </dgm:pt>
    <dgm:pt modelId="{EEA75A7B-2190-4131-8B41-52A87F0714FE}" type="sibTrans" cxnId="{0EA93BCA-814D-4E7A-AFE7-3E44DC19BC27}">
      <dgm:prSet/>
      <dgm:spPr/>
    </dgm:pt>
    <dgm:pt modelId="{C776A0D6-08F9-4457-8590-FA708D7B8FD2}">
      <dgm:prSet/>
      <dgm:spPr/>
      <dgm:t>
        <a:bodyPr/>
        <a:lstStyle/>
        <a:p>
          <a:pPr algn="l"/>
          <a:endParaRPr lang="ru-RU" sz="1200" dirty="0"/>
        </a:p>
      </dgm:t>
    </dgm:pt>
    <dgm:pt modelId="{1E03504A-6C3B-4DE1-9535-6E81E82A5F04}" type="parTrans" cxnId="{D4E58429-D3E1-4579-8E87-2F81D067C6C7}">
      <dgm:prSet/>
      <dgm:spPr/>
      <dgm:t>
        <a:bodyPr/>
        <a:lstStyle/>
        <a:p>
          <a:endParaRPr lang="ru-RU"/>
        </a:p>
      </dgm:t>
    </dgm:pt>
    <dgm:pt modelId="{9E8B7F21-8480-4AA6-BB68-578CC9138AC7}" type="sibTrans" cxnId="{D4E58429-D3E1-4579-8E87-2F81D067C6C7}">
      <dgm:prSet/>
      <dgm:spPr/>
      <dgm:t>
        <a:bodyPr/>
        <a:lstStyle/>
        <a:p>
          <a:endParaRPr lang="ru-RU"/>
        </a:p>
      </dgm:t>
    </dgm:pt>
    <dgm:pt modelId="{9216B324-D534-48B6-83A8-15515BE6221F}">
      <dgm:prSet phldrT="[Текст]" custT="1"/>
      <dgm:spPr/>
      <dgm:t>
        <a:bodyPr/>
        <a:lstStyle/>
        <a:p>
          <a:pPr algn="just"/>
          <a:endParaRPr lang="ru-RU" sz="1600" dirty="0">
            <a:latin typeface="Times New Roman" pitchFamily="18" charset="0"/>
            <a:cs typeface="Times New Roman" pitchFamily="18" charset="0"/>
          </a:endParaRPr>
        </a:p>
      </dgm:t>
    </dgm:pt>
    <dgm:pt modelId="{2EAE126F-5005-476F-A8AE-7276E874FFAD}" type="parTrans" cxnId="{0C635F2E-822A-4CE4-987E-E76CEED10382}">
      <dgm:prSet/>
      <dgm:spPr/>
    </dgm:pt>
    <dgm:pt modelId="{D37A4392-CEEC-4DCB-991E-025D647C25F7}" type="sibTrans" cxnId="{0C635F2E-822A-4CE4-987E-E76CEED10382}">
      <dgm:prSet/>
      <dgm:spPr/>
    </dgm:pt>
    <dgm:pt modelId="{57D16DC4-4793-44B4-AEC8-64F873726E11}">
      <dgm:prSet custT="1"/>
      <dgm:spPr/>
      <dgm:t>
        <a:bodyPr/>
        <a:lstStyle/>
        <a:p>
          <a:pPr algn="just"/>
          <a:r>
            <a:rPr lang="ru-RU" sz="1600" dirty="0" smtClean="0">
              <a:latin typeface="Times New Roman" pitchFamily="18" charset="0"/>
              <a:cs typeface="Times New Roman" pitchFamily="18" charset="0"/>
            </a:rPr>
            <a:t>В случае применения прижимных планок их должно быть не менее двух</a:t>
          </a:r>
          <a:endParaRPr lang="ru-RU" sz="1600" dirty="0">
            <a:latin typeface="Times New Roman" pitchFamily="18" charset="0"/>
            <a:cs typeface="Times New Roman" pitchFamily="18" charset="0"/>
          </a:endParaRPr>
        </a:p>
      </dgm:t>
    </dgm:pt>
    <dgm:pt modelId="{CE143C9F-7A7D-4C3B-9996-212B7EF4E086}" type="parTrans" cxnId="{D23B793E-69A6-4B70-B24F-B41498C1061B}">
      <dgm:prSet/>
      <dgm:spPr/>
    </dgm:pt>
    <dgm:pt modelId="{9034A3DA-1D71-46AE-9701-43FA49A1F83A}" type="sibTrans" cxnId="{D23B793E-69A6-4B70-B24F-B41498C1061B}">
      <dgm:prSet/>
      <dgm:spPr/>
    </dgm:pt>
    <dgm:pt modelId="{06A45ECA-29F2-455F-8F2E-E75AA7908AEE}">
      <dgm:prSet/>
      <dgm:spPr/>
      <dgm:t>
        <a:bodyPr/>
        <a:lstStyle/>
        <a:p>
          <a:pPr algn="l"/>
          <a:endParaRPr lang="ru-RU" sz="1800" dirty="0"/>
        </a:p>
      </dgm:t>
    </dgm:pt>
    <dgm:pt modelId="{6C080A16-A5B5-48BA-A6B2-A11D72E2B685}" type="parTrans" cxnId="{FA28141B-4D11-4DB0-88C7-C874DD4CE8CD}">
      <dgm:prSet/>
      <dgm:spPr/>
      <dgm:t>
        <a:bodyPr/>
        <a:lstStyle/>
        <a:p>
          <a:endParaRPr lang="ru-RU"/>
        </a:p>
      </dgm:t>
    </dgm:pt>
    <dgm:pt modelId="{FCA5CC5A-E826-40D2-93AC-92AEC0B79EC1}" type="sibTrans" cxnId="{FA28141B-4D11-4DB0-88C7-C874DD4CE8CD}">
      <dgm:prSet/>
      <dgm:spPr/>
      <dgm:t>
        <a:bodyPr/>
        <a:lstStyle/>
        <a:p>
          <a:endParaRPr lang="ru-RU"/>
        </a:p>
      </dgm:t>
    </dgm:pt>
    <dgm:pt modelId="{9DF1543C-366C-412B-A630-D8614AA98B29}">
      <dgm:prSet custT="1"/>
      <dgm:spPr/>
      <dgm:t>
        <a:bodyPr/>
        <a:lstStyle/>
        <a:p>
          <a:pPr algn="just"/>
          <a:endParaRPr lang="ru-RU" sz="1600" dirty="0">
            <a:latin typeface="Times New Roman" pitchFamily="18" charset="0"/>
            <a:cs typeface="Times New Roman" pitchFamily="18" charset="0"/>
          </a:endParaRPr>
        </a:p>
      </dgm:t>
    </dgm:pt>
    <dgm:pt modelId="{9107EEB7-C7AC-424A-BD70-663E10563628}" type="parTrans" cxnId="{F97A7B07-924A-4A03-9979-E770D5533118}">
      <dgm:prSet/>
      <dgm:spPr/>
    </dgm:pt>
    <dgm:pt modelId="{DBBBCD1A-9714-4199-9285-DF413DC160C9}" type="sibTrans" cxnId="{F97A7B07-924A-4A03-9979-E770D5533118}">
      <dgm:prSet/>
      <dgm:spPr/>
    </dgm:pt>
    <dgm:pt modelId="{D48BB61D-FA34-4A4C-8516-2812331DD25C}">
      <dgm:prSet custT="1"/>
      <dgm:spPr/>
      <dgm:t>
        <a:bodyPr/>
        <a:lstStyle/>
        <a:p>
          <a:pPr algn="just"/>
          <a:r>
            <a:rPr lang="ru-RU" sz="1600" dirty="0" smtClean="0">
              <a:latin typeface="Times New Roman" pitchFamily="18" charset="0"/>
              <a:cs typeface="Times New Roman" pitchFamily="18" charset="0"/>
            </a:rPr>
            <a:t>Длина свободного конца каната от прижимной планки на барабане должна составлять не менее двух диаметров каната</a:t>
          </a:r>
          <a:endParaRPr lang="ru-RU" sz="1600" dirty="0">
            <a:latin typeface="Times New Roman" pitchFamily="18" charset="0"/>
            <a:cs typeface="Times New Roman" pitchFamily="18" charset="0"/>
          </a:endParaRPr>
        </a:p>
      </dgm:t>
    </dgm:pt>
    <dgm:pt modelId="{FC46E4CD-B556-4BAB-8683-5B36F45AFE23}" type="parTrans" cxnId="{A3BB9BB2-8499-4C29-8EDB-A80FEE85D249}">
      <dgm:prSet/>
      <dgm:spPr/>
    </dgm:pt>
    <dgm:pt modelId="{1F3B2D8D-1030-478D-9022-C76AF82302E5}" type="sibTrans" cxnId="{A3BB9BB2-8499-4C29-8EDB-A80FEE85D249}">
      <dgm:prSet/>
      <dgm:spPr/>
    </dgm:pt>
    <dgm:pt modelId="{D91F2CF3-86AB-4DA1-9D95-EF9BF2D52904}">
      <dgm:prSet custT="1"/>
      <dgm:spPr/>
      <dgm:t>
        <a:bodyPr/>
        <a:lstStyle/>
        <a:p>
          <a:pPr algn="just"/>
          <a:r>
            <a:rPr lang="ru-RU" sz="1600" dirty="0" smtClean="0">
              <a:latin typeface="Times New Roman" pitchFamily="18" charset="0"/>
              <a:cs typeface="Times New Roman" pitchFamily="18" charset="0"/>
            </a:rPr>
            <a:t>Расположение конца петли каната под прижимной планкой или на расстоянии от планки, составляющем менее трех диаметров каната, не разрешается</a:t>
          </a:r>
          <a:endParaRPr lang="ru-RU" sz="1600" dirty="0">
            <a:latin typeface="Times New Roman" pitchFamily="18" charset="0"/>
            <a:cs typeface="Times New Roman" pitchFamily="18" charset="0"/>
          </a:endParaRPr>
        </a:p>
      </dgm:t>
    </dgm:pt>
    <dgm:pt modelId="{BCE492D8-6785-4F48-897E-63EA795B2120}" type="parTrans" cxnId="{D2449A88-31B1-4AF1-B31D-E132B5E7F961}">
      <dgm:prSet/>
      <dgm:spPr/>
    </dgm:pt>
    <dgm:pt modelId="{8607BB86-730F-4711-A1D4-BC44FE6C9F9D}" type="sibTrans" cxnId="{D2449A88-31B1-4AF1-B31D-E132B5E7F961}">
      <dgm:prSet/>
      <dgm:spPr/>
    </dgm:pt>
    <dgm:pt modelId="{B25E549E-5B9A-4D29-9DC6-5B8AD3493BA7}">
      <dgm:prSet/>
      <dgm:spPr/>
      <dgm:t>
        <a:bodyPr/>
        <a:lstStyle/>
        <a:p>
          <a:pPr algn="l"/>
          <a:endParaRPr lang="ru-RU" sz="1200" dirty="0"/>
        </a:p>
      </dgm:t>
    </dgm:pt>
    <dgm:pt modelId="{9F3E0269-6C28-4C8F-88C8-1F140313EE22}" type="parTrans" cxnId="{9FC335BB-5057-4399-B081-AC8464757211}">
      <dgm:prSet/>
      <dgm:spPr/>
      <dgm:t>
        <a:bodyPr/>
        <a:lstStyle/>
        <a:p>
          <a:endParaRPr lang="ru-RU"/>
        </a:p>
      </dgm:t>
    </dgm:pt>
    <dgm:pt modelId="{786BE403-9838-4F52-AC63-167A796F20B1}" type="sibTrans" cxnId="{9FC335BB-5057-4399-B081-AC8464757211}">
      <dgm:prSet/>
      <dgm:spPr/>
      <dgm:t>
        <a:bodyPr/>
        <a:lstStyle/>
        <a:p>
          <a:endParaRPr lang="ru-RU"/>
        </a:p>
      </dgm:t>
    </dgm:pt>
    <dgm:pt modelId="{B4C31E7F-D817-4CE1-9B71-E938DD202EDA}">
      <dgm:prSet custT="1"/>
      <dgm:spPr/>
      <dgm:t>
        <a:bodyPr/>
        <a:lstStyle/>
        <a:p>
          <a:pPr algn="just"/>
          <a:endParaRPr lang="ru-RU" sz="1600" dirty="0">
            <a:latin typeface="Times New Roman" pitchFamily="18" charset="0"/>
            <a:cs typeface="Times New Roman" pitchFamily="18" charset="0"/>
          </a:endParaRPr>
        </a:p>
      </dgm:t>
    </dgm:pt>
    <dgm:pt modelId="{867BAEAF-255A-4FBD-AC7F-61D467EEB417}" type="parTrans" cxnId="{8A1B504E-BCB1-42CC-B8E8-500E606B1841}">
      <dgm:prSet/>
      <dgm:spPr/>
    </dgm:pt>
    <dgm:pt modelId="{D916E99F-4733-4EF7-989B-40ABBCAF4F82}" type="sibTrans" cxnId="{8A1B504E-BCB1-42CC-B8E8-500E606B1841}">
      <dgm:prSet/>
      <dgm:spPr/>
    </dgm:pt>
    <dgm:pt modelId="{1CEDB5F4-F4F1-408F-B264-F7617B170716}" type="pres">
      <dgm:prSet presAssocID="{24D24F23-F715-4E87-BCCD-A2FE0E53A6CA}" presName="linearFlow" presStyleCnt="0">
        <dgm:presLayoutVars>
          <dgm:dir/>
          <dgm:animLvl val="lvl"/>
          <dgm:resizeHandles val="exact"/>
        </dgm:presLayoutVars>
      </dgm:prSet>
      <dgm:spPr/>
      <dgm:t>
        <a:bodyPr/>
        <a:lstStyle/>
        <a:p>
          <a:endParaRPr lang="ru-RU"/>
        </a:p>
      </dgm:t>
    </dgm:pt>
    <dgm:pt modelId="{4E65DF89-F806-4D6F-B651-A866148BCA1B}" type="pres">
      <dgm:prSet presAssocID="{C1EAC57C-0809-47D8-9570-7FED22BC10F5}" presName="composite" presStyleCnt="0"/>
      <dgm:spPr/>
    </dgm:pt>
    <dgm:pt modelId="{042E9AA1-E0D2-49B8-9CCD-91B7B4DB4305}" type="pres">
      <dgm:prSet presAssocID="{C1EAC57C-0809-47D8-9570-7FED22BC10F5}" presName="parentText" presStyleLbl="alignNode1" presStyleIdx="0" presStyleCnt="6">
        <dgm:presLayoutVars>
          <dgm:chMax val="1"/>
          <dgm:bulletEnabled val="1"/>
        </dgm:presLayoutVars>
      </dgm:prSet>
      <dgm:spPr/>
      <dgm:t>
        <a:bodyPr/>
        <a:lstStyle/>
        <a:p>
          <a:endParaRPr lang="ru-RU"/>
        </a:p>
      </dgm:t>
    </dgm:pt>
    <dgm:pt modelId="{AF54D383-77F2-44D1-8FA4-C7E24F6BEFAD}" type="pres">
      <dgm:prSet presAssocID="{C1EAC57C-0809-47D8-9570-7FED22BC10F5}" presName="descendantText" presStyleLbl="alignAcc1" presStyleIdx="0" presStyleCnt="6">
        <dgm:presLayoutVars>
          <dgm:bulletEnabled val="1"/>
        </dgm:presLayoutVars>
      </dgm:prSet>
      <dgm:spPr/>
      <dgm:t>
        <a:bodyPr/>
        <a:lstStyle/>
        <a:p>
          <a:endParaRPr lang="ru-RU"/>
        </a:p>
      </dgm:t>
    </dgm:pt>
    <dgm:pt modelId="{FA89EEDA-4B05-4917-A336-31BE11E1E00D}" type="pres">
      <dgm:prSet presAssocID="{67E006FC-F8CF-4722-8137-2A75F7BB5828}" presName="sp" presStyleCnt="0"/>
      <dgm:spPr/>
    </dgm:pt>
    <dgm:pt modelId="{EE4FE85B-FEB9-48FB-BB3A-9A6E7F92EA36}" type="pres">
      <dgm:prSet presAssocID="{E2BA41E8-EFA5-4E66-9E9C-87F37FE98C67}" presName="composite" presStyleCnt="0"/>
      <dgm:spPr/>
    </dgm:pt>
    <dgm:pt modelId="{5D6DB776-5B1A-46B2-8ED9-F7DB6B558A7C}" type="pres">
      <dgm:prSet presAssocID="{E2BA41E8-EFA5-4E66-9E9C-87F37FE98C67}" presName="parentText" presStyleLbl="alignNode1" presStyleIdx="1" presStyleCnt="6">
        <dgm:presLayoutVars>
          <dgm:chMax val="1"/>
          <dgm:bulletEnabled val="1"/>
        </dgm:presLayoutVars>
      </dgm:prSet>
      <dgm:spPr/>
      <dgm:t>
        <a:bodyPr/>
        <a:lstStyle/>
        <a:p>
          <a:endParaRPr lang="ru-RU"/>
        </a:p>
      </dgm:t>
    </dgm:pt>
    <dgm:pt modelId="{D72E1977-F59B-46EC-8AC9-A314AFF0A5DA}" type="pres">
      <dgm:prSet presAssocID="{E2BA41E8-EFA5-4E66-9E9C-87F37FE98C67}" presName="descendantText" presStyleLbl="alignAcc1" presStyleIdx="1" presStyleCnt="6">
        <dgm:presLayoutVars>
          <dgm:bulletEnabled val="1"/>
        </dgm:presLayoutVars>
      </dgm:prSet>
      <dgm:spPr/>
      <dgm:t>
        <a:bodyPr/>
        <a:lstStyle/>
        <a:p>
          <a:endParaRPr lang="ru-RU"/>
        </a:p>
      </dgm:t>
    </dgm:pt>
    <dgm:pt modelId="{1A6641FD-E278-42DC-9706-A0EE22E99D60}" type="pres">
      <dgm:prSet presAssocID="{5F04E33B-095F-4170-9E9C-C84540DFEDC5}" presName="sp" presStyleCnt="0"/>
      <dgm:spPr/>
    </dgm:pt>
    <dgm:pt modelId="{C3F2D85C-75A2-4F09-AD73-799695864854}" type="pres">
      <dgm:prSet presAssocID="{F687D579-717B-4812-9C8A-38D55AEADE3B}" presName="composite" presStyleCnt="0"/>
      <dgm:spPr/>
    </dgm:pt>
    <dgm:pt modelId="{31E102F2-2B4C-47E4-BA9C-E56A3608B234}" type="pres">
      <dgm:prSet presAssocID="{F687D579-717B-4812-9C8A-38D55AEADE3B}" presName="parentText" presStyleLbl="alignNode1" presStyleIdx="2" presStyleCnt="6">
        <dgm:presLayoutVars>
          <dgm:chMax val="1"/>
          <dgm:bulletEnabled val="1"/>
        </dgm:presLayoutVars>
      </dgm:prSet>
      <dgm:spPr/>
      <dgm:t>
        <a:bodyPr/>
        <a:lstStyle/>
        <a:p>
          <a:endParaRPr lang="ru-RU"/>
        </a:p>
      </dgm:t>
    </dgm:pt>
    <dgm:pt modelId="{72C51DCD-C696-437A-ABDD-E81CC6F43F83}" type="pres">
      <dgm:prSet presAssocID="{F687D579-717B-4812-9C8A-38D55AEADE3B}" presName="descendantText" presStyleLbl="alignAcc1" presStyleIdx="2" presStyleCnt="6">
        <dgm:presLayoutVars>
          <dgm:bulletEnabled val="1"/>
        </dgm:presLayoutVars>
      </dgm:prSet>
      <dgm:spPr/>
      <dgm:t>
        <a:bodyPr/>
        <a:lstStyle/>
        <a:p>
          <a:endParaRPr lang="ru-RU"/>
        </a:p>
      </dgm:t>
    </dgm:pt>
    <dgm:pt modelId="{C5002148-5EB3-4974-8BB7-93DCB1B44228}" type="pres">
      <dgm:prSet presAssocID="{2737A030-911C-4591-A547-C6910819C895}" presName="sp" presStyleCnt="0"/>
      <dgm:spPr/>
    </dgm:pt>
    <dgm:pt modelId="{4A77207E-DEFA-4C9C-836F-461164216B04}" type="pres">
      <dgm:prSet presAssocID="{591E2DDF-818A-4D2F-995C-10F3B983BDE1}" presName="composite" presStyleCnt="0"/>
      <dgm:spPr/>
    </dgm:pt>
    <dgm:pt modelId="{DC071292-E68F-45A6-AC86-6F49E2C94DF5}" type="pres">
      <dgm:prSet presAssocID="{591E2DDF-818A-4D2F-995C-10F3B983BDE1}" presName="parentText" presStyleLbl="alignNode1" presStyleIdx="3" presStyleCnt="6" custLinFactNeighborX="1085" custLinFactNeighborY="-3829">
        <dgm:presLayoutVars>
          <dgm:chMax val="1"/>
          <dgm:bulletEnabled val="1"/>
        </dgm:presLayoutVars>
      </dgm:prSet>
      <dgm:spPr/>
      <dgm:t>
        <a:bodyPr/>
        <a:lstStyle/>
        <a:p>
          <a:endParaRPr lang="ru-RU"/>
        </a:p>
      </dgm:t>
    </dgm:pt>
    <dgm:pt modelId="{1190B6FC-36C8-452A-BA23-79A3076822BC}" type="pres">
      <dgm:prSet presAssocID="{591E2DDF-818A-4D2F-995C-10F3B983BDE1}" presName="descendantText" presStyleLbl="alignAcc1" presStyleIdx="3" presStyleCnt="6">
        <dgm:presLayoutVars>
          <dgm:bulletEnabled val="1"/>
        </dgm:presLayoutVars>
      </dgm:prSet>
      <dgm:spPr/>
      <dgm:t>
        <a:bodyPr/>
        <a:lstStyle/>
        <a:p>
          <a:endParaRPr lang="ru-RU"/>
        </a:p>
      </dgm:t>
    </dgm:pt>
    <dgm:pt modelId="{FD57F143-F5B6-425D-BB53-950C0FDECD72}" type="pres">
      <dgm:prSet presAssocID="{6C481631-D90E-43E5-ACA5-4D313593C125}" presName="sp" presStyleCnt="0"/>
      <dgm:spPr/>
    </dgm:pt>
    <dgm:pt modelId="{7510DF2B-1EC0-4B54-B335-5D048731BFA6}" type="pres">
      <dgm:prSet presAssocID="{DB6888E7-F924-4BBC-B6BC-23D947216692}" presName="composite" presStyleCnt="0"/>
      <dgm:spPr/>
    </dgm:pt>
    <dgm:pt modelId="{4C341488-F314-499D-B052-D2DDFB1C553E}" type="pres">
      <dgm:prSet presAssocID="{DB6888E7-F924-4BBC-B6BC-23D947216692}" presName="parentText" presStyleLbl="alignNode1" presStyleIdx="4" presStyleCnt="6">
        <dgm:presLayoutVars>
          <dgm:chMax val="1"/>
          <dgm:bulletEnabled val="1"/>
        </dgm:presLayoutVars>
      </dgm:prSet>
      <dgm:spPr/>
      <dgm:t>
        <a:bodyPr/>
        <a:lstStyle/>
        <a:p>
          <a:endParaRPr lang="ru-RU"/>
        </a:p>
      </dgm:t>
    </dgm:pt>
    <dgm:pt modelId="{8A62A605-AB1B-4BDA-ABED-ABC2E7558FD9}" type="pres">
      <dgm:prSet presAssocID="{DB6888E7-F924-4BBC-B6BC-23D947216692}" presName="descendantText" presStyleLbl="alignAcc1" presStyleIdx="4" presStyleCnt="6">
        <dgm:presLayoutVars>
          <dgm:bulletEnabled val="1"/>
        </dgm:presLayoutVars>
      </dgm:prSet>
      <dgm:spPr/>
      <dgm:t>
        <a:bodyPr/>
        <a:lstStyle/>
        <a:p>
          <a:endParaRPr lang="ru-RU"/>
        </a:p>
      </dgm:t>
    </dgm:pt>
    <dgm:pt modelId="{9F48C0AD-FD83-400C-BDC3-722C64AF027F}" type="pres">
      <dgm:prSet presAssocID="{84CEDBFC-FC68-486F-9F31-7DDA7EEE29CF}" presName="sp" presStyleCnt="0"/>
      <dgm:spPr/>
    </dgm:pt>
    <dgm:pt modelId="{7E9A9DAF-5DAB-45B4-B318-956A9CB106A6}" type="pres">
      <dgm:prSet presAssocID="{CD4E1BE2-29FF-4BFF-982E-5E268C540EAF}" presName="composite" presStyleCnt="0"/>
      <dgm:spPr/>
    </dgm:pt>
    <dgm:pt modelId="{FB989CBD-20A6-4ABB-B692-DDBE7AD6C07A}" type="pres">
      <dgm:prSet presAssocID="{CD4E1BE2-29FF-4BFF-982E-5E268C540EAF}" presName="parentText" presStyleLbl="alignNode1" presStyleIdx="5" presStyleCnt="6">
        <dgm:presLayoutVars>
          <dgm:chMax val="1"/>
          <dgm:bulletEnabled val="1"/>
        </dgm:presLayoutVars>
      </dgm:prSet>
      <dgm:spPr/>
      <dgm:t>
        <a:bodyPr/>
        <a:lstStyle/>
        <a:p>
          <a:endParaRPr lang="ru-RU"/>
        </a:p>
      </dgm:t>
    </dgm:pt>
    <dgm:pt modelId="{AB2431DB-91DB-4137-8E84-3D6D37D8A3D9}" type="pres">
      <dgm:prSet presAssocID="{CD4E1BE2-29FF-4BFF-982E-5E268C540EAF}" presName="descendantText" presStyleLbl="alignAcc1" presStyleIdx="5" presStyleCnt="6">
        <dgm:presLayoutVars>
          <dgm:bulletEnabled val="1"/>
        </dgm:presLayoutVars>
      </dgm:prSet>
      <dgm:spPr/>
      <dgm:t>
        <a:bodyPr/>
        <a:lstStyle/>
        <a:p>
          <a:endParaRPr lang="ru-RU"/>
        </a:p>
      </dgm:t>
    </dgm:pt>
  </dgm:ptLst>
  <dgm:cxnLst>
    <dgm:cxn modelId="{C59A1B57-9B97-475C-A89A-BB59D39525EB}" srcId="{24D24F23-F715-4E87-BCCD-A2FE0E53A6CA}" destId="{591E2DDF-818A-4D2F-995C-10F3B983BDE1}" srcOrd="3" destOrd="0" parTransId="{FDEA331C-942A-4A37-8309-101F92DFE7D1}" sibTransId="{6C481631-D90E-43E5-ACA5-4D313593C125}"/>
    <dgm:cxn modelId="{5D53710A-B6F7-4E18-8843-3C220E8405BB}" type="presOf" srcId="{24D24F23-F715-4E87-BCCD-A2FE0E53A6CA}" destId="{1CEDB5F4-F4F1-408F-B264-F7617B170716}" srcOrd="0" destOrd="0" presId="urn:microsoft.com/office/officeart/2005/8/layout/chevron2"/>
    <dgm:cxn modelId="{8077204E-01A9-41C4-8288-747523031B66}" type="presOf" srcId="{D50EB104-85B4-4860-8F56-2538B43A31AE}" destId="{72C51DCD-C696-437A-ABDD-E81CC6F43F83}" srcOrd="0" destOrd="1" presId="urn:microsoft.com/office/officeart/2005/8/layout/chevron2"/>
    <dgm:cxn modelId="{690D6B44-0CB5-4BD1-BA87-E1BE50F27A26}" type="presOf" srcId="{17D25522-CC6B-4AD6-8D93-10D90FB4552C}" destId="{AF54D383-77F2-44D1-8FA4-C7E24F6BEFAD}" srcOrd="0" destOrd="0" presId="urn:microsoft.com/office/officeart/2005/8/layout/chevron2"/>
    <dgm:cxn modelId="{79B1D4EF-1D57-43C5-A300-278C7DD1D5D2}" srcId="{E2BA41E8-EFA5-4E66-9E9C-87F37FE98C67}" destId="{7F98511A-12AD-4C79-BF1E-1F8459E6C3AE}" srcOrd="1" destOrd="0" parTransId="{3280483C-FCB1-4C61-900A-F733F91847D2}" sibTransId="{47656AD9-7B87-4C0A-8907-11C515B27ABB}"/>
    <dgm:cxn modelId="{B13F7BEF-0DAB-4C85-8B50-E3E62B785CE3}" type="presOf" srcId="{D91F2CF3-86AB-4DA1-9D95-EF9BF2D52904}" destId="{AB2431DB-91DB-4137-8E84-3D6D37D8A3D9}" srcOrd="0" destOrd="1" presId="urn:microsoft.com/office/officeart/2005/8/layout/chevron2"/>
    <dgm:cxn modelId="{3412ED1A-86A4-4AA7-9286-3C559F60842C}" srcId="{C1EAC57C-0809-47D8-9570-7FED22BC10F5}" destId="{17D25522-CC6B-4AD6-8D93-10D90FB4552C}" srcOrd="0" destOrd="0" parTransId="{E370F61A-78F5-4819-AFAB-DC6247A1DAD2}" sibTransId="{F030F062-CA48-4BA3-9544-D46838F87A67}"/>
    <dgm:cxn modelId="{0EA93BCA-814D-4E7A-AFE7-3E44DC19BC27}" srcId="{E2BA41E8-EFA5-4E66-9E9C-87F37FE98C67}" destId="{6859FA13-7CCE-4A57-B050-7C24EA30C2A2}" srcOrd="0" destOrd="0" parTransId="{A7315300-334B-4D54-BBBE-BE5DC8FC3CFD}" sibTransId="{EEA75A7B-2190-4131-8B41-52A87F0714FE}"/>
    <dgm:cxn modelId="{F97A7B07-924A-4A03-9979-E770D5533118}" srcId="{591E2DDF-818A-4D2F-995C-10F3B983BDE1}" destId="{9DF1543C-366C-412B-A630-D8614AA98B29}" srcOrd="0" destOrd="0" parTransId="{9107EEB7-C7AC-424A-BD70-663E10563628}" sibTransId="{DBBBCD1A-9714-4199-9285-DF413DC160C9}"/>
    <dgm:cxn modelId="{0C635F2E-822A-4CE4-987E-E76CEED10382}" srcId="{F687D579-717B-4812-9C8A-38D55AEADE3B}" destId="{9216B324-D534-48B6-83A8-15515BE6221F}" srcOrd="0" destOrd="0" parTransId="{2EAE126F-5005-476F-A8AE-7276E874FFAD}" sibTransId="{D37A4392-CEEC-4DCB-991E-025D647C25F7}"/>
    <dgm:cxn modelId="{AD6A9A08-838F-438C-84B9-7887ADB582D8}" type="presOf" srcId="{9216B324-D534-48B6-83A8-15515BE6221F}" destId="{72C51DCD-C696-437A-ABDD-E81CC6F43F83}" srcOrd="0" destOrd="0" presId="urn:microsoft.com/office/officeart/2005/8/layout/chevron2"/>
    <dgm:cxn modelId="{D23B793E-69A6-4B70-B24F-B41498C1061B}" srcId="{591E2DDF-818A-4D2F-995C-10F3B983BDE1}" destId="{57D16DC4-4793-44B4-AEC8-64F873726E11}" srcOrd="1" destOrd="0" parTransId="{CE143C9F-7A7D-4C3B-9996-212B7EF4E086}" sibTransId="{9034A3DA-1D71-46AE-9701-43FA49A1F83A}"/>
    <dgm:cxn modelId="{729725A3-D1E6-4F61-B4DF-3137E6E85141}" srcId="{24D24F23-F715-4E87-BCCD-A2FE0E53A6CA}" destId="{DB6888E7-F924-4BBC-B6BC-23D947216692}" srcOrd="4" destOrd="0" parTransId="{8E93C8EF-1637-41CB-B359-8EBB943FBDC5}" sibTransId="{84CEDBFC-FC68-486F-9F31-7DDA7EEE29CF}"/>
    <dgm:cxn modelId="{B3153123-236B-4D2B-BABC-9C29E3FEE5AE}" srcId="{24D24F23-F715-4E87-BCCD-A2FE0E53A6CA}" destId="{C1EAC57C-0809-47D8-9570-7FED22BC10F5}" srcOrd="0" destOrd="0" parTransId="{43AC0668-E014-40E8-91A7-317FB3E82EAD}" sibTransId="{67E006FC-F8CF-4722-8137-2A75F7BB5828}"/>
    <dgm:cxn modelId="{3CF1DFD8-3437-4C4D-9C4D-A2F3500B6D21}" type="presOf" srcId="{C776A0D6-08F9-4457-8590-FA708D7B8FD2}" destId="{72C51DCD-C696-437A-ABDD-E81CC6F43F83}" srcOrd="0" destOrd="2" presId="urn:microsoft.com/office/officeart/2005/8/layout/chevron2"/>
    <dgm:cxn modelId="{D573B34B-EE7D-4149-963E-CAFB49A9C0A4}" type="presOf" srcId="{CD4E1BE2-29FF-4BFF-982E-5E268C540EAF}" destId="{FB989CBD-20A6-4ABB-B692-DDBE7AD6C07A}" srcOrd="0" destOrd="0" presId="urn:microsoft.com/office/officeart/2005/8/layout/chevron2"/>
    <dgm:cxn modelId="{AA2C6F1B-FB2E-4053-B5F4-68AC1591535E}" srcId="{E2BA41E8-EFA5-4E66-9E9C-87F37FE98C67}" destId="{21FFDA43-9324-41E7-A0F6-7F35916FE6EF}" srcOrd="2" destOrd="0" parTransId="{E9E0C413-8756-4E33-939B-AD10838A9950}" sibTransId="{CAFFEFBA-C48E-49E1-9AFF-7D23EE0C4FFA}"/>
    <dgm:cxn modelId="{5BF789BB-BF13-4CD9-8E77-C92BAFF18BBB}" srcId="{24D24F23-F715-4E87-BCCD-A2FE0E53A6CA}" destId="{CD4E1BE2-29FF-4BFF-982E-5E268C540EAF}" srcOrd="5" destOrd="0" parTransId="{9AEC2E39-6098-4399-B723-F6498301E914}" sibTransId="{1A99C1A2-4770-43DA-8CBB-F61C2CD14695}"/>
    <dgm:cxn modelId="{D4E58429-D3E1-4579-8E87-2F81D067C6C7}" srcId="{F687D579-717B-4812-9C8A-38D55AEADE3B}" destId="{C776A0D6-08F9-4457-8590-FA708D7B8FD2}" srcOrd="2" destOrd="0" parTransId="{1E03504A-6C3B-4DE1-9535-6E81E82A5F04}" sibTransId="{9E8B7F21-8480-4AA6-BB68-578CC9138AC7}"/>
    <dgm:cxn modelId="{2C4B4524-024E-4D6E-BA37-B643BB6CF5E9}" type="presOf" srcId="{B25E549E-5B9A-4D29-9DC6-5B8AD3493BA7}" destId="{AB2431DB-91DB-4137-8E84-3D6D37D8A3D9}" srcOrd="0" destOrd="2" presId="urn:microsoft.com/office/officeart/2005/8/layout/chevron2"/>
    <dgm:cxn modelId="{FA28141B-4D11-4DB0-88C7-C874DD4CE8CD}" srcId="{591E2DDF-818A-4D2F-995C-10F3B983BDE1}" destId="{06A45ECA-29F2-455F-8F2E-E75AA7908AEE}" srcOrd="2" destOrd="0" parTransId="{6C080A16-A5B5-48BA-A6B2-A11D72E2B685}" sibTransId="{FCA5CC5A-E826-40D2-93AC-92AEC0B79EC1}"/>
    <dgm:cxn modelId="{8A1B504E-BCB1-42CC-B8E8-500E606B1841}" srcId="{CD4E1BE2-29FF-4BFF-982E-5E268C540EAF}" destId="{B4C31E7F-D817-4CE1-9B71-E938DD202EDA}" srcOrd="0" destOrd="0" parTransId="{867BAEAF-255A-4FBD-AC7F-61D467EEB417}" sibTransId="{D916E99F-4733-4EF7-989B-40ABBCAF4F82}"/>
    <dgm:cxn modelId="{A3BB9BB2-8499-4C29-8EDB-A80FEE85D249}" srcId="{DB6888E7-F924-4BBC-B6BC-23D947216692}" destId="{D48BB61D-FA34-4A4C-8516-2812331DD25C}" srcOrd="0" destOrd="0" parTransId="{FC46E4CD-B556-4BAB-8683-5B36F45AFE23}" sibTransId="{1F3B2D8D-1030-478D-9022-C76AF82302E5}"/>
    <dgm:cxn modelId="{97161BC7-298D-49D5-BD56-0670B0C68F4F}" type="presOf" srcId="{06A45ECA-29F2-455F-8F2E-E75AA7908AEE}" destId="{1190B6FC-36C8-452A-BA23-79A3076822BC}" srcOrd="0" destOrd="2" presId="urn:microsoft.com/office/officeart/2005/8/layout/chevron2"/>
    <dgm:cxn modelId="{3E5415FC-1988-4A4A-AAA9-67EE2AD721EE}" srcId="{F687D579-717B-4812-9C8A-38D55AEADE3B}" destId="{D50EB104-85B4-4860-8F56-2538B43A31AE}" srcOrd="1" destOrd="0" parTransId="{0E0D5386-7806-4B1B-8D88-EEA2A6ADB953}" sibTransId="{0DF54800-37A6-4069-A31F-EBD7E8016130}"/>
    <dgm:cxn modelId="{5BA331FF-BA3D-4C13-A704-2C0ECF197F80}" srcId="{24D24F23-F715-4E87-BCCD-A2FE0E53A6CA}" destId="{E2BA41E8-EFA5-4E66-9E9C-87F37FE98C67}" srcOrd="1" destOrd="0" parTransId="{2E9337A3-B28E-4904-A0A6-6FFB3A3FCB4E}" sibTransId="{5F04E33B-095F-4170-9E9C-C84540DFEDC5}"/>
    <dgm:cxn modelId="{1BB6E315-E375-4E67-81EA-7079D21B3097}" type="presOf" srcId="{57D16DC4-4793-44B4-AEC8-64F873726E11}" destId="{1190B6FC-36C8-452A-BA23-79A3076822BC}" srcOrd="0" destOrd="1" presId="urn:microsoft.com/office/officeart/2005/8/layout/chevron2"/>
    <dgm:cxn modelId="{C95E9127-C715-4A5C-98D1-A147993D7ABB}" type="presOf" srcId="{F687D579-717B-4812-9C8A-38D55AEADE3B}" destId="{31E102F2-2B4C-47E4-BA9C-E56A3608B234}" srcOrd="0" destOrd="0" presId="urn:microsoft.com/office/officeart/2005/8/layout/chevron2"/>
    <dgm:cxn modelId="{637F4B87-2930-4176-B1B2-6D7EAD83F557}" srcId="{24D24F23-F715-4E87-BCCD-A2FE0E53A6CA}" destId="{F687D579-717B-4812-9C8A-38D55AEADE3B}" srcOrd="2" destOrd="0" parTransId="{2A2C7A20-A28D-4CCA-A9B0-809099D0763A}" sibTransId="{2737A030-911C-4591-A547-C6910819C895}"/>
    <dgm:cxn modelId="{D2449A88-31B1-4AF1-B31D-E132B5E7F961}" srcId="{CD4E1BE2-29FF-4BFF-982E-5E268C540EAF}" destId="{D91F2CF3-86AB-4DA1-9D95-EF9BF2D52904}" srcOrd="1" destOrd="0" parTransId="{BCE492D8-6785-4F48-897E-63EA795B2120}" sibTransId="{8607BB86-730F-4711-A1D4-BC44FE6C9F9D}"/>
    <dgm:cxn modelId="{DD9C1346-C1A1-45C4-A574-DCFF99918D3A}" type="presOf" srcId="{21FFDA43-9324-41E7-A0F6-7F35916FE6EF}" destId="{D72E1977-F59B-46EC-8AC9-A314AFF0A5DA}" srcOrd="0" destOrd="2" presId="urn:microsoft.com/office/officeart/2005/8/layout/chevron2"/>
    <dgm:cxn modelId="{5CDD6737-1112-4707-A64A-2EF4BAAE1D38}" type="presOf" srcId="{6859FA13-7CCE-4A57-B050-7C24EA30C2A2}" destId="{D72E1977-F59B-46EC-8AC9-A314AFF0A5DA}" srcOrd="0" destOrd="0" presId="urn:microsoft.com/office/officeart/2005/8/layout/chevron2"/>
    <dgm:cxn modelId="{D926824C-F992-4B7E-A1DE-FC855C4717CB}" type="presOf" srcId="{B4C31E7F-D817-4CE1-9B71-E938DD202EDA}" destId="{AB2431DB-91DB-4137-8E84-3D6D37D8A3D9}" srcOrd="0" destOrd="0" presId="urn:microsoft.com/office/officeart/2005/8/layout/chevron2"/>
    <dgm:cxn modelId="{754B52EB-D015-49AB-8213-64415CE8BA4E}" type="presOf" srcId="{E2BA41E8-EFA5-4E66-9E9C-87F37FE98C67}" destId="{5D6DB776-5B1A-46B2-8ED9-F7DB6B558A7C}" srcOrd="0" destOrd="0" presId="urn:microsoft.com/office/officeart/2005/8/layout/chevron2"/>
    <dgm:cxn modelId="{35D2B1EE-FA05-4D2F-AA06-7BF3B72F147B}" type="presOf" srcId="{591E2DDF-818A-4D2F-995C-10F3B983BDE1}" destId="{DC071292-E68F-45A6-AC86-6F49E2C94DF5}" srcOrd="0" destOrd="0" presId="urn:microsoft.com/office/officeart/2005/8/layout/chevron2"/>
    <dgm:cxn modelId="{D73D476E-62A6-4FAA-9851-E6EFFF4AC9E7}" type="presOf" srcId="{D48BB61D-FA34-4A4C-8516-2812331DD25C}" destId="{8A62A605-AB1B-4BDA-ABED-ABC2E7558FD9}" srcOrd="0" destOrd="0" presId="urn:microsoft.com/office/officeart/2005/8/layout/chevron2"/>
    <dgm:cxn modelId="{C89785B4-0F97-4AA3-8083-D95AA29C2499}" type="presOf" srcId="{9DF1543C-366C-412B-A630-D8614AA98B29}" destId="{1190B6FC-36C8-452A-BA23-79A3076822BC}" srcOrd="0" destOrd="0" presId="urn:microsoft.com/office/officeart/2005/8/layout/chevron2"/>
    <dgm:cxn modelId="{9FC335BB-5057-4399-B081-AC8464757211}" srcId="{CD4E1BE2-29FF-4BFF-982E-5E268C540EAF}" destId="{B25E549E-5B9A-4D29-9DC6-5B8AD3493BA7}" srcOrd="2" destOrd="0" parTransId="{9F3E0269-6C28-4C8F-88C8-1F140313EE22}" sibTransId="{786BE403-9838-4F52-AC63-167A796F20B1}"/>
    <dgm:cxn modelId="{E4F8BD7A-DD8A-45FB-BC2D-17CB3C6F53A0}" type="presOf" srcId="{C1EAC57C-0809-47D8-9570-7FED22BC10F5}" destId="{042E9AA1-E0D2-49B8-9CCD-91B7B4DB4305}" srcOrd="0" destOrd="0" presId="urn:microsoft.com/office/officeart/2005/8/layout/chevron2"/>
    <dgm:cxn modelId="{79D4EFAC-4A55-472F-B15C-641FE80C3C8C}" type="presOf" srcId="{7F98511A-12AD-4C79-BF1E-1F8459E6C3AE}" destId="{D72E1977-F59B-46EC-8AC9-A314AFF0A5DA}" srcOrd="0" destOrd="1" presId="urn:microsoft.com/office/officeart/2005/8/layout/chevron2"/>
    <dgm:cxn modelId="{1CAF3A29-5DB0-4B56-8B09-9953EB0AD2DC}" type="presOf" srcId="{DB6888E7-F924-4BBC-B6BC-23D947216692}" destId="{4C341488-F314-499D-B052-D2DDFB1C553E}" srcOrd="0" destOrd="0" presId="urn:microsoft.com/office/officeart/2005/8/layout/chevron2"/>
    <dgm:cxn modelId="{91AC38C8-151B-4339-BB67-292F3954A64F}" type="presParOf" srcId="{1CEDB5F4-F4F1-408F-B264-F7617B170716}" destId="{4E65DF89-F806-4D6F-B651-A866148BCA1B}" srcOrd="0" destOrd="0" presId="urn:microsoft.com/office/officeart/2005/8/layout/chevron2"/>
    <dgm:cxn modelId="{C6A0D6BD-3466-46D8-B319-8824358452F0}" type="presParOf" srcId="{4E65DF89-F806-4D6F-B651-A866148BCA1B}" destId="{042E9AA1-E0D2-49B8-9CCD-91B7B4DB4305}" srcOrd="0" destOrd="0" presId="urn:microsoft.com/office/officeart/2005/8/layout/chevron2"/>
    <dgm:cxn modelId="{1CF10FE8-7323-4124-BB81-380A336542DA}" type="presParOf" srcId="{4E65DF89-F806-4D6F-B651-A866148BCA1B}" destId="{AF54D383-77F2-44D1-8FA4-C7E24F6BEFAD}" srcOrd="1" destOrd="0" presId="urn:microsoft.com/office/officeart/2005/8/layout/chevron2"/>
    <dgm:cxn modelId="{B94B7B93-2CBA-49FD-82DE-818DDF2AA5D1}" type="presParOf" srcId="{1CEDB5F4-F4F1-408F-B264-F7617B170716}" destId="{FA89EEDA-4B05-4917-A336-31BE11E1E00D}" srcOrd="1" destOrd="0" presId="urn:microsoft.com/office/officeart/2005/8/layout/chevron2"/>
    <dgm:cxn modelId="{B67A7830-5DC2-4274-84BD-DC36994ADA41}" type="presParOf" srcId="{1CEDB5F4-F4F1-408F-B264-F7617B170716}" destId="{EE4FE85B-FEB9-48FB-BB3A-9A6E7F92EA36}" srcOrd="2" destOrd="0" presId="urn:microsoft.com/office/officeart/2005/8/layout/chevron2"/>
    <dgm:cxn modelId="{9E7BD6BD-175C-4804-A356-7C29302BF87E}" type="presParOf" srcId="{EE4FE85B-FEB9-48FB-BB3A-9A6E7F92EA36}" destId="{5D6DB776-5B1A-46B2-8ED9-F7DB6B558A7C}" srcOrd="0" destOrd="0" presId="urn:microsoft.com/office/officeart/2005/8/layout/chevron2"/>
    <dgm:cxn modelId="{0A9618D8-12F1-4168-AEC8-EC755DE3491F}" type="presParOf" srcId="{EE4FE85B-FEB9-48FB-BB3A-9A6E7F92EA36}" destId="{D72E1977-F59B-46EC-8AC9-A314AFF0A5DA}" srcOrd="1" destOrd="0" presId="urn:microsoft.com/office/officeart/2005/8/layout/chevron2"/>
    <dgm:cxn modelId="{930CA82B-CE80-4963-BC89-59C59DA6B002}" type="presParOf" srcId="{1CEDB5F4-F4F1-408F-B264-F7617B170716}" destId="{1A6641FD-E278-42DC-9706-A0EE22E99D60}" srcOrd="3" destOrd="0" presId="urn:microsoft.com/office/officeart/2005/8/layout/chevron2"/>
    <dgm:cxn modelId="{C7CC5B2B-E894-4935-9AD6-1BE10B734E7C}" type="presParOf" srcId="{1CEDB5F4-F4F1-408F-B264-F7617B170716}" destId="{C3F2D85C-75A2-4F09-AD73-799695864854}" srcOrd="4" destOrd="0" presId="urn:microsoft.com/office/officeart/2005/8/layout/chevron2"/>
    <dgm:cxn modelId="{A5C8C405-F177-473F-8DE1-1CAFCCECD469}" type="presParOf" srcId="{C3F2D85C-75A2-4F09-AD73-799695864854}" destId="{31E102F2-2B4C-47E4-BA9C-E56A3608B234}" srcOrd="0" destOrd="0" presId="urn:microsoft.com/office/officeart/2005/8/layout/chevron2"/>
    <dgm:cxn modelId="{38A50F5A-803F-409B-9F19-7DEDA4786A69}" type="presParOf" srcId="{C3F2D85C-75A2-4F09-AD73-799695864854}" destId="{72C51DCD-C696-437A-ABDD-E81CC6F43F83}" srcOrd="1" destOrd="0" presId="urn:microsoft.com/office/officeart/2005/8/layout/chevron2"/>
    <dgm:cxn modelId="{2A4A4622-11DF-4DBD-A3CF-83DC8A8A0EE7}" type="presParOf" srcId="{1CEDB5F4-F4F1-408F-B264-F7617B170716}" destId="{C5002148-5EB3-4974-8BB7-93DCB1B44228}" srcOrd="5" destOrd="0" presId="urn:microsoft.com/office/officeart/2005/8/layout/chevron2"/>
    <dgm:cxn modelId="{487BD67C-0C7D-48CD-891E-459EAD77F2E3}" type="presParOf" srcId="{1CEDB5F4-F4F1-408F-B264-F7617B170716}" destId="{4A77207E-DEFA-4C9C-836F-461164216B04}" srcOrd="6" destOrd="0" presId="urn:microsoft.com/office/officeart/2005/8/layout/chevron2"/>
    <dgm:cxn modelId="{308CE4CE-40AC-4BE1-9471-09A4E6B7AB38}" type="presParOf" srcId="{4A77207E-DEFA-4C9C-836F-461164216B04}" destId="{DC071292-E68F-45A6-AC86-6F49E2C94DF5}" srcOrd="0" destOrd="0" presId="urn:microsoft.com/office/officeart/2005/8/layout/chevron2"/>
    <dgm:cxn modelId="{06B596B4-F821-48D7-B0DD-157044E9E16F}" type="presParOf" srcId="{4A77207E-DEFA-4C9C-836F-461164216B04}" destId="{1190B6FC-36C8-452A-BA23-79A3076822BC}" srcOrd="1" destOrd="0" presId="urn:microsoft.com/office/officeart/2005/8/layout/chevron2"/>
    <dgm:cxn modelId="{4393E918-4AE8-404C-BE22-2C81018FEC62}" type="presParOf" srcId="{1CEDB5F4-F4F1-408F-B264-F7617B170716}" destId="{FD57F143-F5B6-425D-BB53-950C0FDECD72}" srcOrd="7" destOrd="0" presId="urn:microsoft.com/office/officeart/2005/8/layout/chevron2"/>
    <dgm:cxn modelId="{D2F09B4B-33E8-4FB0-8C12-5A1235BF853A}" type="presParOf" srcId="{1CEDB5F4-F4F1-408F-B264-F7617B170716}" destId="{7510DF2B-1EC0-4B54-B335-5D048731BFA6}" srcOrd="8" destOrd="0" presId="urn:microsoft.com/office/officeart/2005/8/layout/chevron2"/>
    <dgm:cxn modelId="{DC735720-3F89-4986-B49A-8A119CCFF1CE}" type="presParOf" srcId="{7510DF2B-1EC0-4B54-B335-5D048731BFA6}" destId="{4C341488-F314-499D-B052-D2DDFB1C553E}" srcOrd="0" destOrd="0" presId="urn:microsoft.com/office/officeart/2005/8/layout/chevron2"/>
    <dgm:cxn modelId="{B5EA4FC4-145B-4272-8840-7E7F79649AA5}" type="presParOf" srcId="{7510DF2B-1EC0-4B54-B335-5D048731BFA6}" destId="{8A62A605-AB1B-4BDA-ABED-ABC2E7558FD9}" srcOrd="1" destOrd="0" presId="urn:microsoft.com/office/officeart/2005/8/layout/chevron2"/>
    <dgm:cxn modelId="{C77C6B75-7FF3-4115-8F35-B83FE96D7B69}" type="presParOf" srcId="{1CEDB5F4-F4F1-408F-B264-F7617B170716}" destId="{9F48C0AD-FD83-400C-BDC3-722C64AF027F}" srcOrd="9" destOrd="0" presId="urn:microsoft.com/office/officeart/2005/8/layout/chevron2"/>
    <dgm:cxn modelId="{0EAA2089-4EC4-4C52-B936-1C1B56815048}" type="presParOf" srcId="{1CEDB5F4-F4F1-408F-B264-F7617B170716}" destId="{7E9A9DAF-5DAB-45B4-B318-956A9CB106A6}" srcOrd="10" destOrd="0" presId="urn:microsoft.com/office/officeart/2005/8/layout/chevron2"/>
    <dgm:cxn modelId="{2258806B-903A-4B5B-B9D0-6155BC6BD152}" type="presParOf" srcId="{7E9A9DAF-5DAB-45B4-B318-956A9CB106A6}" destId="{FB989CBD-20A6-4ABB-B692-DDBE7AD6C07A}" srcOrd="0" destOrd="0" presId="urn:microsoft.com/office/officeart/2005/8/layout/chevron2"/>
    <dgm:cxn modelId="{CA1646B3-62CF-4593-9667-05EF2A429586}" type="presParOf" srcId="{7E9A9DAF-5DAB-45B4-B318-956A9CB106A6}" destId="{AB2431DB-91DB-4137-8E84-3D6D37D8A3D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FB0B47C-FB89-45B5-B49A-BE1097188947}" type="doc">
      <dgm:prSet loTypeId="urn:microsoft.com/office/officeart/2005/8/layout/default#3" loCatId="list" qsTypeId="urn:microsoft.com/office/officeart/2005/8/quickstyle/simple1" qsCatId="simple" csTypeId="urn:microsoft.com/office/officeart/2005/8/colors/accent1_2" csCatId="accent1" phldr="1"/>
      <dgm:spPr/>
      <dgm:t>
        <a:bodyPr/>
        <a:lstStyle/>
        <a:p>
          <a:endParaRPr lang="ru-RU"/>
        </a:p>
      </dgm:t>
    </dgm:pt>
    <dgm:pt modelId="{FAF741CD-BECB-4A8F-8BA0-2F84EC69A103}">
      <dgm:prSet phldrT="[Текст]">
        <dgm:style>
          <a:lnRef idx="2">
            <a:schemeClr val="accent1"/>
          </a:lnRef>
          <a:fillRef idx="1">
            <a:schemeClr val="lt1"/>
          </a:fillRef>
          <a:effectRef idx="0">
            <a:schemeClr val="accent1"/>
          </a:effectRef>
          <a:fontRef idx="minor">
            <a:schemeClr val="dk1"/>
          </a:fontRef>
        </dgm:style>
      </dgm:prSet>
      <dgm:spPr/>
      <dgm:t>
        <a:bodyPr/>
        <a:lstStyle/>
        <a:p>
          <a:pPr algn="l"/>
          <a:endParaRPr lang="ru-RU"/>
        </a:p>
      </dgm:t>
    </dgm:pt>
    <dgm:pt modelId="{FAACB352-BBEA-4310-972E-13B138BC81E2}" type="parTrans" cxnId="{13A86B13-86CF-43C0-98A6-C983191EFCF1}">
      <dgm:prSet/>
      <dgm:spPr/>
      <dgm:t>
        <a:bodyPr/>
        <a:lstStyle/>
        <a:p>
          <a:endParaRPr lang="ru-RU"/>
        </a:p>
      </dgm:t>
    </dgm:pt>
    <dgm:pt modelId="{61A54D40-F856-4B29-AE2E-655FB67F4011}" type="sibTrans" cxnId="{13A86B13-86CF-43C0-98A6-C983191EFCF1}">
      <dgm:prSet/>
      <dgm:spPr/>
      <dgm:t>
        <a:bodyPr/>
        <a:lstStyle/>
        <a:p>
          <a:endParaRPr lang="ru-RU"/>
        </a:p>
      </dgm:t>
    </dgm:pt>
    <dgm:pt modelId="{BF1DAEAA-D16F-4257-BA72-FB22F555C954}">
      <dgm:prSet phldrT="[Текст]">
        <dgm:style>
          <a:lnRef idx="2">
            <a:schemeClr val="accent1"/>
          </a:lnRef>
          <a:fillRef idx="1">
            <a:schemeClr val="lt1"/>
          </a:fillRef>
          <a:effectRef idx="0">
            <a:schemeClr val="accent1"/>
          </a:effectRef>
          <a:fontRef idx="minor">
            <a:schemeClr val="dk1"/>
          </a:fontRef>
        </dgm:style>
      </dgm:prSet>
      <dgm:spPr/>
      <dgm:t>
        <a:bodyPr/>
        <a:lstStyle/>
        <a:p>
          <a:pPr algn="l"/>
          <a:endParaRPr lang="ru-RU" dirty="0"/>
        </a:p>
      </dgm:t>
    </dgm:pt>
    <dgm:pt modelId="{6950688B-5646-47C5-B8A4-F5F123827237}" type="parTrans" cxnId="{5A13DED4-87A9-411B-88D8-3494BF420168}">
      <dgm:prSet/>
      <dgm:spPr/>
      <dgm:t>
        <a:bodyPr/>
        <a:lstStyle/>
        <a:p>
          <a:endParaRPr lang="ru-RU"/>
        </a:p>
      </dgm:t>
    </dgm:pt>
    <dgm:pt modelId="{56352680-5AA9-4F69-A942-9426EE3562EE}" type="sibTrans" cxnId="{5A13DED4-87A9-411B-88D8-3494BF420168}">
      <dgm:prSet/>
      <dgm:spPr/>
      <dgm:t>
        <a:bodyPr/>
        <a:lstStyle/>
        <a:p>
          <a:endParaRPr lang="ru-RU"/>
        </a:p>
      </dgm:t>
    </dgm:pt>
    <dgm:pt modelId="{A750D6C9-79E5-4B08-B1A0-779AED55BE64}">
      <dgm:prSet phldrT="[Текст]">
        <dgm:style>
          <a:lnRef idx="2">
            <a:schemeClr val="accent1"/>
          </a:lnRef>
          <a:fillRef idx="1">
            <a:schemeClr val="lt1"/>
          </a:fillRef>
          <a:effectRef idx="0">
            <a:schemeClr val="accent1"/>
          </a:effectRef>
          <a:fontRef idx="minor">
            <a:schemeClr val="dk1"/>
          </a:fontRef>
        </dgm:style>
      </dgm:prSet>
      <dgm:spPr/>
      <dgm:t>
        <a:bodyPr/>
        <a:lstStyle/>
        <a:p>
          <a:pPr algn="l"/>
          <a:endParaRPr lang="ru-RU" dirty="0"/>
        </a:p>
      </dgm:t>
    </dgm:pt>
    <dgm:pt modelId="{A49BF86D-DEFA-4E64-BD37-BF14F13B38E5}" type="parTrans" cxnId="{4B932F33-50EC-4F83-BFDD-88B77C24DD2E}">
      <dgm:prSet/>
      <dgm:spPr/>
      <dgm:t>
        <a:bodyPr/>
        <a:lstStyle/>
        <a:p>
          <a:endParaRPr lang="ru-RU"/>
        </a:p>
      </dgm:t>
    </dgm:pt>
    <dgm:pt modelId="{EA7CC63B-B1B4-44FC-809B-4F0745BA8151}" type="sibTrans" cxnId="{4B932F33-50EC-4F83-BFDD-88B77C24DD2E}">
      <dgm:prSet/>
      <dgm:spPr/>
      <dgm:t>
        <a:bodyPr/>
        <a:lstStyle/>
        <a:p>
          <a:endParaRPr lang="ru-RU"/>
        </a:p>
      </dgm:t>
    </dgm:pt>
    <dgm:pt modelId="{08ED1A64-876C-4098-A65E-53EE8AC81FB6}">
      <dgm:prSet phldrT="[Текст]">
        <dgm:style>
          <a:lnRef idx="2">
            <a:schemeClr val="accent1"/>
          </a:lnRef>
          <a:fillRef idx="1">
            <a:schemeClr val="lt1"/>
          </a:fillRef>
          <a:effectRef idx="0">
            <a:schemeClr val="accent1"/>
          </a:effectRef>
          <a:fontRef idx="minor">
            <a:schemeClr val="dk1"/>
          </a:fontRef>
        </dgm:style>
      </dgm:prSet>
      <dgm:spPr/>
      <dgm:t>
        <a:bodyPr/>
        <a:lstStyle/>
        <a:p>
          <a:pPr algn="l"/>
          <a:endParaRPr lang="ru-RU" dirty="0"/>
        </a:p>
      </dgm:t>
    </dgm:pt>
    <dgm:pt modelId="{01EABEAC-A705-4B12-8BFB-D61232B27DF7}" type="parTrans" cxnId="{E96312B6-8DAF-4D68-92A0-0C966D85E840}">
      <dgm:prSet/>
      <dgm:spPr/>
      <dgm:t>
        <a:bodyPr/>
        <a:lstStyle/>
        <a:p>
          <a:endParaRPr lang="ru-RU"/>
        </a:p>
      </dgm:t>
    </dgm:pt>
    <dgm:pt modelId="{F3FDE7A1-7AEC-4A1C-9FD8-5C2BACDE9BA5}" type="sibTrans" cxnId="{E96312B6-8DAF-4D68-92A0-0C966D85E840}">
      <dgm:prSet/>
      <dgm:spPr/>
      <dgm:t>
        <a:bodyPr/>
        <a:lstStyle/>
        <a:p>
          <a:endParaRPr lang="ru-RU"/>
        </a:p>
      </dgm:t>
    </dgm:pt>
    <dgm:pt modelId="{152AF297-2175-4332-ACCB-F2A06F9E99D9}">
      <dgm:prSet custT="1">
        <dgm:style>
          <a:lnRef idx="2">
            <a:schemeClr val="accent1"/>
          </a:lnRef>
          <a:fillRef idx="1">
            <a:schemeClr val="lt1"/>
          </a:fillRef>
          <a:effectRef idx="0">
            <a:schemeClr val="accent1"/>
          </a:effectRef>
          <a:fontRef idx="minor">
            <a:schemeClr val="dk1"/>
          </a:fontRef>
        </dgm:style>
      </dgm:prSet>
      <dgm:spPr/>
      <dgm:t>
        <a:bodyPr/>
        <a:lstStyle/>
        <a:p>
          <a:pPr algn="ctr"/>
          <a:endParaRPr lang="ru-RU" sz="1600" dirty="0" smtClean="0">
            <a:latin typeface="Times New Roman" pitchFamily="18" charset="0"/>
            <a:cs typeface="Times New Roman" pitchFamily="18" charset="0"/>
          </a:endParaRPr>
        </a:p>
        <a:p>
          <a:pPr algn="ctr"/>
          <a:r>
            <a:rPr lang="ru-RU" sz="1600" dirty="0" smtClean="0">
              <a:latin typeface="Times New Roman" pitchFamily="18" charset="0"/>
              <a:cs typeface="Times New Roman" pitchFamily="18" charset="0"/>
            </a:rPr>
            <a:t>Организация (индивидуальный предприниматель), эксплуатирующая ОПО с грузоподъемным краном должна соблюдать требования руководств (инструкций) по эксплуатации имеющихся в наличии кранов и разработать и утвердить распорядительным актом эксплуатирующей организации инструкции с должностными обязанностями, а также поименный перечень лиц, ответственных за промышленную безопасность в организации из числа ее аттестованных специалистов</a:t>
          </a:r>
          <a:endParaRPr lang="ru-RU" sz="1600" dirty="0">
            <a:latin typeface="Times New Roman" pitchFamily="18" charset="0"/>
            <a:cs typeface="Times New Roman" pitchFamily="18" charset="0"/>
          </a:endParaRPr>
        </a:p>
      </dgm:t>
    </dgm:pt>
    <dgm:pt modelId="{4FAB3CF5-D92D-4DF4-9244-15602817A8FB}" type="parTrans" cxnId="{65289ECB-63D5-40CF-B80A-6C54E09C08EF}">
      <dgm:prSet/>
      <dgm:spPr/>
      <dgm:t>
        <a:bodyPr/>
        <a:lstStyle/>
        <a:p>
          <a:endParaRPr lang="ru-RU"/>
        </a:p>
      </dgm:t>
    </dgm:pt>
    <dgm:pt modelId="{ECAFFDAA-5191-4245-A9BA-151C6D710248}" type="sibTrans" cxnId="{65289ECB-63D5-40CF-B80A-6C54E09C08EF}">
      <dgm:prSet/>
      <dgm:spPr/>
      <dgm:t>
        <a:bodyPr/>
        <a:lstStyle/>
        <a:p>
          <a:endParaRPr lang="ru-RU"/>
        </a:p>
      </dgm:t>
    </dgm:pt>
    <dgm:pt modelId="{151F7329-C53A-4A45-A473-04C194FAFE0B}">
      <dgm:prSet>
        <dgm:style>
          <a:lnRef idx="2">
            <a:schemeClr val="accent1"/>
          </a:lnRef>
          <a:fillRef idx="1">
            <a:schemeClr val="lt1"/>
          </a:fillRef>
          <a:effectRef idx="0">
            <a:schemeClr val="accent1"/>
          </a:effectRef>
          <a:fontRef idx="minor">
            <a:schemeClr val="dk1"/>
          </a:fontRef>
        </dgm:style>
      </dgm:prSet>
      <dgm:spPr/>
      <dgm:t>
        <a:bodyPr/>
        <a:lstStyle/>
        <a:p>
          <a:pPr algn="l"/>
          <a:endParaRPr lang="ru-RU" dirty="0"/>
        </a:p>
      </dgm:t>
    </dgm:pt>
    <dgm:pt modelId="{CA5C2DD1-912F-4014-B9AB-7B83A6F94AC6}" type="parTrans" cxnId="{E0D0614F-3706-41DE-BEA5-EE54A673F8B9}">
      <dgm:prSet/>
      <dgm:spPr/>
      <dgm:t>
        <a:bodyPr/>
        <a:lstStyle/>
        <a:p>
          <a:endParaRPr lang="ru-RU"/>
        </a:p>
      </dgm:t>
    </dgm:pt>
    <dgm:pt modelId="{77BD2F68-B953-44B2-B2F8-5FBA3CCACD3A}" type="sibTrans" cxnId="{E0D0614F-3706-41DE-BEA5-EE54A673F8B9}">
      <dgm:prSet/>
      <dgm:spPr/>
      <dgm:t>
        <a:bodyPr/>
        <a:lstStyle/>
        <a:p>
          <a:endParaRPr lang="ru-RU"/>
        </a:p>
      </dgm:t>
    </dgm:pt>
    <dgm:pt modelId="{7F445B61-E1F1-4F8A-8286-A26A623C79FD}">
      <dgm:prSet custT="1">
        <dgm:style>
          <a:lnRef idx="2">
            <a:schemeClr val="accent1"/>
          </a:lnRef>
          <a:fillRef idx="1">
            <a:schemeClr val="lt1"/>
          </a:fillRef>
          <a:effectRef idx="0">
            <a:schemeClr val="accent1"/>
          </a:effectRef>
          <a:fontRef idx="minor">
            <a:schemeClr val="dk1"/>
          </a:fontRef>
        </dgm:style>
      </dgm:prSet>
      <dgm:spPr/>
      <dgm:t>
        <a:bodyPr/>
        <a:lstStyle/>
        <a:p>
          <a:r>
            <a:rPr lang="ru-RU" sz="1600" dirty="0" smtClean="0">
              <a:latin typeface="Times New Roman" pitchFamily="18" charset="0"/>
              <a:cs typeface="Times New Roman" pitchFamily="18" charset="0"/>
            </a:rPr>
            <a:t>Периодическая проверка знаний должностных инструкций и ФНП у специалистов, ответственных за осуществление производственного контроля при эксплуатации ПС, специалистов, ответственных за содержание ПС в работоспособном состоянии, и специалистов, ответственных за безопасное производство работ, должна осуществляться в соответствии с распорядительным актом эксплуатирующей организации и проводиться ее комиссией</a:t>
          </a:r>
          <a:endParaRPr lang="ru-RU" sz="1600" dirty="0">
            <a:latin typeface="Times New Roman" pitchFamily="18" charset="0"/>
            <a:cs typeface="Times New Roman" pitchFamily="18" charset="0"/>
          </a:endParaRPr>
        </a:p>
      </dgm:t>
    </dgm:pt>
    <dgm:pt modelId="{E710722F-B015-489C-837A-6481AE142071}" type="parTrans" cxnId="{A790C8B7-F58A-46C7-86FE-FB83170F704D}">
      <dgm:prSet/>
      <dgm:spPr/>
      <dgm:t>
        <a:bodyPr/>
        <a:lstStyle/>
        <a:p>
          <a:endParaRPr lang="ru-RU"/>
        </a:p>
      </dgm:t>
    </dgm:pt>
    <dgm:pt modelId="{EB9AB5D8-AD7B-4A72-9C9A-30941D173A3A}" type="sibTrans" cxnId="{A790C8B7-F58A-46C7-86FE-FB83170F704D}">
      <dgm:prSet/>
      <dgm:spPr/>
      <dgm:t>
        <a:bodyPr/>
        <a:lstStyle/>
        <a:p>
          <a:endParaRPr lang="ru-RU"/>
        </a:p>
      </dgm:t>
    </dgm:pt>
    <dgm:pt modelId="{1E47B437-DD91-41D8-A09F-D55C715741A5}" type="pres">
      <dgm:prSet presAssocID="{7FB0B47C-FB89-45B5-B49A-BE1097188947}" presName="diagram" presStyleCnt="0">
        <dgm:presLayoutVars>
          <dgm:dir/>
          <dgm:resizeHandles val="exact"/>
        </dgm:presLayoutVars>
      </dgm:prSet>
      <dgm:spPr/>
      <dgm:t>
        <a:bodyPr/>
        <a:lstStyle/>
        <a:p>
          <a:endParaRPr lang="ru-RU"/>
        </a:p>
      </dgm:t>
    </dgm:pt>
    <dgm:pt modelId="{D0A91ED5-7541-4E41-AE5A-E1D26C41BF68}" type="pres">
      <dgm:prSet presAssocID="{7F445B61-E1F1-4F8A-8286-A26A623C79FD}" presName="node" presStyleLbl="node1" presStyleIdx="0" presStyleCnt="2" custScaleY="152015">
        <dgm:presLayoutVars>
          <dgm:bulletEnabled val="1"/>
        </dgm:presLayoutVars>
      </dgm:prSet>
      <dgm:spPr/>
      <dgm:t>
        <a:bodyPr/>
        <a:lstStyle/>
        <a:p>
          <a:endParaRPr lang="ru-RU"/>
        </a:p>
      </dgm:t>
    </dgm:pt>
    <dgm:pt modelId="{196FD917-0FC1-4807-B234-F3FEA8DF516A}" type="pres">
      <dgm:prSet presAssocID="{EB9AB5D8-AD7B-4A72-9C9A-30941D173A3A}" presName="sibTrans" presStyleCnt="0"/>
      <dgm:spPr/>
    </dgm:pt>
    <dgm:pt modelId="{4BC465D2-5DB9-4DAA-BD22-CBBDAAF05025}" type="pres">
      <dgm:prSet presAssocID="{152AF297-2175-4332-ACCB-F2A06F9E99D9}" presName="node" presStyleLbl="node1" presStyleIdx="1" presStyleCnt="2" custScaleY="152015" custLinFactNeighborX="470" custLinFactNeighborY="0">
        <dgm:presLayoutVars>
          <dgm:bulletEnabled val="1"/>
        </dgm:presLayoutVars>
      </dgm:prSet>
      <dgm:spPr/>
      <dgm:t>
        <a:bodyPr/>
        <a:lstStyle/>
        <a:p>
          <a:endParaRPr lang="ru-RU"/>
        </a:p>
      </dgm:t>
    </dgm:pt>
  </dgm:ptLst>
  <dgm:cxnLst>
    <dgm:cxn modelId="{4B932F33-50EC-4F83-BFDD-88B77C24DD2E}" srcId="{FAF741CD-BECB-4A8F-8BA0-2F84EC69A103}" destId="{A750D6C9-79E5-4B08-B1A0-779AED55BE64}" srcOrd="1" destOrd="0" parTransId="{A49BF86D-DEFA-4E64-BD37-BF14F13B38E5}" sibTransId="{EA7CC63B-B1B4-44FC-809B-4F0745BA8151}"/>
    <dgm:cxn modelId="{A790C8B7-F58A-46C7-86FE-FB83170F704D}" srcId="{7FB0B47C-FB89-45B5-B49A-BE1097188947}" destId="{7F445B61-E1F1-4F8A-8286-A26A623C79FD}" srcOrd="0" destOrd="0" parTransId="{E710722F-B015-489C-837A-6481AE142071}" sibTransId="{EB9AB5D8-AD7B-4A72-9C9A-30941D173A3A}"/>
    <dgm:cxn modelId="{13A86B13-86CF-43C0-98A6-C983191EFCF1}" srcId="{152AF297-2175-4332-ACCB-F2A06F9E99D9}" destId="{FAF741CD-BECB-4A8F-8BA0-2F84EC69A103}" srcOrd="1" destOrd="0" parTransId="{FAACB352-BBEA-4310-972E-13B138BC81E2}" sibTransId="{61A54D40-F856-4B29-AE2E-655FB67F4011}"/>
    <dgm:cxn modelId="{E3E034BD-3FC6-402E-AD34-0E6AB262779B}" type="presOf" srcId="{7FB0B47C-FB89-45B5-B49A-BE1097188947}" destId="{1E47B437-DD91-41D8-A09F-D55C715741A5}" srcOrd="0" destOrd="0" presId="urn:microsoft.com/office/officeart/2005/8/layout/default#3"/>
    <dgm:cxn modelId="{E96312B6-8DAF-4D68-92A0-0C966D85E840}" srcId="{FAF741CD-BECB-4A8F-8BA0-2F84EC69A103}" destId="{08ED1A64-876C-4098-A65E-53EE8AC81FB6}" srcOrd="2" destOrd="0" parTransId="{01EABEAC-A705-4B12-8BFB-D61232B27DF7}" sibTransId="{F3FDE7A1-7AEC-4A1C-9FD8-5C2BACDE9BA5}"/>
    <dgm:cxn modelId="{1B0493F7-8C4F-4350-AFAC-EECB792D95B1}" type="presOf" srcId="{FAF741CD-BECB-4A8F-8BA0-2F84EC69A103}" destId="{4BC465D2-5DB9-4DAA-BD22-CBBDAAF05025}" srcOrd="0" destOrd="2" presId="urn:microsoft.com/office/officeart/2005/8/layout/default#3"/>
    <dgm:cxn modelId="{CB46B91C-7D2E-44DB-BAF7-EDAD8E8449CB}" type="presOf" srcId="{08ED1A64-876C-4098-A65E-53EE8AC81FB6}" destId="{4BC465D2-5DB9-4DAA-BD22-CBBDAAF05025}" srcOrd="0" destOrd="5" presId="urn:microsoft.com/office/officeart/2005/8/layout/default#3"/>
    <dgm:cxn modelId="{5A13DED4-87A9-411B-88D8-3494BF420168}" srcId="{FAF741CD-BECB-4A8F-8BA0-2F84EC69A103}" destId="{BF1DAEAA-D16F-4257-BA72-FB22F555C954}" srcOrd="0" destOrd="0" parTransId="{6950688B-5646-47C5-B8A4-F5F123827237}" sibTransId="{56352680-5AA9-4F69-A942-9426EE3562EE}"/>
    <dgm:cxn modelId="{285AD7C2-84DC-455B-990B-CE47416615B8}" type="presOf" srcId="{7F445B61-E1F1-4F8A-8286-A26A623C79FD}" destId="{D0A91ED5-7541-4E41-AE5A-E1D26C41BF68}" srcOrd="0" destOrd="0" presId="urn:microsoft.com/office/officeart/2005/8/layout/default#3"/>
    <dgm:cxn modelId="{1222AD1A-ACF5-4B13-8A22-47608B0002DA}" type="presOf" srcId="{BF1DAEAA-D16F-4257-BA72-FB22F555C954}" destId="{4BC465D2-5DB9-4DAA-BD22-CBBDAAF05025}" srcOrd="0" destOrd="3" presId="urn:microsoft.com/office/officeart/2005/8/layout/default#3"/>
    <dgm:cxn modelId="{E0D0614F-3706-41DE-BEA5-EE54A673F8B9}" srcId="{152AF297-2175-4332-ACCB-F2A06F9E99D9}" destId="{151F7329-C53A-4A45-A473-04C194FAFE0B}" srcOrd="0" destOrd="0" parTransId="{CA5C2DD1-912F-4014-B9AB-7B83A6F94AC6}" sibTransId="{77BD2F68-B953-44B2-B2F8-5FBA3CCACD3A}"/>
    <dgm:cxn modelId="{65289ECB-63D5-40CF-B80A-6C54E09C08EF}" srcId="{7FB0B47C-FB89-45B5-B49A-BE1097188947}" destId="{152AF297-2175-4332-ACCB-F2A06F9E99D9}" srcOrd="1" destOrd="0" parTransId="{4FAB3CF5-D92D-4DF4-9244-15602817A8FB}" sibTransId="{ECAFFDAA-5191-4245-A9BA-151C6D710248}"/>
    <dgm:cxn modelId="{F1569E51-22A5-4091-B43A-5DDD6865A457}" type="presOf" srcId="{152AF297-2175-4332-ACCB-F2A06F9E99D9}" destId="{4BC465D2-5DB9-4DAA-BD22-CBBDAAF05025}" srcOrd="0" destOrd="0" presId="urn:microsoft.com/office/officeart/2005/8/layout/default#3"/>
    <dgm:cxn modelId="{229E1AE1-14D3-4FBF-A6D0-65DD3922FC7B}" type="presOf" srcId="{A750D6C9-79E5-4B08-B1A0-779AED55BE64}" destId="{4BC465D2-5DB9-4DAA-BD22-CBBDAAF05025}" srcOrd="0" destOrd="4" presId="urn:microsoft.com/office/officeart/2005/8/layout/default#3"/>
    <dgm:cxn modelId="{C01EE3C6-7D16-427C-9712-D06428A726F5}" type="presOf" srcId="{151F7329-C53A-4A45-A473-04C194FAFE0B}" destId="{4BC465D2-5DB9-4DAA-BD22-CBBDAAF05025}" srcOrd="0" destOrd="1" presId="urn:microsoft.com/office/officeart/2005/8/layout/default#3"/>
    <dgm:cxn modelId="{D4F76918-5ABC-4D14-A073-0F389BCA3798}" type="presParOf" srcId="{1E47B437-DD91-41D8-A09F-D55C715741A5}" destId="{D0A91ED5-7541-4E41-AE5A-E1D26C41BF68}" srcOrd="0" destOrd="0" presId="urn:microsoft.com/office/officeart/2005/8/layout/default#3"/>
    <dgm:cxn modelId="{26750729-61F5-4145-91AD-2354875B9884}" type="presParOf" srcId="{1E47B437-DD91-41D8-A09F-D55C715741A5}" destId="{196FD917-0FC1-4807-B234-F3FEA8DF516A}" srcOrd="1" destOrd="0" presId="urn:microsoft.com/office/officeart/2005/8/layout/default#3"/>
    <dgm:cxn modelId="{2ECF09D3-EBB7-4ECD-AE95-98C93F336950}" type="presParOf" srcId="{1E47B437-DD91-41D8-A09F-D55C715741A5}" destId="{4BC465D2-5DB9-4DAA-BD22-CBBDAAF05025}" srcOrd="2" destOrd="0" presId="urn:microsoft.com/office/officeart/2005/8/layout/defaul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9F8ED48-CDCF-4FEF-AD0B-F2CC0CE2C6AB}" type="doc">
      <dgm:prSet loTypeId="urn:microsoft.com/office/officeart/2005/8/layout/default#4" loCatId="list" qsTypeId="urn:microsoft.com/office/officeart/2005/8/quickstyle/simple1" qsCatId="simple" csTypeId="urn:microsoft.com/office/officeart/2005/8/colors/accent1_2" csCatId="accent1" phldr="1"/>
      <dgm:spPr/>
      <dgm:t>
        <a:bodyPr/>
        <a:lstStyle/>
        <a:p>
          <a:endParaRPr lang="ru-RU"/>
        </a:p>
      </dgm:t>
    </dgm:pt>
    <dgm:pt modelId="{45312A7E-CE3E-4F12-B6D7-0D2A0A0FEE56}">
      <dgm:prSet phldrT="[Текст]" custT="1">
        <dgm:style>
          <a:lnRef idx="2">
            <a:schemeClr val="accent1"/>
          </a:lnRef>
          <a:fillRef idx="1">
            <a:schemeClr val="lt1"/>
          </a:fillRef>
          <a:effectRef idx="0">
            <a:schemeClr val="accent1"/>
          </a:effectRef>
          <a:fontRef idx="minor">
            <a:schemeClr val="dk1"/>
          </a:fontRef>
        </dgm:style>
      </dgm:prSet>
      <dgm:spPr/>
      <dgm:t>
        <a:bodyPr/>
        <a:lstStyle/>
        <a:p>
          <a:pPr algn="ctr"/>
          <a:r>
            <a:rPr lang="ru-RU" sz="1600" dirty="0" smtClean="0">
              <a:latin typeface="Times New Roman" pitchFamily="18" charset="0"/>
              <a:cs typeface="Times New Roman" pitchFamily="18" charset="0"/>
            </a:rPr>
            <a:t>Эксплуатирующей организацией должны быть разработаны способы правильной </a:t>
          </a:r>
          <a:r>
            <a:rPr lang="ru-RU" sz="1600" dirty="0" err="1" smtClean="0">
              <a:latin typeface="Times New Roman" pitchFamily="18" charset="0"/>
              <a:cs typeface="Times New Roman" pitchFamily="18" charset="0"/>
            </a:rPr>
            <a:t>строповки</a:t>
          </a:r>
          <a:r>
            <a:rPr lang="ru-RU" sz="1600" dirty="0" smtClean="0">
              <a:latin typeface="Times New Roman" pitchFamily="18" charset="0"/>
              <a:cs typeface="Times New Roman" pitchFamily="18" charset="0"/>
            </a:rPr>
            <a:t> и зацепки грузов, которым должны быть обучены стропальщики</a:t>
          </a:r>
        </a:p>
        <a:p>
          <a:pPr algn="l"/>
          <a:endParaRPr lang="ru-RU" sz="1300" dirty="0"/>
        </a:p>
      </dgm:t>
    </dgm:pt>
    <dgm:pt modelId="{CD515435-E2D8-47C3-B16F-0DF1662C8910}" type="parTrans" cxnId="{CCAD1F11-1CD7-43D9-882F-F135655A2288}">
      <dgm:prSet/>
      <dgm:spPr/>
      <dgm:t>
        <a:bodyPr/>
        <a:lstStyle/>
        <a:p>
          <a:endParaRPr lang="ru-RU"/>
        </a:p>
      </dgm:t>
    </dgm:pt>
    <dgm:pt modelId="{54D0A167-A9C3-4966-B4DB-818BE47FECAB}" type="sibTrans" cxnId="{CCAD1F11-1CD7-43D9-882F-F135655A2288}">
      <dgm:prSet/>
      <dgm:spPr/>
      <dgm:t>
        <a:bodyPr/>
        <a:lstStyle/>
        <a:p>
          <a:endParaRPr lang="ru-RU"/>
        </a:p>
      </dgm:t>
    </dgm:pt>
    <dgm:pt modelId="{D6AD4207-B9F8-4CCA-8E10-3D7A8865BB5E}">
      <dgm:prSet phldrT="[Текст]"/>
      <dgm:spPr/>
      <dgm:t>
        <a:bodyPr/>
        <a:lstStyle/>
        <a:p>
          <a:pPr algn="l"/>
          <a:endParaRPr lang="ru-RU" dirty="0"/>
        </a:p>
      </dgm:t>
    </dgm:pt>
    <dgm:pt modelId="{158FACD4-A392-4B43-9E6F-6295A6665DE4}" type="parTrans" cxnId="{728E2383-8F4F-45F1-BD36-FE335198BB6E}">
      <dgm:prSet/>
      <dgm:spPr/>
      <dgm:t>
        <a:bodyPr/>
        <a:lstStyle/>
        <a:p>
          <a:endParaRPr lang="ru-RU"/>
        </a:p>
      </dgm:t>
    </dgm:pt>
    <dgm:pt modelId="{D34268C3-C17F-4644-89A9-72758943554F}" type="sibTrans" cxnId="{728E2383-8F4F-45F1-BD36-FE335198BB6E}">
      <dgm:prSet/>
      <dgm:spPr/>
      <dgm:t>
        <a:bodyPr/>
        <a:lstStyle/>
        <a:p>
          <a:endParaRPr lang="ru-RU"/>
        </a:p>
      </dgm:t>
    </dgm:pt>
    <dgm:pt modelId="{DDB596F2-713A-49DC-A92A-C39B2858DC58}">
      <dgm:prSet phldrT="[Текст]" custT="1">
        <dgm:style>
          <a:lnRef idx="2">
            <a:schemeClr val="accent1"/>
          </a:lnRef>
          <a:fillRef idx="1">
            <a:schemeClr val="lt1"/>
          </a:fillRef>
          <a:effectRef idx="0">
            <a:schemeClr val="accent1"/>
          </a:effectRef>
          <a:fontRef idx="minor">
            <a:schemeClr val="dk1"/>
          </a:fontRef>
        </dgm:style>
      </dgm:prSet>
      <dgm:spPr/>
      <dgm:t>
        <a:bodyPr/>
        <a:lstStyle/>
        <a:p>
          <a:r>
            <a:rPr lang="ru-RU" sz="1600" dirty="0" smtClean="0">
              <a:latin typeface="Times New Roman" pitchFamily="18" charset="0"/>
              <a:cs typeface="Times New Roman" pitchFamily="18" charset="0"/>
            </a:rPr>
            <a:t>Руководство морских и речных портов обязано обеспечить производство погрузочно-разгрузочных работ с применением кранов по утвержденным им технологическим картам</a:t>
          </a:r>
        </a:p>
        <a:p>
          <a:endParaRPr lang="ru-RU" sz="1300" dirty="0"/>
        </a:p>
      </dgm:t>
    </dgm:pt>
    <dgm:pt modelId="{DBFB5F4E-30BB-4405-9304-46B03A97547A}" type="parTrans" cxnId="{94AB15D1-9AE7-48AE-823D-35629B93C920}">
      <dgm:prSet/>
      <dgm:spPr/>
      <dgm:t>
        <a:bodyPr/>
        <a:lstStyle/>
        <a:p>
          <a:endParaRPr lang="ru-RU"/>
        </a:p>
      </dgm:t>
    </dgm:pt>
    <dgm:pt modelId="{0922EB2B-5BD2-4F7F-93C1-3F553B609BCE}" type="sibTrans" cxnId="{94AB15D1-9AE7-48AE-823D-35629B93C920}">
      <dgm:prSet/>
      <dgm:spPr/>
      <dgm:t>
        <a:bodyPr/>
        <a:lstStyle/>
        <a:p>
          <a:endParaRPr lang="ru-RU"/>
        </a:p>
      </dgm:t>
    </dgm:pt>
    <dgm:pt modelId="{C310B4B4-00F9-42AD-B65E-474317D34335}">
      <dgm:prSet phldrT="[Текст]" custT="1">
        <dgm:style>
          <a:lnRef idx="2">
            <a:schemeClr val="accent1"/>
          </a:lnRef>
          <a:fillRef idx="1">
            <a:schemeClr val="lt1"/>
          </a:fillRef>
          <a:effectRef idx="0">
            <a:schemeClr val="accent1"/>
          </a:effectRef>
          <a:fontRef idx="minor">
            <a:schemeClr val="dk1"/>
          </a:fontRef>
        </dgm:style>
      </dgm:prSet>
      <dgm:spPr/>
      <dgm:t>
        <a:bodyPr/>
        <a:lstStyle/>
        <a:p>
          <a:endParaRPr lang="ru-RU" sz="1600"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Эксплуатирующей организацией также должны быть разработаны способы обвязки деталей и узлов машин, перемещаемых кранами во время их монтажа, демонтажа и ремонта, с указанием применяемых при этом приспособлений, а также способов безопасной кантовки грузов, когда такая операция производится с применением крана</a:t>
          </a:r>
        </a:p>
        <a:p>
          <a:endParaRPr lang="ru-RU" sz="1000" dirty="0"/>
        </a:p>
      </dgm:t>
    </dgm:pt>
    <dgm:pt modelId="{38B328A7-7F7E-45AC-A249-0ECEA28EC2EB}" type="parTrans" cxnId="{BBEEC43D-B097-49F4-BDE3-C9C0804A2C30}">
      <dgm:prSet/>
      <dgm:spPr/>
      <dgm:t>
        <a:bodyPr/>
        <a:lstStyle/>
        <a:p>
          <a:endParaRPr lang="ru-RU"/>
        </a:p>
      </dgm:t>
    </dgm:pt>
    <dgm:pt modelId="{43D11D2E-7A30-4DC1-B376-484AFE34257C}" type="sibTrans" cxnId="{BBEEC43D-B097-49F4-BDE3-C9C0804A2C30}">
      <dgm:prSet/>
      <dgm:spPr/>
      <dgm:t>
        <a:bodyPr/>
        <a:lstStyle/>
        <a:p>
          <a:endParaRPr lang="ru-RU"/>
        </a:p>
      </dgm:t>
    </dgm:pt>
    <dgm:pt modelId="{2DE97B2E-AB69-43C8-9561-1B85B5464B77}">
      <dgm:prSet phldrT="[Текст]" custT="1">
        <dgm:style>
          <a:lnRef idx="2">
            <a:schemeClr val="accent1"/>
          </a:lnRef>
          <a:fillRef idx="1">
            <a:schemeClr val="lt1"/>
          </a:fillRef>
          <a:effectRef idx="0">
            <a:schemeClr val="accent1"/>
          </a:effectRef>
          <a:fontRef idx="minor">
            <a:schemeClr val="dk1"/>
          </a:fontRef>
        </dgm:style>
      </dgm:prSet>
      <dgm:spPr/>
      <dgm:t>
        <a:bodyPr/>
        <a:lstStyle/>
        <a:p>
          <a:r>
            <a:rPr lang="ru-RU" sz="1600" dirty="0" smtClean="0">
              <a:latin typeface="Times New Roman" pitchFamily="18" charset="0"/>
              <a:cs typeface="Times New Roman" pitchFamily="18" charset="0"/>
            </a:rPr>
            <a:t>Схемы </a:t>
          </a:r>
          <a:r>
            <a:rPr lang="ru-RU" sz="1600" dirty="0" err="1" smtClean="0">
              <a:latin typeface="Times New Roman" pitchFamily="18" charset="0"/>
              <a:cs typeface="Times New Roman" pitchFamily="18" charset="0"/>
            </a:rPr>
            <a:t>строповки</a:t>
          </a:r>
          <a:r>
            <a:rPr lang="ru-RU" sz="1600" dirty="0" smtClean="0">
              <a:latin typeface="Times New Roman" pitchFamily="18" charset="0"/>
              <a:cs typeface="Times New Roman" pitchFamily="18" charset="0"/>
            </a:rPr>
            <a:t> и кантовки грузов и перечень применяемых грузозахватных приспособлений должны быть приведены в технологических регламентах. Перемещение груза, на который не разработаны схемы </a:t>
          </a:r>
          <a:r>
            <a:rPr lang="ru-RU" sz="1600" dirty="0" err="1" smtClean="0">
              <a:latin typeface="Times New Roman" pitchFamily="18" charset="0"/>
              <a:cs typeface="Times New Roman" pitchFamily="18" charset="0"/>
            </a:rPr>
            <a:t>строповки</a:t>
          </a:r>
          <a:r>
            <a:rPr lang="ru-RU" sz="1600" dirty="0" smtClean="0">
              <a:latin typeface="Times New Roman" pitchFamily="18" charset="0"/>
              <a:cs typeface="Times New Roman" pitchFamily="18" charset="0"/>
            </a:rPr>
            <a:t>, должно производиться в присутствии и под руководством специалиста, ответственного за безопасное производство работ с применением ПС</a:t>
          </a:r>
          <a:endParaRPr lang="ru-RU" sz="1600" dirty="0">
            <a:latin typeface="Times New Roman" pitchFamily="18" charset="0"/>
            <a:cs typeface="Times New Roman" pitchFamily="18" charset="0"/>
          </a:endParaRPr>
        </a:p>
      </dgm:t>
    </dgm:pt>
    <dgm:pt modelId="{C0A2CB94-94AD-43D1-B029-72885AA1FAB5}" type="parTrans" cxnId="{F584B394-6FFC-40C0-9F04-26390ED2ABB4}">
      <dgm:prSet/>
      <dgm:spPr/>
      <dgm:t>
        <a:bodyPr/>
        <a:lstStyle/>
        <a:p>
          <a:endParaRPr lang="ru-RU"/>
        </a:p>
      </dgm:t>
    </dgm:pt>
    <dgm:pt modelId="{DBA769AF-9D22-473B-A47D-D60D2D231F93}" type="sibTrans" cxnId="{F584B394-6FFC-40C0-9F04-26390ED2ABB4}">
      <dgm:prSet/>
      <dgm:spPr/>
      <dgm:t>
        <a:bodyPr/>
        <a:lstStyle/>
        <a:p>
          <a:endParaRPr lang="ru-RU"/>
        </a:p>
      </dgm:t>
    </dgm:pt>
    <dgm:pt modelId="{9DDFCDEB-8569-4E86-9F40-549C3C583A0C}">
      <dgm:prSet custT="1">
        <dgm:style>
          <a:lnRef idx="2">
            <a:schemeClr val="accent1"/>
          </a:lnRef>
          <a:fillRef idx="1">
            <a:schemeClr val="lt1"/>
          </a:fillRef>
          <a:effectRef idx="0">
            <a:schemeClr val="accent1"/>
          </a:effectRef>
          <a:fontRef idx="minor">
            <a:schemeClr val="dk1"/>
          </a:fontRef>
        </dgm:style>
      </dgm:prSet>
      <dgm:spPr/>
      <dgm:t>
        <a:bodyPr/>
        <a:lstStyle/>
        <a:p>
          <a:r>
            <a:rPr lang="ru-RU" sz="1600" dirty="0" smtClean="0">
              <a:latin typeface="Times New Roman" pitchFamily="18" charset="0"/>
              <a:cs typeface="Times New Roman" pitchFamily="18" charset="0"/>
            </a:rPr>
            <a:t>Схемы </a:t>
          </a:r>
          <a:r>
            <a:rPr lang="ru-RU" sz="1600" dirty="0" err="1" smtClean="0">
              <a:latin typeface="Times New Roman" pitchFamily="18" charset="0"/>
              <a:cs typeface="Times New Roman" pitchFamily="18" charset="0"/>
            </a:rPr>
            <a:t>строповки</a:t>
          </a:r>
          <a:r>
            <a:rPr lang="ru-RU" sz="1600" dirty="0" smtClean="0">
              <a:latin typeface="Times New Roman" pitchFamily="18" charset="0"/>
              <a:cs typeface="Times New Roman" pitchFamily="18" charset="0"/>
            </a:rPr>
            <a:t>, графическое изображение способов </a:t>
          </a:r>
          <a:r>
            <a:rPr lang="ru-RU" sz="1600" dirty="0" err="1" smtClean="0">
              <a:latin typeface="Times New Roman" pitchFamily="18" charset="0"/>
              <a:cs typeface="Times New Roman" pitchFamily="18" charset="0"/>
            </a:rPr>
            <a:t>строповки</a:t>
          </a:r>
          <a:r>
            <a:rPr lang="ru-RU" sz="1600" dirty="0" smtClean="0">
              <a:latin typeface="Times New Roman" pitchFamily="18" charset="0"/>
              <a:cs typeface="Times New Roman" pitchFamily="18" charset="0"/>
            </a:rPr>
            <a:t> и зацепки грузов должны быть выданы на руки стропальщикам и крановщикам или вывешены в местах производства работ</a:t>
          </a:r>
          <a:endParaRPr lang="ru-RU" sz="1600" dirty="0">
            <a:latin typeface="Times New Roman" pitchFamily="18" charset="0"/>
            <a:cs typeface="Times New Roman" pitchFamily="18" charset="0"/>
          </a:endParaRPr>
        </a:p>
      </dgm:t>
    </dgm:pt>
    <dgm:pt modelId="{07F01D03-80D7-4EF3-B35F-748422A212C4}" type="parTrans" cxnId="{F1EB7C09-8E63-4A8B-AC33-719D217C7F11}">
      <dgm:prSet/>
      <dgm:spPr/>
      <dgm:t>
        <a:bodyPr/>
        <a:lstStyle/>
        <a:p>
          <a:endParaRPr lang="ru-RU"/>
        </a:p>
      </dgm:t>
    </dgm:pt>
    <dgm:pt modelId="{008F5A41-061D-4891-95E5-55D16E3309D5}" type="sibTrans" cxnId="{F1EB7C09-8E63-4A8B-AC33-719D217C7F11}">
      <dgm:prSet/>
      <dgm:spPr/>
      <dgm:t>
        <a:bodyPr/>
        <a:lstStyle/>
        <a:p>
          <a:endParaRPr lang="ru-RU"/>
        </a:p>
      </dgm:t>
    </dgm:pt>
    <dgm:pt modelId="{F6C0A70A-A092-425A-889C-5F77300797CA}" type="pres">
      <dgm:prSet presAssocID="{69F8ED48-CDCF-4FEF-AD0B-F2CC0CE2C6AB}" presName="diagram" presStyleCnt="0">
        <dgm:presLayoutVars>
          <dgm:dir/>
          <dgm:resizeHandles val="exact"/>
        </dgm:presLayoutVars>
      </dgm:prSet>
      <dgm:spPr/>
      <dgm:t>
        <a:bodyPr/>
        <a:lstStyle/>
        <a:p>
          <a:endParaRPr lang="ru-RU"/>
        </a:p>
      </dgm:t>
    </dgm:pt>
    <dgm:pt modelId="{C90C1138-BDDC-452C-B7C5-4BA88AA2B8A0}" type="pres">
      <dgm:prSet presAssocID="{45312A7E-CE3E-4F12-B6D7-0D2A0A0FEE56}" presName="node" presStyleLbl="node1" presStyleIdx="0" presStyleCnt="5" custScaleX="98428" custScaleY="110939" custLinFactX="100000" custLinFactNeighborX="117276" custLinFactNeighborY="-50181">
        <dgm:presLayoutVars>
          <dgm:bulletEnabled val="1"/>
        </dgm:presLayoutVars>
      </dgm:prSet>
      <dgm:spPr/>
      <dgm:t>
        <a:bodyPr/>
        <a:lstStyle/>
        <a:p>
          <a:endParaRPr lang="ru-RU"/>
        </a:p>
      </dgm:t>
    </dgm:pt>
    <dgm:pt modelId="{CA24E4BA-7E93-4092-B077-6DD2B57471E6}" type="pres">
      <dgm:prSet presAssocID="{54D0A167-A9C3-4966-B4DB-818BE47FECAB}" presName="sibTrans" presStyleCnt="0"/>
      <dgm:spPr/>
    </dgm:pt>
    <dgm:pt modelId="{1820AD46-932B-4F2A-8393-05F157C97B20}" type="pres">
      <dgm:prSet presAssocID="{9DDFCDEB-8569-4E86-9F40-549C3C583A0C}" presName="node" presStyleLbl="node1" presStyleIdx="1" presStyleCnt="5" custScaleX="100000" custScaleY="123868" custLinFactNeighborX="-639" custLinFactNeighborY="2711">
        <dgm:presLayoutVars>
          <dgm:bulletEnabled val="1"/>
        </dgm:presLayoutVars>
      </dgm:prSet>
      <dgm:spPr/>
      <dgm:t>
        <a:bodyPr/>
        <a:lstStyle/>
        <a:p>
          <a:endParaRPr lang="ru-RU"/>
        </a:p>
      </dgm:t>
    </dgm:pt>
    <dgm:pt modelId="{981164B4-516D-488A-B4D2-DDCF4112C105}" type="pres">
      <dgm:prSet presAssocID="{008F5A41-061D-4891-95E5-55D16E3309D5}" presName="sibTrans" presStyleCnt="0"/>
      <dgm:spPr/>
    </dgm:pt>
    <dgm:pt modelId="{AF96605E-F23C-4723-A35A-E41AA4C123B6}" type="pres">
      <dgm:prSet presAssocID="{DDB596F2-713A-49DC-A92A-C39B2858DC58}" presName="node" presStyleLbl="node1" presStyleIdx="2" presStyleCnt="5" custScaleY="113169" custLinFactX="-100000" custLinFactNeighborX="-118467" custLinFactNeighborY="-44110">
        <dgm:presLayoutVars>
          <dgm:bulletEnabled val="1"/>
        </dgm:presLayoutVars>
      </dgm:prSet>
      <dgm:spPr/>
      <dgm:t>
        <a:bodyPr/>
        <a:lstStyle/>
        <a:p>
          <a:endParaRPr lang="ru-RU"/>
        </a:p>
      </dgm:t>
    </dgm:pt>
    <dgm:pt modelId="{CF832799-474C-4670-ABEF-EC30A7C9B28C}" type="pres">
      <dgm:prSet presAssocID="{0922EB2B-5BD2-4F7F-93C1-3F553B609BCE}" presName="sibTrans" presStyleCnt="0"/>
      <dgm:spPr/>
    </dgm:pt>
    <dgm:pt modelId="{7A493219-1D51-4C82-B8AB-2AF36EB4BCDA}" type="pres">
      <dgm:prSet presAssocID="{C310B4B4-00F9-42AD-B65E-474317D34335}" presName="node" presStyleLbl="node1" presStyleIdx="3" presStyleCnt="5" custScaleX="148835" custScaleY="146080" custLinFactX="-8334" custLinFactNeighborX="-100000" custLinFactNeighborY="39712">
        <dgm:presLayoutVars>
          <dgm:bulletEnabled val="1"/>
        </dgm:presLayoutVars>
      </dgm:prSet>
      <dgm:spPr/>
      <dgm:t>
        <a:bodyPr/>
        <a:lstStyle/>
        <a:p>
          <a:endParaRPr lang="ru-RU"/>
        </a:p>
      </dgm:t>
    </dgm:pt>
    <dgm:pt modelId="{608B0D06-DBAA-4060-B132-BDDE619BB706}" type="pres">
      <dgm:prSet presAssocID="{43D11D2E-7A30-4DC1-B376-484AFE34257C}" presName="sibTrans" presStyleCnt="0"/>
      <dgm:spPr/>
    </dgm:pt>
    <dgm:pt modelId="{00DB8817-F93A-495D-AAD5-8952E687485E}" type="pres">
      <dgm:prSet presAssocID="{2DE97B2E-AB69-43C8-9561-1B85B5464B77}" presName="node" presStyleLbl="node1" presStyleIdx="4" presStyleCnt="5" custScaleX="144408" custScaleY="146281" custLinFactNeighborX="13247" custLinFactNeighborY="15620">
        <dgm:presLayoutVars>
          <dgm:bulletEnabled val="1"/>
        </dgm:presLayoutVars>
      </dgm:prSet>
      <dgm:spPr/>
      <dgm:t>
        <a:bodyPr/>
        <a:lstStyle/>
        <a:p>
          <a:endParaRPr lang="ru-RU"/>
        </a:p>
      </dgm:t>
    </dgm:pt>
  </dgm:ptLst>
  <dgm:cxnLst>
    <dgm:cxn modelId="{F584B394-6FFC-40C0-9F04-26390ED2ABB4}" srcId="{69F8ED48-CDCF-4FEF-AD0B-F2CC0CE2C6AB}" destId="{2DE97B2E-AB69-43C8-9561-1B85B5464B77}" srcOrd="4" destOrd="0" parTransId="{C0A2CB94-94AD-43D1-B029-72885AA1FAB5}" sibTransId="{DBA769AF-9D22-473B-A47D-D60D2D231F93}"/>
    <dgm:cxn modelId="{CCAD1F11-1CD7-43D9-882F-F135655A2288}" srcId="{69F8ED48-CDCF-4FEF-AD0B-F2CC0CE2C6AB}" destId="{45312A7E-CE3E-4F12-B6D7-0D2A0A0FEE56}" srcOrd="0" destOrd="0" parTransId="{CD515435-E2D8-47C3-B16F-0DF1662C8910}" sibTransId="{54D0A167-A9C3-4966-B4DB-818BE47FECAB}"/>
    <dgm:cxn modelId="{94AB15D1-9AE7-48AE-823D-35629B93C920}" srcId="{69F8ED48-CDCF-4FEF-AD0B-F2CC0CE2C6AB}" destId="{DDB596F2-713A-49DC-A92A-C39B2858DC58}" srcOrd="2" destOrd="0" parTransId="{DBFB5F4E-30BB-4405-9304-46B03A97547A}" sibTransId="{0922EB2B-5BD2-4F7F-93C1-3F553B609BCE}"/>
    <dgm:cxn modelId="{F6330E54-7D20-4C5E-B4AE-70D31245108D}" type="presOf" srcId="{2DE97B2E-AB69-43C8-9561-1B85B5464B77}" destId="{00DB8817-F93A-495D-AAD5-8952E687485E}" srcOrd="0" destOrd="0" presId="urn:microsoft.com/office/officeart/2005/8/layout/default#4"/>
    <dgm:cxn modelId="{031594E1-D652-4FCD-ABE6-414F77B30254}" type="presOf" srcId="{45312A7E-CE3E-4F12-B6D7-0D2A0A0FEE56}" destId="{C90C1138-BDDC-452C-B7C5-4BA88AA2B8A0}" srcOrd="0" destOrd="0" presId="urn:microsoft.com/office/officeart/2005/8/layout/default#4"/>
    <dgm:cxn modelId="{BBEEC43D-B097-49F4-BDE3-C9C0804A2C30}" srcId="{69F8ED48-CDCF-4FEF-AD0B-F2CC0CE2C6AB}" destId="{C310B4B4-00F9-42AD-B65E-474317D34335}" srcOrd="3" destOrd="0" parTransId="{38B328A7-7F7E-45AC-A249-0ECEA28EC2EB}" sibTransId="{43D11D2E-7A30-4DC1-B376-484AFE34257C}"/>
    <dgm:cxn modelId="{754736E4-B835-4BCC-A868-C001E7AB22D6}" type="presOf" srcId="{9DDFCDEB-8569-4E86-9F40-549C3C583A0C}" destId="{1820AD46-932B-4F2A-8393-05F157C97B20}" srcOrd="0" destOrd="0" presId="urn:microsoft.com/office/officeart/2005/8/layout/default#4"/>
    <dgm:cxn modelId="{728E2383-8F4F-45F1-BD36-FE335198BB6E}" srcId="{45312A7E-CE3E-4F12-B6D7-0D2A0A0FEE56}" destId="{D6AD4207-B9F8-4CCA-8E10-3D7A8865BB5E}" srcOrd="0" destOrd="0" parTransId="{158FACD4-A392-4B43-9E6F-6295A6665DE4}" sibTransId="{D34268C3-C17F-4644-89A9-72758943554F}"/>
    <dgm:cxn modelId="{DE9E2A2C-5C21-4624-9CD6-2E4B65F082D4}" type="presOf" srcId="{D6AD4207-B9F8-4CCA-8E10-3D7A8865BB5E}" destId="{C90C1138-BDDC-452C-B7C5-4BA88AA2B8A0}" srcOrd="0" destOrd="1" presId="urn:microsoft.com/office/officeart/2005/8/layout/default#4"/>
    <dgm:cxn modelId="{17F90557-6227-49EE-B18D-956DB0605AAF}" type="presOf" srcId="{DDB596F2-713A-49DC-A92A-C39B2858DC58}" destId="{AF96605E-F23C-4723-A35A-E41AA4C123B6}" srcOrd="0" destOrd="0" presId="urn:microsoft.com/office/officeart/2005/8/layout/default#4"/>
    <dgm:cxn modelId="{5734554A-8BF9-4CD6-AE24-4627324DC28C}" type="presOf" srcId="{C310B4B4-00F9-42AD-B65E-474317D34335}" destId="{7A493219-1D51-4C82-B8AB-2AF36EB4BCDA}" srcOrd="0" destOrd="0" presId="urn:microsoft.com/office/officeart/2005/8/layout/default#4"/>
    <dgm:cxn modelId="{F1EB7C09-8E63-4A8B-AC33-719D217C7F11}" srcId="{69F8ED48-CDCF-4FEF-AD0B-F2CC0CE2C6AB}" destId="{9DDFCDEB-8569-4E86-9F40-549C3C583A0C}" srcOrd="1" destOrd="0" parTransId="{07F01D03-80D7-4EF3-B35F-748422A212C4}" sibTransId="{008F5A41-061D-4891-95E5-55D16E3309D5}"/>
    <dgm:cxn modelId="{5BFA2620-F39E-4FB2-AA07-D206E10D5430}" type="presOf" srcId="{69F8ED48-CDCF-4FEF-AD0B-F2CC0CE2C6AB}" destId="{F6C0A70A-A092-425A-889C-5F77300797CA}" srcOrd="0" destOrd="0" presId="urn:microsoft.com/office/officeart/2005/8/layout/default#4"/>
    <dgm:cxn modelId="{8A137F1D-9A75-4BDE-A56C-02766F169087}" type="presParOf" srcId="{F6C0A70A-A092-425A-889C-5F77300797CA}" destId="{C90C1138-BDDC-452C-B7C5-4BA88AA2B8A0}" srcOrd="0" destOrd="0" presId="urn:microsoft.com/office/officeart/2005/8/layout/default#4"/>
    <dgm:cxn modelId="{4A49125A-26C3-469A-993A-8DAC826DD22D}" type="presParOf" srcId="{F6C0A70A-A092-425A-889C-5F77300797CA}" destId="{CA24E4BA-7E93-4092-B077-6DD2B57471E6}" srcOrd="1" destOrd="0" presId="urn:microsoft.com/office/officeart/2005/8/layout/default#4"/>
    <dgm:cxn modelId="{67FDF231-ED81-4D2D-B1A3-492D00AE37D8}" type="presParOf" srcId="{F6C0A70A-A092-425A-889C-5F77300797CA}" destId="{1820AD46-932B-4F2A-8393-05F157C97B20}" srcOrd="2" destOrd="0" presId="urn:microsoft.com/office/officeart/2005/8/layout/default#4"/>
    <dgm:cxn modelId="{CFBC1135-DBAE-4A22-AF5D-4D32568A11E9}" type="presParOf" srcId="{F6C0A70A-A092-425A-889C-5F77300797CA}" destId="{981164B4-516D-488A-B4D2-DDCF4112C105}" srcOrd="3" destOrd="0" presId="urn:microsoft.com/office/officeart/2005/8/layout/default#4"/>
    <dgm:cxn modelId="{90C5B59A-E5A3-42FF-A312-210566F4D0D5}" type="presParOf" srcId="{F6C0A70A-A092-425A-889C-5F77300797CA}" destId="{AF96605E-F23C-4723-A35A-E41AA4C123B6}" srcOrd="4" destOrd="0" presId="urn:microsoft.com/office/officeart/2005/8/layout/default#4"/>
    <dgm:cxn modelId="{EDE416FD-6DB5-4CEF-A5F5-319E29C9FF44}" type="presParOf" srcId="{F6C0A70A-A092-425A-889C-5F77300797CA}" destId="{CF832799-474C-4670-ABEF-EC30A7C9B28C}" srcOrd="5" destOrd="0" presId="urn:microsoft.com/office/officeart/2005/8/layout/default#4"/>
    <dgm:cxn modelId="{669F4CD8-16CC-4E99-B1EE-EBA4A270EF6C}" type="presParOf" srcId="{F6C0A70A-A092-425A-889C-5F77300797CA}" destId="{7A493219-1D51-4C82-B8AB-2AF36EB4BCDA}" srcOrd="6" destOrd="0" presId="urn:microsoft.com/office/officeart/2005/8/layout/default#4"/>
    <dgm:cxn modelId="{505C46D5-6D0D-4349-A095-A422035A3333}" type="presParOf" srcId="{F6C0A70A-A092-425A-889C-5F77300797CA}" destId="{608B0D06-DBAA-4060-B132-BDDE619BB706}" srcOrd="7" destOrd="0" presId="urn:microsoft.com/office/officeart/2005/8/layout/default#4"/>
    <dgm:cxn modelId="{CFE7F5A5-E40E-4843-B601-A2A9BA0FC850}" type="presParOf" srcId="{F6C0A70A-A092-425A-889C-5F77300797CA}" destId="{00DB8817-F93A-495D-AAD5-8952E687485E}" srcOrd="8" destOrd="0" presId="urn:microsoft.com/office/officeart/2005/8/layout/defaul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34A64AE-C0F5-402C-9AA8-038ABB9A35AB}" type="doc">
      <dgm:prSet loTypeId="urn:microsoft.com/office/officeart/2005/8/layout/default#5" loCatId="list" qsTypeId="urn:microsoft.com/office/officeart/2005/8/quickstyle/simple1" qsCatId="simple" csTypeId="urn:microsoft.com/office/officeart/2005/8/colors/accent1_2" csCatId="accent1" phldr="1"/>
      <dgm:spPr/>
      <dgm:t>
        <a:bodyPr/>
        <a:lstStyle/>
        <a:p>
          <a:endParaRPr lang="ru-RU"/>
        </a:p>
      </dgm:t>
    </dgm:pt>
    <dgm:pt modelId="{F9756B6C-CF98-48F2-8774-321EECB3743A}">
      <dgm:prSet phldrT="[Текст]" custT="1">
        <dgm:style>
          <a:lnRef idx="2">
            <a:schemeClr val="accent1"/>
          </a:lnRef>
          <a:fillRef idx="1">
            <a:schemeClr val="lt1"/>
          </a:fillRef>
          <a:effectRef idx="0">
            <a:schemeClr val="accent1"/>
          </a:effectRef>
          <a:fontRef idx="minor">
            <a:schemeClr val="dk1"/>
          </a:fontRef>
        </dgm:style>
      </dgm:prSet>
      <dgm:spPr/>
      <dgm:t>
        <a:bodyPr/>
        <a:lstStyle/>
        <a:p>
          <a:r>
            <a:rPr lang="ru-RU" sz="1600" dirty="0" smtClean="0">
              <a:latin typeface="Times New Roman" pitchFamily="18" charset="0"/>
              <a:cs typeface="Times New Roman" pitchFamily="18" charset="0"/>
            </a:rPr>
            <a:t>При возведении зданий и сооружений высотой более 36 м должна применяться двусторонняя радио- или телефонная связь</a:t>
          </a:r>
          <a:endParaRPr lang="ru-RU" sz="1600" dirty="0">
            <a:latin typeface="Times New Roman" pitchFamily="18" charset="0"/>
            <a:cs typeface="Times New Roman" pitchFamily="18" charset="0"/>
          </a:endParaRPr>
        </a:p>
      </dgm:t>
    </dgm:pt>
    <dgm:pt modelId="{B43551A9-A12C-44FA-9D74-C7080234B935}" type="parTrans" cxnId="{40E23C59-0E7A-428F-8112-A3C8111DD179}">
      <dgm:prSet/>
      <dgm:spPr/>
      <dgm:t>
        <a:bodyPr/>
        <a:lstStyle/>
        <a:p>
          <a:endParaRPr lang="ru-RU"/>
        </a:p>
      </dgm:t>
    </dgm:pt>
    <dgm:pt modelId="{EF0BB422-7F98-4B93-B680-36FB582A861A}" type="sibTrans" cxnId="{40E23C59-0E7A-428F-8112-A3C8111DD179}">
      <dgm:prSet/>
      <dgm:spPr/>
      <dgm:t>
        <a:bodyPr/>
        <a:lstStyle/>
        <a:p>
          <a:endParaRPr lang="ru-RU"/>
        </a:p>
      </dgm:t>
    </dgm:pt>
    <dgm:pt modelId="{43B319D3-E933-4C72-A356-2ADA409671DF}">
      <dgm:prSet phldrT="[Текст]" custT="1">
        <dgm:style>
          <a:lnRef idx="2">
            <a:schemeClr val="accent1"/>
          </a:lnRef>
          <a:fillRef idx="1">
            <a:schemeClr val="lt1"/>
          </a:fillRef>
          <a:effectRef idx="0">
            <a:schemeClr val="accent1"/>
          </a:effectRef>
          <a:fontRef idx="minor">
            <a:schemeClr val="dk1"/>
          </a:fontRef>
        </dgm:style>
      </dgm:prSet>
      <dgm:spPr/>
      <dgm:t>
        <a:bodyPr/>
        <a:lstStyle/>
        <a:p>
          <a:pPr algn="ctr"/>
          <a:endParaRPr lang="ru-RU" sz="1600" dirty="0" smtClean="0">
            <a:latin typeface="Times New Roman" pitchFamily="18" charset="0"/>
            <a:cs typeface="Times New Roman" pitchFamily="18" charset="0"/>
          </a:endParaRPr>
        </a:p>
        <a:p>
          <a:pPr algn="ctr"/>
          <a:r>
            <a:rPr lang="ru-RU" sz="1600" dirty="0" smtClean="0">
              <a:latin typeface="Times New Roman" pitchFamily="18" charset="0"/>
              <a:cs typeface="Times New Roman" pitchFamily="18" charset="0"/>
            </a:rPr>
            <a:t>Знаковая сигнализация и система обмена сигналами при радиопереговорной связи должны быть внесены в производственные инструкции для крановщиков и стропальщиков</a:t>
          </a:r>
        </a:p>
        <a:p>
          <a:pPr algn="l"/>
          <a:endParaRPr lang="ru-RU" sz="1800" dirty="0"/>
        </a:p>
      </dgm:t>
    </dgm:pt>
    <dgm:pt modelId="{B071AF17-CEBE-4B1E-B7EC-D39F015BC03C}" type="parTrans" cxnId="{982B35EE-C6CB-4BC1-89B6-BD2693E06AEA}">
      <dgm:prSet/>
      <dgm:spPr/>
      <dgm:t>
        <a:bodyPr/>
        <a:lstStyle/>
        <a:p>
          <a:endParaRPr lang="ru-RU"/>
        </a:p>
      </dgm:t>
    </dgm:pt>
    <dgm:pt modelId="{0B364090-E04E-46BF-B517-E08E2F1BD9E3}" type="sibTrans" cxnId="{982B35EE-C6CB-4BC1-89B6-BD2693E06AEA}">
      <dgm:prSet/>
      <dgm:spPr/>
      <dgm:t>
        <a:bodyPr/>
        <a:lstStyle/>
        <a:p>
          <a:endParaRPr lang="ru-RU"/>
        </a:p>
      </dgm:t>
    </dgm:pt>
    <dgm:pt modelId="{24D64D27-DEEC-4376-8411-F0C0EF7D73FC}">
      <dgm:prSet phldrT="[Текст]">
        <dgm:style>
          <a:lnRef idx="2">
            <a:schemeClr val="accent1"/>
          </a:lnRef>
          <a:fillRef idx="1">
            <a:schemeClr val="lt1"/>
          </a:fillRef>
          <a:effectRef idx="0">
            <a:schemeClr val="accent1"/>
          </a:effectRef>
          <a:fontRef idx="minor">
            <a:schemeClr val="dk1"/>
          </a:fontRef>
        </dgm:style>
      </dgm:prSet>
      <dgm:spPr/>
      <dgm:t>
        <a:bodyPr/>
        <a:lstStyle/>
        <a:p>
          <a:pPr algn="l"/>
          <a:endParaRPr lang="ru-RU" sz="1400" dirty="0"/>
        </a:p>
      </dgm:t>
    </dgm:pt>
    <dgm:pt modelId="{9DFDE2CA-868C-4150-BA4B-EE3BE70DA0AA}" type="parTrans" cxnId="{79E5DDE9-AF0F-472C-9EC0-747800085E6D}">
      <dgm:prSet/>
      <dgm:spPr/>
      <dgm:t>
        <a:bodyPr/>
        <a:lstStyle/>
        <a:p>
          <a:endParaRPr lang="ru-RU"/>
        </a:p>
      </dgm:t>
    </dgm:pt>
    <dgm:pt modelId="{D8824EC3-4AC2-4D4F-84FE-3C1D465A4F06}" type="sibTrans" cxnId="{79E5DDE9-AF0F-472C-9EC0-747800085E6D}">
      <dgm:prSet/>
      <dgm:spPr/>
      <dgm:t>
        <a:bodyPr/>
        <a:lstStyle/>
        <a:p>
          <a:endParaRPr lang="ru-RU"/>
        </a:p>
      </dgm:t>
    </dgm:pt>
    <dgm:pt modelId="{8281FED8-43FB-4FB9-A7BB-164D512ACE82}">
      <dgm:prSet phldrT="[Текст]" custT="1">
        <dgm:style>
          <a:lnRef idx="2">
            <a:schemeClr val="accent1"/>
          </a:lnRef>
          <a:fillRef idx="1">
            <a:schemeClr val="lt1"/>
          </a:fillRef>
          <a:effectRef idx="0">
            <a:schemeClr val="accent1"/>
          </a:effectRef>
          <a:fontRef idx="minor">
            <a:schemeClr val="dk1"/>
          </a:fontRef>
        </dgm:style>
      </dgm:prSet>
      <dgm:spPr/>
      <dgm:t>
        <a:bodyPr/>
        <a:lstStyle/>
        <a:p>
          <a:pPr algn="l"/>
          <a:endParaRPr lang="ru-RU" sz="1600" dirty="0" smtClean="0">
            <a:latin typeface="Times New Roman" pitchFamily="18" charset="0"/>
            <a:cs typeface="Times New Roman" pitchFamily="18" charset="0"/>
          </a:endParaRPr>
        </a:p>
        <a:p>
          <a:pPr algn="ctr"/>
          <a:r>
            <a:rPr lang="ru-RU" sz="1600" dirty="0" smtClean="0">
              <a:latin typeface="Times New Roman" pitchFamily="18" charset="0"/>
              <a:cs typeface="Times New Roman" pitchFamily="18" charset="0"/>
            </a:rPr>
            <a:t>Рекомендуемая форма стропальщика: жилет и каска - желтого цвета, рубашка – </a:t>
          </a:r>
          <a:r>
            <a:rPr lang="ru-RU" sz="1600" dirty="0" err="1" smtClean="0">
              <a:latin typeface="Times New Roman" pitchFamily="18" charset="0"/>
              <a:cs typeface="Times New Roman" pitchFamily="18" charset="0"/>
            </a:rPr>
            <a:t>голубого</a:t>
          </a:r>
          <a:r>
            <a:rPr lang="ru-RU" sz="1600" dirty="0" smtClean="0">
              <a:latin typeface="Times New Roman" pitchFamily="18" charset="0"/>
              <a:cs typeface="Times New Roman" pitchFamily="18" charset="0"/>
            </a:rPr>
            <a:t>  цвета, повязка - красного</a:t>
          </a:r>
          <a:endParaRPr lang="ru-RU" sz="2400" dirty="0"/>
        </a:p>
      </dgm:t>
    </dgm:pt>
    <dgm:pt modelId="{3BCF6C37-FD88-46AC-B1FC-B5CFAA6BE912}" type="parTrans" cxnId="{91088A94-D7AA-4D73-8EB5-8682AFCDFD48}">
      <dgm:prSet/>
      <dgm:spPr/>
      <dgm:t>
        <a:bodyPr/>
        <a:lstStyle/>
        <a:p>
          <a:endParaRPr lang="ru-RU"/>
        </a:p>
      </dgm:t>
    </dgm:pt>
    <dgm:pt modelId="{D8DA6F12-44C2-4611-9EC9-2328111D5F94}" type="sibTrans" cxnId="{91088A94-D7AA-4D73-8EB5-8682AFCDFD48}">
      <dgm:prSet/>
      <dgm:spPr/>
      <dgm:t>
        <a:bodyPr/>
        <a:lstStyle/>
        <a:p>
          <a:endParaRPr lang="ru-RU"/>
        </a:p>
      </dgm:t>
    </dgm:pt>
    <dgm:pt modelId="{4CBC7AF0-AAC2-41F2-B5A4-DD8BABC06DF5}">
      <dgm:prSet custT="1">
        <dgm:style>
          <a:lnRef idx="2">
            <a:schemeClr val="accent1"/>
          </a:lnRef>
          <a:fillRef idx="1">
            <a:schemeClr val="lt1"/>
          </a:fillRef>
          <a:effectRef idx="0">
            <a:schemeClr val="accent1"/>
          </a:effectRef>
          <a:fontRef idx="minor">
            <a:schemeClr val="dk1"/>
          </a:fontRef>
        </dgm:style>
      </dgm:prSet>
      <dgm:spPr/>
      <dgm:t>
        <a:bodyPr/>
        <a:lstStyle/>
        <a:p>
          <a:r>
            <a:rPr lang="ru-RU" sz="1600" dirty="0" smtClean="0">
              <a:latin typeface="Times New Roman" pitchFamily="18" charset="0"/>
              <a:cs typeface="Times New Roman" pitchFamily="18" charset="0"/>
            </a:rPr>
            <a:t>Организации, эксплуатирующие краны, должны установить порядок обмена сигналами между стропальщиком и крановщиком</a:t>
          </a:r>
          <a:endParaRPr lang="ru-RU" sz="1600" dirty="0">
            <a:latin typeface="Times New Roman" pitchFamily="18" charset="0"/>
            <a:cs typeface="Times New Roman" pitchFamily="18" charset="0"/>
          </a:endParaRPr>
        </a:p>
      </dgm:t>
    </dgm:pt>
    <dgm:pt modelId="{4A297E10-1256-45A9-AE11-B6DB4D501BB3}" type="parTrans" cxnId="{42CD5232-3295-470A-BFED-768FF24DBC1E}">
      <dgm:prSet/>
      <dgm:spPr/>
      <dgm:t>
        <a:bodyPr/>
        <a:lstStyle/>
        <a:p>
          <a:endParaRPr lang="ru-RU"/>
        </a:p>
      </dgm:t>
    </dgm:pt>
    <dgm:pt modelId="{ED8EAF06-C75A-4EF9-A6DF-511D97BBB5DD}" type="sibTrans" cxnId="{42CD5232-3295-470A-BFED-768FF24DBC1E}">
      <dgm:prSet/>
      <dgm:spPr/>
      <dgm:t>
        <a:bodyPr/>
        <a:lstStyle/>
        <a:p>
          <a:endParaRPr lang="ru-RU"/>
        </a:p>
      </dgm:t>
    </dgm:pt>
    <dgm:pt modelId="{8AEE81C7-ED8E-4A11-91E2-B56362EE9FD2}">
      <dgm:prSet custT="1">
        <dgm:style>
          <a:lnRef idx="2">
            <a:schemeClr val="accent1"/>
          </a:lnRef>
          <a:fillRef idx="1">
            <a:schemeClr val="lt1"/>
          </a:fillRef>
          <a:effectRef idx="0">
            <a:schemeClr val="accent1"/>
          </a:effectRef>
          <a:fontRef idx="minor">
            <a:schemeClr val="dk1"/>
          </a:fontRef>
        </dgm:style>
      </dgm:prSet>
      <dgm:spPr/>
      <dgm:t>
        <a:bodyPr/>
        <a:lstStyle/>
        <a:p>
          <a:pPr algn="ctr"/>
          <a:endParaRPr lang="ru-RU" sz="1600" dirty="0">
            <a:latin typeface="Times New Roman" pitchFamily="18" charset="0"/>
            <a:cs typeface="Times New Roman" pitchFamily="18" charset="0"/>
          </a:endParaRPr>
        </a:p>
      </dgm:t>
    </dgm:pt>
    <dgm:pt modelId="{F8A09EDA-C83C-4E81-AACD-D08C14469D97}" type="parTrans" cxnId="{DE26F995-5CE7-4031-B18B-2C2D2DC1739F}">
      <dgm:prSet/>
      <dgm:spPr/>
      <dgm:t>
        <a:bodyPr/>
        <a:lstStyle/>
        <a:p>
          <a:endParaRPr lang="ru-RU"/>
        </a:p>
      </dgm:t>
    </dgm:pt>
    <dgm:pt modelId="{522A7ED2-9764-4EF6-9774-4075BB35BA8F}" type="sibTrans" cxnId="{DE26F995-5CE7-4031-B18B-2C2D2DC1739F}">
      <dgm:prSet/>
      <dgm:spPr/>
      <dgm:t>
        <a:bodyPr/>
        <a:lstStyle/>
        <a:p>
          <a:endParaRPr lang="ru-RU"/>
        </a:p>
      </dgm:t>
    </dgm:pt>
    <dgm:pt modelId="{5FBAE929-17B7-407F-9195-C0D750A7914A}" type="pres">
      <dgm:prSet presAssocID="{734A64AE-C0F5-402C-9AA8-038ABB9A35AB}" presName="diagram" presStyleCnt="0">
        <dgm:presLayoutVars>
          <dgm:dir/>
          <dgm:resizeHandles val="exact"/>
        </dgm:presLayoutVars>
      </dgm:prSet>
      <dgm:spPr/>
      <dgm:t>
        <a:bodyPr/>
        <a:lstStyle/>
        <a:p>
          <a:endParaRPr lang="ru-RU"/>
        </a:p>
      </dgm:t>
    </dgm:pt>
    <dgm:pt modelId="{F7F483B4-2AA4-4498-87A6-500248FA2573}" type="pres">
      <dgm:prSet presAssocID="{F9756B6C-CF98-48F2-8774-321EECB3743A}" presName="node" presStyleLbl="node1" presStyleIdx="0" presStyleCnt="4">
        <dgm:presLayoutVars>
          <dgm:bulletEnabled val="1"/>
        </dgm:presLayoutVars>
      </dgm:prSet>
      <dgm:spPr/>
      <dgm:t>
        <a:bodyPr/>
        <a:lstStyle/>
        <a:p>
          <a:endParaRPr lang="ru-RU"/>
        </a:p>
      </dgm:t>
    </dgm:pt>
    <dgm:pt modelId="{5AB82860-3B04-4D8A-8CB8-5A48699BE84D}" type="pres">
      <dgm:prSet presAssocID="{EF0BB422-7F98-4B93-B680-36FB582A861A}" presName="sibTrans" presStyleCnt="0"/>
      <dgm:spPr/>
    </dgm:pt>
    <dgm:pt modelId="{54ED2AAD-ACDC-4979-931C-BE9C90388987}" type="pres">
      <dgm:prSet presAssocID="{4CBC7AF0-AAC2-41F2-B5A4-DD8BABC06DF5}" presName="node" presStyleLbl="node1" presStyleIdx="1" presStyleCnt="4">
        <dgm:presLayoutVars>
          <dgm:bulletEnabled val="1"/>
        </dgm:presLayoutVars>
      </dgm:prSet>
      <dgm:spPr/>
      <dgm:t>
        <a:bodyPr/>
        <a:lstStyle/>
        <a:p>
          <a:endParaRPr lang="ru-RU"/>
        </a:p>
      </dgm:t>
    </dgm:pt>
    <dgm:pt modelId="{24195774-5346-4557-9AD0-1520D85F2CAA}" type="pres">
      <dgm:prSet presAssocID="{ED8EAF06-C75A-4EF9-A6DF-511D97BBB5DD}" presName="sibTrans" presStyleCnt="0"/>
      <dgm:spPr/>
    </dgm:pt>
    <dgm:pt modelId="{C5FFF32A-B87F-43CB-8E55-7FB57AABB76E}" type="pres">
      <dgm:prSet presAssocID="{43B319D3-E933-4C72-A356-2ADA409671DF}" presName="node" presStyleLbl="node1" presStyleIdx="2" presStyleCnt="4">
        <dgm:presLayoutVars>
          <dgm:bulletEnabled val="1"/>
        </dgm:presLayoutVars>
      </dgm:prSet>
      <dgm:spPr/>
      <dgm:t>
        <a:bodyPr/>
        <a:lstStyle/>
        <a:p>
          <a:endParaRPr lang="ru-RU"/>
        </a:p>
      </dgm:t>
    </dgm:pt>
    <dgm:pt modelId="{35F1C4AC-CBEC-4719-84C5-02D5CCC660C6}" type="pres">
      <dgm:prSet presAssocID="{0B364090-E04E-46BF-B517-E08E2F1BD9E3}" presName="sibTrans" presStyleCnt="0"/>
      <dgm:spPr/>
    </dgm:pt>
    <dgm:pt modelId="{38FD5AB5-FC2F-4066-9AD6-B6E50107100D}" type="pres">
      <dgm:prSet presAssocID="{8281FED8-43FB-4FB9-A7BB-164D512ACE82}" presName="node" presStyleLbl="node1" presStyleIdx="3" presStyleCnt="4">
        <dgm:presLayoutVars>
          <dgm:bulletEnabled val="1"/>
        </dgm:presLayoutVars>
      </dgm:prSet>
      <dgm:spPr/>
      <dgm:t>
        <a:bodyPr/>
        <a:lstStyle/>
        <a:p>
          <a:endParaRPr lang="ru-RU"/>
        </a:p>
      </dgm:t>
    </dgm:pt>
  </dgm:ptLst>
  <dgm:cxnLst>
    <dgm:cxn modelId="{C95CC22C-992E-48C1-8BCD-9A0D1159F2C6}" type="presOf" srcId="{734A64AE-C0F5-402C-9AA8-038ABB9A35AB}" destId="{5FBAE929-17B7-407F-9195-C0D750A7914A}" srcOrd="0" destOrd="0" presId="urn:microsoft.com/office/officeart/2005/8/layout/default#5"/>
    <dgm:cxn modelId="{ADB2AB6D-1061-4528-8699-E23C6D32170E}" type="presOf" srcId="{43B319D3-E933-4C72-A356-2ADA409671DF}" destId="{C5FFF32A-B87F-43CB-8E55-7FB57AABB76E}" srcOrd="0" destOrd="0" presId="urn:microsoft.com/office/officeart/2005/8/layout/default#5"/>
    <dgm:cxn modelId="{DE26F995-5CE7-4031-B18B-2C2D2DC1739F}" srcId="{8281FED8-43FB-4FB9-A7BB-164D512ACE82}" destId="{8AEE81C7-ED8E-4A11-91E2-B56362EE9FD2}" srcOrd="0" destOrd="0" parTransId="{F8A09EDA-C83C-4E81-AACD-D08C14469D97}" sibTransId="{522A7ED2-9764-4EF6-9774-4075BB35BA8F}"/>
    <dgm:cxn modelId="{AEAC6D2E-57B3-4672-94FD-F7283BFE5F85}" type="presOf" srcId="{8281FED8-43FB-4FB9-A7BB-164D512ACE82}" destId="{38FD5AB5-FC2F-4066-9AD6-B6E50107100D}" srcOrd="0" destOrd="0" presId="urn:microsoft.com/office/officeart/2005/8/layout/default#5"/>
    <dgm:cxn modelId="{91088A94-D7AA-4D73-8EB5-8682AFCDFD48}" srcId="{734A64AE-C0F5-402C-9AA8-038ABB9A35AB}" destId="{8281FED8-43FB-4FB9-A7BB-164D512ACE82}" srcOrd="3" destOrd="0" parTransId="{3BCF6C37-FD88-46AC-B1FC-B5CFAA6BE912}" sibTransId="{D8DA6F12-44C2-4611-9EC9-2328111D5F94}"/>
    <dgm:cxn modelId="{8BE76315-8648-402D-9CEC-71D164EDEF00}" type="presOf" srcId="{8AEE81C7-ED8E-4A11-91E2-B56362EE9FD2}" destId="{38FD5AB5-FC2F-4066-9AD6-B6E50107100D}" srcOrd="0" destOrd="1" presId="urn:microsoft.com/office/officeart/2005/8/layout/default#5"/>
    <dgm:cxn modelId="{C039B09E-1346-4343-A9C0-25CB015015C4}" type="presOf" srcId="{F9756B6C-CF98-48F2-8774-321EECB3743A}" destId="{F7F483B4-2AA4-4498-87A6-500248FA2573}" srcOrd="0" destOrd="0" presId="urn:microsoft.com/office/officeart/2005/8/layout/default#5"/>
    <dgm:cxn modelId="{40E23C59-0E7A-428F-8112-A3C8111DD179}" srcId="{734A64AE-C0F5-402C-9AA8-038ABB9A35AB}" destId="{F9756B6C-CF98-48F2-8774-321EECB3743A}" srcOrd="0" destOrd="0" parTransId="{B43551A9-A12C-44FA-9D74-C7080234B935}" sibTransId="{EF0BB422-7F98-4B93-B680-36FB582A861A}"/>
    <dgm:cxn modelId="{89DD174D-82DF-4A68-84B7-7373432ECC05}" type="presOf" srcId="{24D64D27-DEEC-4376-8411-F0C0EF7D73FC}" destId="{C5FFF32A-B87F-43CB-8E55-7FB57AABB76E}" srcOrd="0" destOrd="1" presId="urn:microsoft.com/office/officeart/2005/8/layout/default#5"/>
    <dgm:cxn modelId="{79E5DDE9-AF0F-472C-9EC0-747800085E6D}" srcId="{43B319D3-E933-4C72-A356-2ADA409671DF}" destId="{24D64D27-DEEC-4376-8411-F0C0EF7D73FC}" srcOrd="0" destOrd="0" parTransId="{9DFDE2CA-868C-4150-BA4B-EE3BE70DA0AA}" sibTransId="{D8824EC3-4AC2-4D4F-84FE-3C1D465A4F06}"/>
    <dgm:cxn modelId="{42CD5232-3295-470A-BFED-768FF24DBC1E}" srcId="{734A64AE-C0F5-402C-9AA8-038ABB9A35AB}" destId="{4CBC7AF0-AAC2-41F2-B5A4-DD8BABC06DF5}" srcOrd="1" destOrd="0" parTransId="{4A297E10-1256-45A9-AE11-B6DB4D501BB3}" sibTransId="{ED8EAF06-C75A-4EF9-A6DF-511D97BBB5DD}"/>
    <dgm:cxn modelId="{F754CC0A-D25A-45CC-BE25-50F407E7C322}" type="presOf" srcId="{4CBC7AF0-AAC2-41F2-B5A4-DD8BABC06DF5}" destId="{54ED2AAD-ACDC-4979-931C-BE9C90388987}" srcOrd="0" destOrd="0" presId="urn:microsoft.com/office/officeart/2005/8/layout/default#5"/>
    <dgm:cxn modelId="{982B35EE-C6CB-4BC1-89B6-BD2693E06AEA}" srcId="{734A64AE-C0F5-402C-9AA8-038ABB9A35AB}" destId="{43B319D3-E933-4C72-A356-2ADA409671DF}" srcOrd="2" destOrd="0" parTransId="{B071AF17-CEBE-4B1E-B7EC-D39F015BC03C}" sibTransId="{0B364090-E04E-46BF-B517-E08E2F1BD9E3}"/>
    <dgm:cxn modelId="{2259F446-19B6-4F22-B315-EEF2E56DEB50}" type="presParOf" srcId="{5FBAE929-17B7-407F-9195-C0D750A7914A}" destId="{F7F483B4-2AA4-4498-87A6-500248FA2573}" srcOrd="0" destOrd="0" presId="urn:microsoft.com/office/officeart/2005/8/layout/default#5"/>
    <dgm:cxn modelId="{C93FD3C6-97FD-48D0-A4C6-BEE958BA4F6B}" type="presParOf" srcId="{5FBAE929-17B7-407F-9195-C0D750A7914A}" destId="{5AB82860-3B04-4D8A-8CB8-5A48699BE84D}" srcOrd="1" destOrd="0" presId="urn:microsoft.com/office/officeart/2005/8/layout/default#5"/>
    <dgm:cxn modelId="{AD9BEAED-12C9-462F-9862-4A4E2CE739B2}" type="presParOf" srcId="{5FBAE929-17B7-407F-9195-C0D750A7914A}" destId="{54ED2AAD-ACDC-4979-931C-BE9C90388987}" srcOrd="2" destOrd="0" presId="urn:microsoft.com/office/officeart/2005/8/layout/default#5"/>
    <dgm:cxn modelId="{66A1B56B-22C4-4F83-96C8-B8AC29B92AC5}" type="presParOf" srcId="{5FBAE929-17B7-407F-9195-C0D750A7914A}" destId="{24195774-5346-4557-9AD0-1520D85F2CAA}" srcOrd="3" destOrd="0" presId="urn:microsoft.com/office/officeart/2005/8/layout/default#5"/>
    <dgm:cxn modelId="{4B5A17EF-12D0-4F29-8B16-1FC40BC22748}" type="presParOf" srcId="{5FBAE929-17B7-407F-9195-C0D750A7914A}" destId="{C5FFF32A-B87F-43CB-8E55-7FB57AABB76E}" srcOrd="4" destOrd="0" presId="urn:microsoft.com/office/officeart/2005/8/layout/default#5"/>
    <dgm:cxn modelId="{3D9FA3B4-AC80-4C6B-88D1-B3A0EF002BB3}" type="presParOf" srcId="{5FBAE929-17B7-407F-9195-C0D750A7914A}" destId="{35F1C4AC-CBEC-4719-84C5-02D5CCC660C6}" srcOrd="5" destOrd="0" presId="urn:microsoft.com/office/officeart/2005/8/layout/default#5"/>
    <dgm:cxn modelId="{DA8EED6B-B194-4B01-99E7-E0298D1B0A25}" type="presParOf" srcId="{5FBAE929-17B7-407F-9195-C0D750A7914A}" destId="{38FD5AB5-FC2F-4066-9AD6-B6E50107100D}" srcOrd="6" destOrd="0" presId="urn:microsoft.com/office/officeart/2005/8/layout/defaul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22F7FE-9F53-4A4E-A24E-9960B012206B}">
      <dsp:nvSpPr>
        <dsp:cNvPr id="0" name=""/>
        <dsp:cNvSpPr/>
      </dsp:nvSpPr>
      <dsp:spPr>
        <a:xfrm>
          <a:off x="0" y="728873"/>
          <a:ext cx="2571749" cy="154305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smtClean="0">
              <a:latin typeface="Times New Roman" pitchFamily="18" charset="0"/>
              <a:cs typeface="Times New Roman" pitchFamily="18" charset="0"/>
            </a:rPr>
            <a:t>по способу установки</a:t>
          </a:r>
          <a:endParaRPr lang="ru-RU" sz="1400" kern="1200" dirty="0">
            <a:latin typeface="Times New Roman" pitchFamily="18" charset="0"/>
            <a:cs typeface="Times New Roman" pitchFamily="18" charset="0"/>
          </a:endParaRPr>
        </a:p>
      </dsp:txBody>
      <dsp:txXfrm>
        <a:off x="0" y="728873"/>
        <a:ext cx="2571749" cy="1543050"/>
      </dsp:txXfrm>
    </dsp:sp>
    <dsp:sp modelId="{DB718D7F-DC50-4F0C-B05A-B796D9375E8A}">
      <dsp:nvSpPr>
        <dsp:cNvPr id="0" name=""/>
        <dsp:cNvSpPr/>
      </dsp:nvSpPr>
      <dsp:spPr>
        <a:xfrm>
          <a:off x="2828925" y="728873"/>
          <a:ext cx="2571749" cy="1543050"/>
        </a:xfrm>
        <a:prstGeom prst="rect">
          <a:avLst/>
        </a:prstGeom>
        <a:solidFill>
          <a:schemeClr val="accent1">
            <a:hueOff val="0"/>
            <a:satOff val="0"/>
            <a:lumOff val="0"/>
            <a:alphaOff val="0"/>
          </a:schemeClr>
        </a:solidFill>
        <a:ln w="19050" cap="flat" cmpd="sng" algn="ctr">
          <a:solidFill>
            <a:srgbClr val="00B0F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latin typeface="Times New Roman" pitchFamily="18" charset="0"/>
              <a:cs typeface="Times New Roman" pitchFamily="18" charset="0"/>
            </a:rPr>
            <a:t>по виду привода</a:t>
          </a:r>
          <a:endParaRPr lang="ru-RU" sz="1600" kern="1200" dirty="0">
            <a:latin typeface="Times New Roman" pitchFamily="18" charset="0"/>
            <a:cs typeface="Times New Roman" pitchFamily="18" charset="0"/>
          </a:endParaRPr>
        </a:p>
      </dsp:txBody>
      <dsp:txXfrm>
        <a:off x="2828925" y="728873"/>
        <a:ext cx="2571749" cy="1543050"/>
      </dsp:txXfrm>
    </dsp:sp>
    <dsp:sp modelId="{43D33756-E9D8-4D63-B564-3BB9650C267E}">
      <dsp:nvSpPr>
        <dsp:cNvPr id="0" name=""/>
        <dsp:cNvSpPr/>
      </dsp:nvSpPr>
      <dsp:spPr>
        <a:xfrm>
          <a:off x="5657849" y="728873"/>
          <a:ext cx="2571749" cy="154305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smtClean="0">
              <a:latin typeface="Times New Roman" pitchFamily="18" charset="0"/>
              <a:cs typeface="Times New Roman" pitchFamily="18" charset="0"/>
            </a:rPr>
            <a:t>по конструкции</a:t>
          </a:r>
          <a:endParaRPr lang="ru-RU" sz="1400" kern="1200" dirty="0">
            <a:latin typeface="Times New Roman" pitchFamily="18" charset="0"/>
            <a:cs typeface="Times New Roman" pitchFamily="18" charset="0"/>
          </a:endParaRPr>
        </a:p>
      </dsp:txBody>
      <dsp:txXfrm>
        <a:off x="5657849" y="728873"/>
        <a:ext cx="2571749" cy="1543050"/>
      </dsp:txXfrm>
    </dsp:sp>
    <dsp:sp modelId="{EED5D3C8-61AB-40BB-8CCB-C68C1156A01C}">
      <dsp:nvSpPr>
        <dsp:cNvPr id="0" name=""/>
        <dsp:cNvSpPr/>
      </dsp:nvSpPr>
      <dsp:spPr>
        <a:xfrm>
          <a:off x="0" y="2529098"/>
          <a:ext cx="2571749" cy="1543050"/>
        </a:xfrm>
        <a:prstGeom prst="rect">
          <a:avLst/>
        </a:prstGeom>
        <a:solidFill>
          <a:schemeClr val="accent1">
            <a:hueOff val="0"/>
            <a:satOff val="0"/>
            <a:lumOff val="0"/>
            <a:alphaOff val="0"/>
          </a:schemeClr>
        </a:solidFill>
        <a:ln w="19050" cap="flat" cmpd="sng" algn="ctr">
          <a:solidFill>
            <a:srgbClr val="00B0F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latin typeface="Times New Roman" pitchFamily="18" charset="0"/>
              <a:cs typeface="Times New Roman" pitchFamily="18" charset="0"/>
            </a:rPr>
            <a:t>по виду грузозахватного органа</a:t>
          </a:r>
        </a:p>
        <a:p>
          <a:pPr lvl="0" algn="ctr" defTabSz="711200">
            <a:lnSpc>
              <a:spcPct val="90000"/>
            </a:lnSpc>
            <a:spcBef>
              <a:spcPct val="0"/>
            </a:spcBef>
            <a:spcAft>
              <a:spcPct val="35000"/>
            </a:spcAft>
          </a:pPr>
          <a:endParaRPr lang="ru-RU" sz="1600" kern="1200" dirty="0">
            <a:latin typeface="Times New Roman" pitchFamily="18" charset="0"/>
            <a:cs typeface="Times New Roman" pitchFamily="18" charset="0"/>
          </a:endParaRPr>
        </a:p>
      </dsp:txBody>
      <dsp:txXfrm>
        <a:off x="0" y="2529098"/>
        <a:ext cx="2571749" cy="1543050"/>
      </dsp:txXfrm>
    </dsp:sp>
    <dsp:sp modelId="{F4D972E5-E1F1-4FF2-9306-9A1249098E24}">
      <dsp:nvSpPr>
        <dsp:cNvPr id="0" name=""/>
        <dsp:cNvSpPr/>
      </dsp:nvSpPr>
      <dsp:spPr>
        <a:xfrm>
          <a:off x="2828925" y="2529098"/>
          <a:ext cx="2571749" cy="1543050"/>
        </a:xfrm>
        <a:prstGeom prst="rect">
          <a:avLst/>
        </a:prstGeom>
        <a:solidFill>
          <a:schemeClr val="accent1">
            <a:hueOff val="0"/>
            <a:satOff val="0"/>
            <a:lumOff val="0"/>
            <a:alphaOff val="0"/>
          </a:schemeClr>
        </a:solidFill>
        <a:ln w="19050" cap="flat" cmpd="sng" algn="ctr">
          <a:solidFill>
            <a:srgbClr val="00B0F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latin typeface="Times New Roman" pitchFamily="18" charset="0"/>
              <a:cs typeface="Times New Roman" pitchFamily="18" charset="0"/>
            </a:rPr>
            <a:t>по виду ходового устройства</a:t>
          </a:r>
          <a:endParaRPr lang="ru-RU" sz="1600" kern="1200" dirty="0">
            <a:latin typeface="Times New Roman" pitchFamily="18" charset="0"/>
            <a:cs typeface="Times New Roman" pitchFamily="18" charset="0"/>
          </a:endParaRPr>
        </a:p>
      </dsp:txBody>
      <dsp:txXfrm>
        <a:off x="2828925" y="2529098"/>
        <a:ext cx="2571749" cy="1543050"/>
      </dsp:txXfrm>
    </dsp:sp>
    <dsp:sp modelId="{3B1CCC2B-7C7A-421D-80E7-55EED753F57B}">
      <dsp:nvSpPr>
        <dsp:cNvPr id="0" name=""/>
        <dsp:cNvSpPr/>
      </dsp:nvSpPr>
      <dsp:spPr>
        <a:xfrm>
          <a:off x="5657849" y="2529098"/>
          <a:ext cx="2571749" cy="154305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latin typeface="Times New Roman" pitchFamily="18" charset="0"/>
              <a:cs typeface="Times New Roman" pitchFamily="18" charset="0"/>
            </a:rPr>
            <a:t>по степени поворота</a:t>
          </a:r>
          <a:endParaRPr lang="ru-RU" sz="1600" kern="1200" dirty="0">
            <a:latin typeface="Times New Roman" pitchFamily="18" charset="0"/>
            <a:cs typeface="Times New Roman" pitchFamily="18" charset="0"/>
          </a:endParaRPr>
        </a:p>
      </dsp:txBody>
      <dsp:txXfrm>
        <a:off x="5657849" y="2529098"/>
        <a:ext cx="2571749" cy="15430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55EE3A-54A0-46BA-8E1B-33C16255A0ED}">
      <dsp:nvSpPr>
        <dsp:cNvPr id="0" name=""/>
        <dsp:cNvSpPr/>
      </dsp:nvSpPr>
      <dsp:spPr>
        <a:xfrm>
          <a:off x="1306495" y="0"/>
          <a:ext cx="5715879" cy="85814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latin typeface="Times New Roman" pitchFamily="18" charset="0"/>
              <a:cs typeface="Times New Roman" pitchFamily="18" charset="0"/>
            </a:rPr>
            <a:t>Краны по виду привода</a:t>
          </a:r>
          <a:endParaRPr lang="ru-RU" sz="1800" kern="1200" dirty="0">
            <a:latin typeface="Times New Roman" pitchFamily="18" charset="0"/>
            <a:cs typeface="Times New Roman" pitchFamily="18" charset="0"/>
          </a:endParaRPr>
        </a:p>
      </dsp:txBody>
      <dsp:txXfrm>
        <a:off x="1331629" y="25134"/>
        <a:ext cx="5665611" cy="807874"/>
      </dsp:txXfrm>
    </dsp:sp>
    <dsp:sp modelId="{6BE20C12-FEED-4879-8328-A9B9C0BB5830}">
      <dsp:nvSpPr>
        <dsp:cNvPr id="0" name=""/>
        <dsp:cNvSpPr/>
      </dsp:nvSpPr>
      <dsp:spPr>
        <a:xfrm rot="5400000">
          <a:off x="1773638" y="996381"/>
          <a:ext cx="639335" cy="3861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ru-RU" sz="1700" kern="1200"/>
        </a:p>
      </dsp:txBody>
      <dsp:txXfrm rot="10800000">
        <a:off x="1831563" y="1015690"/>
        <a:ext cx="523486" cy="231697"/>
      </dsp:txXfrm>
    </dsp:sp>
    <dsp:sp modelId="{9B705F9E-8D1E-4EE9-A034-BC680BD2E2F4}">
      <dsp:nvSpPr>
        <dsp:cNvPr id="0" name=""/>
        <dsp:cNvSpPr/>
      </dsp:nvSpPr>
      <dsp:spPr>
        <a:xfrm>
          <a:off x="42829" y="1584176"/>
          <a:ext cx="3600387" cy="85814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ru-RU" sz="1600" kern="1200" dirty="0" smtClean="0">
            <a:latin typeface="Times New Roman" pitchFamily="18" charset="0"/>
            <a:cs typeface="Times New Roman" pitchFamily="18" charset="0"/>
          </a:endParaRPr>
        </a:p>
        <a:p>
          <a:pPr lvl="0" algn="ctr" defTabSz="711200">
            <a:lnSpc>
              <a:spcPct val="90000"/>
            </a:lnSpc>
            <a:spcBef>
              <a:spcPct val="0"/>
            </a:spcBef>
            <a:spcAft>
              <a:spcPct val="35000"/>
            </a:spcAft>
          </a:pPr>
          <a:r>
            <a:rPr lang="ru-RU" sz="1600" kern="1200" dirty="0" smtClean="0">
              <a:latin typeface="Times New Roman" pitchFamily="18" charset="0"/>
              <a:cs typeface="Times New Roman" pitchFamily="18" charset="0"/>
            </a:rPr>
            <a:t>Кран электрический -</a:t>
          </a:r>
        </a:p>
        <a:p>
          <a:pPr lvl="0" algn="ctr" defTabSz="711200">
            <a:lnSpc>
              <a:spcPct val="90000"/>
            </a:lnSpc>
            <a:spcBef>
              <a:spcPct val="0"/>
            </a:spcBef>
            <a:spcAft>
              <a:spcPct val="35000"/>
            </a:spcAft>
          </a:pPr>
          <a:r>
            <a:rPr lang="ru-RU" sz="1600" kern="1200" dirty="0" smtClean="0">
              <a:latin typeface="Times New Roman" pitchFamily="18" charset="0"/>
              <a:cs typeface="Times New Roman" pitchFamily="18" charset="0"/>
            </a:rPr>
            <a:t>кран с электрическим приводом механизмов</a:t>
          </a:r>
        </a:p>
        <a:p>
          <a:pPr lvl="0" algn="ctr" defTabSz="711200">
            <a:lnSpc>
              <a:spcPct val="90000"/>
            </a:lnSpc>
            <a:spcBef>
              <a:spcPct val="0"/>
            </a:spcBef>
            <a:spcAft>
              <a:spcPct val="35000"/>
            </a:spcAft>
          </a:pPr>
          <a:endParaRPr lang="ru-RU" sz="1300" kern="1200" dirty="0"/>
        </a:p>
      </dsp:txBody>
      <dsp:txXfrm>
        <a:off x="67963" y="1609310"/>
        <a:ext cx="3550119" cy="807874"/>
      </dsp:txXfrm>
    </dsp:sp>
    <dsp:sp modelId="{200D74F9-05E6-4FDF-91A0-5060B18A1396}">
      <dsp:nvSpPr>
        <dsp:cNvPr id="0" name=""/>
        <dsp:cNvSpPr/>
      </dsp:nvSpPr>
      <dsp:spPr>
        <a:xfrm rot="5400000">
          <a:off x="5663559" y="1015502"/>
          <a:ext cx="677573" cy="3861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ru-RU" sz="1700" kern="1200" dirty="0"/>
        </a:p>
      </dsp:txBody>
      <dsp:txXfrm>
        <a:off x="5721484" y="1034811"/>
        <a:ext cx="561724" cy="231697"/>
      </dsp:txXfrm>
    </dsp:sp>
    <dsp:sp modelId="{1D43741C-46D7-4E5C-A0CF-62D509275128}">
      <dsp:nvSpPr>
        <dsp:cNvPr id="0" name=""/>
        <dsp:cNvSpPr/>
      </dsp:nvSpPr>
      <dsp:spPr>
        <a:xfrm>
          <a:off x="4614856" y="1584172"/>
          <a:ext cx="3456390" cy="85814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ru-RU" sz="1600" kern="1200" dirty="0" smtClean="0">
            <a:latin typeface="Times New Roman" pitchFamily="18" charset="0"/>
            <a:cs typeface="Times New Roman" pitchFamily="18" charset="0"/>
          </a:endParaRPr>
        </a:p>
        <a:p>
          <a:pPr lvl="0" algn="ctr" defTabSz="711200">
            <a:lnSpc>
              <a:spcPct val="90000"/>
            </a:lnSpc>
            <a:spcBef>
              <a:spcPct val="0"/>
            </a:spcBef>
            <a:spcAft>
              <a:spcPct val="35000"/>
            </a:spcAft>
          </a:pPr>
          <a:r>
            <a:rPr lang="ru-RU" sz="1600" kern="1200" dirty="0" smtClean="0">
              <a:latin typeface="Times New Roman" pitchFamily="18" charset="0"/>
              <a:cs typeface="Times New Roman" pitchFamily="18" charset="0"/>
            </a:rPr>
            <a:t>Кран гидравлический</a:t>
          </a:r>
        </a:p>
        <a:p>
          <a:pPr lvl="0" algn="ctr" defTabSz="711200">
            <a:lnSpc>
              <a:spcPct val="90000"/>
            </a:lnSpc>
            <a:spcBef>
              <a:spcPct val="0"/>
            </a:spcBef>
            <a:spcAft>
              <a:spcPct val="35000"/>
            </a:spcAft>
          </a:pPr>
          <a:r>
            <a:rPr lang="ru-RU" sz="1600" kern="1200" dirty="0" smtClean="0">
              <a:latin typeface="Times New Roman" pitchFamily="18" charset="0"/>
              <a:cs typeface="Times New Roman" pitchFamily="18" charset="0"/>
            </a:rPr>
            <a:t>кран с гидравлическим приводом механизмов</a:t>
          </a:r>
        </a:p>
        <a:p>
          <a:pPr lvl="0" algn="ctr" defTabSz="711200">
            <a:lnSpc>
              <a:spcPct val="90000"/>
            </a:lnSpc>
            <a:spcBef>
              <a:spcPct val="0"/>
            </a:spcBef>
            <a:spcAft>
              <a:spcPct val="35000"/>
            </a:spcAft>
          </a:pPr>
          <a:endParaRPr lang="ru-RU" sz="1600" kern="1200" dirty="0">
            <a:latin typeface="Times New Roman" pitchFamily="18" charset="0"/>
            <a:cs typeface="Times New Roman" pitchFamily="18" charset="0"/>
          </a:endParaRPr>
        </a:p>
      </dsp:txBody>
      <dsp:txXfrm>
        <a:off x="4639990" y="1609306"/>
        <a:ext cx="3406122" cy="807874"/>
      </dsp:txXfrm>
    </dsp:sp>
    <dsp:sp modelId="{377C7369-1FFF-40F6-B13F-6DD6C85478A5}">
      <dsp:nvSpPr>
        <dsp:cNvPr id="0" name=""/>
        <dsp:cNvSpPr/>
      </dsp:nvSpPr>
      <dsp:spPr>
        <a:xfrm rot="5400000">
          <a:off x="3103381" y="1666899"/>
          <a:ext cx="1980369" cy="3861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ru-RU" sz="1700" kern="1200"/>
        </a:p>
      </dsp:txBody>
      <dsp:txXfrm rot="10800000">
        <a:off x="3161306" y="1686208"/>
        <a:ext cx="1864520" cy="231697"/>
      </dsp:txXfrm>
    </dsp:sp>
    <dsp:sp modelId="{84595781-207C-492C-BE19-CAE8A80DF886}">
      <dsp:nvSpPr>
        <dsp:cNvPr id="0" name=""/>
        <dsp:cNvSpPr/>
      </dsp:nvSpPr>
      <dsp:spPr>
        <a:xfrm>
          <a:off x="2257402" y="2870064"/>
          <a:ext cx="3432568" cy="85814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latin typeface="Times New Roman" pitchFamily="18" charset="0"/>
              <a:cs typeface="Times New Roman" pitchFamily="18" charset="0"/>
            </a:rPr>
            <a:t>Кран механический – кран с механическим приводом механизмов</a:t>
          </a:r>
          <a:endParaRPr lang="ru-RU" sz="1600" kern="1200" dirty="0">
            <a:latin typeface="Times New Roman" pitchFamily="18" charset="0"/>
            <a:cs typeface="Times New Roman" pitchFamily="18" charset="0"/>
          </a:endParaRPr>
        </a:p>
      </dsp:txBody>
      <dsp:txXfrm>
        <a:off x="2282536" y="2895198"/>
        <a:ext cx="3382300" cy="8078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0526C8-5DA9-416F-9E24-BFFB32972086}">
      <dsp:nvSpPr>
        <dsp:cNvPr id="0" name=""/>
        <dsp:cNvSpPr/>
      </dsp:nvSpPr>
      <dsp:spPr>
        <a:xfrm>
          <a:off x="0" y="1066454"/>
          <a:ext cx="4207295" cy="2188602"/>
        </a:xfrm>
        <a:prstGeom prst="rect">
          <a:avLst/>
        </a:prstGeom>
        <a:solidFill>
          <a:schemeClr val="lt1"/>
        </a:solidFill>
        <a:ln w="1905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ru-RU" sz="1600" kern="1200" dirty="0" smtClean="0">
            <a:latin typeface="Times New Roman" pitchFamily="18" charset="0"/>
            <a:cs typeface="Times New Roman" pitchFamily="18" charset="0"/>
          </a:endParaRPr>
        </a:p>
        <a:p>
          <a:pPr lvl="0" algn="ctr" defTabSz="711200">
            <a:lnSpc>
              <a:spcPct val="90000"/>
            </a:lnSpc>
            <a:spcBef>
              <a:spcPct val="0"/>
            </a:spcBef>
            <a:spcAft>
              <a:spcPct val="35000"/>
            </a:spcAft>
          </a:pPr>
          <a:r>
            <a:rPr lang="ru-RU" sz="1600" kern="1200" dirty="0" smtClean="0">
              <a:latin typeface="Times New Roman" pitchFamily="18" charset="0"/>
              <a:cs typeface="Times New Roman" pitchFamily="18" charset="0"/>
            </a:rPr>
            <a:t>У ленточных тормозов торможение осуществляется трением гибкой стальной ленты по поверхности тормозного шкива. Для повышения коэффициента трения лента обшивается фрикционным материалом. В качестве замыкающего устройства в ленточных тормозах используется пружина, а в качестве привода -</a:t>
          </a:r>
          <a:r>
            <a:rPr lang="ru-RU" sz="1600" kern="1200" dirty="0" err="1" smtClean="0">
              <a:latin typeface="Times New Roman" pitchFamily="18" charset="0"/>
              <a:cs typeface="Times New Roman" pitchFamily="18" charset="0"/>
            </a:rPr>
            <a:t>гидротолкатели</a:t>
          </a:r>
          <a:r>
            <a:rPr lang="ru-RU" sz="1600" kern="1200" dirty="0" smtClean="0">
              <a:latin typeface="Times New Roman" pitchFamily="18" charset="0"/>
              <a:cs typeface="Times New Roman" pitchFamily="18" charset="0"/>
            </a:rPr>
            <a:t> или электромагниты</a:t>
          </a:r>
        </a:p>
        <a:p>
          <a:pPr lvl="0" algn="ctr" defTabSz="711200">
            <a:lnSpc>
              <a:spcPct val="90000"/>
            </a:lnSpc>
            <a:spcBef>
              <a:spcPct val="0"/>
            </a:spcBef>
            <a:spcAft>
              <a:spcPct val="35000"/>
            </a:spcAft>
          </a:pPr>
          <a:endParaRPr lang="ru-RU" sz="1400" kern="1200" dirty="0"/>
        </a:p>
      </dsp:txBody>
      <dsp:txXfrm>
        <a:off x="0" y="1066454"/>
        <a:ext cx="4207295" cy="2188602"/>
      </dsp:txXfrm>
    </dsp:sp>
    <dsp:sp modelId="{30F5A07B-2EBC-4402-B8AF-85B7843E7A1F}">
      <dsp:nvSpPr>
        <dsp:cNvPr id="0" name=""/>
        <dsp:cNvSpPr/>
      </dsp:nvSpPr>
      <dsp:spPr>
        <a:xfrm>
          <a:off x="4643593" y="1066454"/>
          <a:ext cx="3647670" cy="2188602"/>
        </a:xfrm>
        <a:prstGeom prst="rect">
          <a:avLst/>
        </a:prstGeom>
        <a:solidFill>
          <a:schemeClr val="lt1"/>
        </a:solidFill>
        <a:ln w="1905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latin typeface="Times New Roman" pitchFamily="18" charset="0"/>
              <a:cs typeface="Times New Roman" pitchFamily="18" charset="0"/>
            </a:rPr>
            <a:t>В дисковых тормозах торможение осуществляется за счет прижатия дисков, вращающихся вместе с валом механизма, к неподвижным дискам. Осевая сила, сжимающая диски, может создаваться усилием пружины, силой тяжести груза или усилием человека, прилагаемым посредством рычажной или гидравлической системы</a:t>
          </a:r>
          <a:endParaRPr lang="ru-RU" sz="1600" kern="1200" dirty="0">
            <a:latin typeface="Times New Roman" pitchFamily="18" charset="0"/>
            <a:cs typeface="Times New Roman" pitchFamily="18" charset="0"/>
          </a:endParaRPr>
        </a:p>
      </dsp:txBody>
      <dsp:txXfrm>
        <a:off x="4643593" y="1066454"/>
        <a:ext cx="3647670" cy="2188602"/>
      </dsp:txXfrm>
    </dsp:sp>
    <dsp:sp modelId="{5C736049-A11D-406B-BCC8-A72197DEEA1C}">
      <dsp:nvSpPr>
        <dsp:cNvPr id="0" name=""/>
        <dsp:cNvSpPr/>
      </dsp:nvSpPr>
      <dsp:spPr>
        <a:xfrm>
          <a:off x="0" y="3620531"/>
          <a:ext cx="4251943" cy="2188602"/>
        </a:xfrm>
        <a:prstGeom prst="rect">
          <a:avLst/>
        </a:prstGeom>
        <a:solidFill>
          <a:schemeClr val="lt1"/>
        </a:solidFill>
        <a:ln w="1905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latin typeface="Times New Roman" pitchFamily="18" charset="0"/>
              <a:cs typeface="Times New Roman" pitchFamily="18" charset="0"/>
            </a:rPr>
            <a:t>Колодочные тормоза состоят из двух колодок, прикрепляемых к тормозным рычагам, которые под действием замыкающего устройства (сжатой пружины, веса груза) плотно накладываются на цилиндрическую поверхность тормозного шкива. Растормаживающим устройством в колодочных автоматических тормозах может служить электрогидротолкатель или электромагнит</a:t>
          </a:r>
          <a:endParaRPr lang="ru-RU" sz="1600" kern="1200" dirty="0">
            <a:latin typeface="Times New Roman" pitchFamily="18" charset="0"/>
            <a:cs typeface="Times New Roman" pitchFamily="18" charset="0"/>
          </a:endParaRPr>
        </a:p>
      </dsp:txBody>
      <dsp:txXfrm>
        <a:off x="0" y="3620531"/>
        <a:ext cx="4251943" cy="2188602"/>
      </dsp:txXfrm>
    </dsp:sp>
    <dsp:sp modelId="{A8486EB8-00D8-491F-B723-32A9F98E479A}">
      <dsp:nvSpPr>
        <dsp:cNvPr id="0" name=""/>
        <dsp:cNvSpPr/>
      </dsp:nvSpPr>
      <dsp:spPr>
        <a:xfrm>
          <a:off x="4643593" y="3620531"/>
          <a:ext cx="3647670" cy="2188602"/>
        </a:xfrm>
        <a:prstGeom prst="rect">
          <a:avLst/>
        </a:prstGeom>
        <a:solidFill>
          <a:schemeClr val="lt1"/>
        </a:solidFill>
        <a:ln w="1905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ru-RU" sz="1700" kern="1200" dirty="0" smtClean="0">
              <a:latin typeface="Times New Roman" pitchFamily="18" charset="0"/>
              <a:cs typeface="Times New Roman" pitchFamily="18" charset="0"/>
            </a:rPr>
            <a:t>Конусные тормоза по принципу торможения аналогичны дисковым: тормозной момент в них создается за счет трения конуса, вращающегося вместе с валом механизма, прижимаемого сжатой пружиной к неподвижной конической втулке</a:t>
          </a:r>
        </a:p>
        <a:p>
          <a:pPr lvl="0" algn="ctr" defTabSz="755650">
            <a:lnSpc>
              <a:spcPct val="90000"/>
            </a:lnSpc>
            <a:spcBef>
              <a:spcPct val="0"/>
            </a:spcBef>
            <a:spcAft>
              <a:spcPct val="35000"/>
            </a:spcAft>
          </a:pPr>
          <a:endParaRPr lang="ru-RU" sz="1700" kern="1200" dirty="0"/>
        </a:p>
      </dsp:txBody>
      <dsp:txXfrm>
        <a:off x="4643593" y="3620531"/>
        <a:ext cx="3647670" cy="2188602"/>
      </dsp:txXfrm>
    </dsp:sp>
    <dsp:sp modelId="{9DB9753B-039C-4025-AA8E-9577737C2B51}">
      <dsp:nvSpPr>
        <dsp:cNvPr id="0" name=""/>
        <dsp:cNvSpPr/>
      </dsp:nvSpPr>
      <dsp:spPr>
        <a:xfrm>
          <a:off x="2138683" y="9038"/>
          <a:ext cx="3647670" cy="68183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smtClean="0">
              <a:latin typeface="Times New Roman" pitchFamily="18" charset="0"/>
              <a:cs typeface="Times New Roman" pitchFamily="18" charset="0"/>
            </a:rPr>
            <a:t>Виды тормозов</a:t>
          </a:r>
          <a:endParaRPr lang="ru-RU" sz="2000" kern="1200" dirty="0">
            <a:latin typeface="Times New Roman" pitchFamily="18" charset="0"/>
            <a:cs typeface="Times New Roman" pitchFamily="18" charset="0"/>
          </a:endParaRPr>
        </a:p>
      </dsp:txBody>
      <dsp:txXfrm>
        <a:off x="2138683" y="9038"/>
        <a:ext cx="3647670" cy="6818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E9AA1-E0D2-49B8-9CCD-91B7B4DB4305}">
      <dsp:nvSpPr>
        <dsp:cNvPr id="0" name=""/>
        <dsp:cNvSpPr/>
      </dsp:nvSpPr>
      <dsp:spPr>
        <a:xfrm rot="5400000">
          <a:off x="-137464" y="141078"/>
          <a:ext cx="916428" cy="641499"/>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ru-RU" sz="1400" kern="1200"/>
        </a:p>
      </dsp:txBody>
      <dsp:txXfrm rot="-5400000">
        <a:off x="1" y="324364"/>
        <a:ext cx="641499" cy="274929"/>
      </dsp:txXfrm>
    </dsp:sp>
    <dsp:sp modelId="{AF54D383-77F2-44D1-8FA4-C7E24F6BEFAD}">
      <dsp:nvSpPr>
        <dsp:cNvPr id="0" name=""/>
        <dsp:cNvSpPr/>
      </dsp:nvSpPr>
      <dsp:spPr>
        <a:xfrm rot="5400000">
          <a:off x="4137710" y="-3492596"/>
          <a:ext cx="595678" cy="7588100"/>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ru-RU" sz="1600" kern="1200" dirty="0" smtClean="0">
              <a:latin typeface="Times New Roman" pitchFamily="18" charset="0"/>
              <a:cs typeface="Times New Roman" pitchFamily="18" charset="0"/>
            </a:rPr>
            <a:t>Корпуса, втулки и клинья не должны иметь острых кромок, о которые может перетираться канат</a:t>
          </a:r>
          <a:endParaRPr lang="ru-RU" sz="1600" kern="1200" dirty="0">
            <a:latin typeface="Times New Roman" pitchFamily="18" charset="0"/>
            <a:cs typeface="Times New Roman" pitchFamily="18" charset="0"/>
          </a:endParaRPr>
        </a:p>
      </dsp:txBody>
      <dsp:txXfrm rot="-5400000">
        <a:off x="641500" y="32693"/>
        <a:ext cx="7559021" cy="537520"/>
      </dsp:txXfrm>
    </dsp:sp>
    <dsp:sp modelId="{5D6DB776-5B1A-46B2-8ED9-F7DB6B558A7C}">
      <dsp:nvSpPr>
        <dsp:cNvPr id="0" name=""/>
        <dsp:cNvSpPr/>
      </dsp:nvSpPr>
      <dsp:spPr>
        <a:xfrm rot="5400000">
          <a:off x="-137464" y="959647"/>
          <a:ext cx="916428" cy="641499"/>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ru-RU" sz="1400" kern="1200"/>
        </a:p>
      </dsp:txBody>
      <dsp:txXfrm rot="-5400000">
        <a:off x="1" y="1142933"/>
        <a:ext cx="641499" cy="274929"/>
      </dsp:txXfrm>
    </dsp:sp>
    <dsp:sp modelId="{D72E1977-F59B-46EC-8AC9-A314AFF0A5DA}">
      <dsp:nvSpPr>
        <dsp:cNvPr id="0" name=""/>
        <dsp:cNvSpPr/>
      </dsp:nvSpPr>
      <dsp:spPr>
        <a:xfrm rot="5400000">
          <a:off x="4137710" y="-2674027"/>
          <a:ext cx="595678" cy="7588100"/>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endParaRPr lang="ru-RU" sz="1600" kern="1200" dirty="0">
            <a:latin typeface="Times New Roman" pitchFamily="18" charset="0"/>
            <a:cs typeface="Times New Roman" pitchFamily="18" charset="0"/>
          </a:endParaRPr>
        </a:p>
        <a:p>
          <a:pPr marL="171450" lvl="1" indent="-171450" algn="just" defTabSz="711200">
            <a:lnSpc>
              <a:spcPct val="90000"/>
            </a:lnSpc>
            <a:spcBef>
              <a:spcPct val="0"/>
            </a:spcBef>
            <a:spcAft>
              <a:spcPct val="15000"/>
            </a:spcAft>
            <a:buChar char="••"/>
          </a:pPr>
          <a:r>
            <a:rPr lang="ru-RU" sz="1600" kern="1200" dirty="0" smtClean="0">
              <a:latin typeface="Times New Roman" pitchFamily="18" charset="0"/>
              <a:cs typeface="Times New Roman" pitchFamily="18" charset="0"/>
            </a:rPr>
            <a:t>Клиновая втулка и клин должны иметь маркировку, соответствующую диаметру каната</a:t>
          </a:r>
          <a:endParaRPr lang="ru-RU" sz="1600" kern="1200" dirty="0">
            <a:latin typeface="Times New Roman" pitchFamily="18" charset="0"/>
            <a:cs typeface="Times New Roman" pitchFamily="18" charset="0"/>
          </a:endParaRPr>
        </a:p>
        <a:p>
          <a:pPr marL="114300" lvl="1" indent="-114300" algn="l" defTabSz="666750">
            <a:lnSpc>
              <a:spcPct val="90000"/>
            </a:lnSpc>
            <a:spcBef>
              <a:spcPct val="0"/>
            </a:spcBef>
            <a:spcAft>
              <a:spcPct val="15000"/>
            </a:spcAft>
            <a:buChar char="••"/>
          </a:pPr>
          <a:endParaRPr lang="ru-RU" sz="1500" kern="1200" dirty="0"/>
        </a:p>
      </dsp:txBody>
      <dsp:txXfrm rot="-5400000">
        <a:off x="641500" y="851262"/>
        <a:ext cx="7559021" cy="537520"/>
      </dsp:txXfrm>
    </dsp:sp>
    <dsp:sp modelId="{31E102F2-2B4C-47E4-BA9C-E56A3608B234}">
      <dsp:nvSpPr>
        <dsp:cNvPr id="0" name=""/>
        <dsp:cNvSpPr/>
      </dsp:nvSpPr>
      <dsp:spPr>
        <a:xfrm rot="5400000">
          <a:off x="-137464" y="1778215"/>
          <a:ext cx="916428" cy="641499"/>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ru-RU" sz="1400" kern="1200" dirty="0"/>
        </a:p>
      </dsp:txBody>
      <dsp:txXfrm rot="-5400000">
        <a:off x="1" y="1961501"/>
        <a:ext cx="641499" cy="274929"/>
      </dsp:txXfrm>
    </dsp:sp>
    <dsp:sp modelId="{72C51DCD-C696-437A-ABDD-E81CC6F43F83}">
      <dsp:nvSpPr>
        <dsp:cNvPr id="0" name=""/>
        <dsp:cNvSpPr/>
      </dsp:nvSpPr>
      <dsp:spPr>
        <a:xfrm rot="5400000">
          <a:off x="4137710" y="-1855459"/>
          <a:ext cx="595678" cy="7588100"/>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endParaRPr lang="ru-RU" sz="1600" kern="1200" dirty="0">
            <a:latin typeface="Times New Roman" pitchFamily="18" charset="0"/>
            <a:cs typeface="Times New Roman" pitchFamily="18" charset="0"/>
          </a:endParaRPr>
        </a:p>
        <a:p>
          <a:pPr marL="171450" lvl="1" indent="-171450" algn="just" defTabSz="711200">
            <a:lnSpc>
              <a:spcPct val="90000"/>
            </a:lnSpc>
            <a:spcBef>
              <a:spcPct val="0"/>
            </a:spcBef>
            <a:spcAft>
              <a:spcPct val="15000"/>
            </a:spcAft>
            <a:buChar char="••"/>
          </a:pPr>
          <a:r>
            <a:rPr lang="ru-RU" sz="1600" kern="1200" dirty="0" smtClean="0">
              <a:latin typeface="Times New Roman" pitchFamily="18" charset="0"/>
              <a:cs typeface="Times New Roman" pitchFamily="18" charset="0"/>
            </a:rPr>
            <a:t>Крепление каната к барабану должно производиться надежным способом, допускающим возможность замены каната</a:t>
          </a:r>
          <a:endParaRPr lang="ru-RU" sz="1600"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endParaRPr lang="ru-RU" sz="1200" kern="1200" dirty="0"/>
        </a:p>
      </dsp:txBody>
      <dsp:txXfrm rot="-5400000">
        <a:off x="641500" y="1669830"/>
        <a:ext cx="7559021" cy="537520"/>
      </dsp:txXfrm>
    </dsp:sp>
    <dsp:sp modelId="{DC071292-E68F-45A6-AC86-6F49E2C94DF5}">
      <dsp:nvSpPr>
        <dsp:cNvPr id="0" name=""/>
        <dsp:cNvSpPr/>
      </dsp:nvSpPr>
      <dsp:spPr>
        <a:xfrm rot="5400000">
          <a:off x="-130503" y="2561694"/>
          <a:ext cx="916428" cy="641499"/>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endParaRPr lang="ru-RU" sz="1900" kern="1200"/>
        </a:p>
      </dsp:txBody>
      <dsp:txXfrm rot="-5400000">
        <a:off x="6962" y="2744980"/>
        <a:ext cx="641499" cy="274929"/>
      </dsp:txXfrm>
    </dsp:sp>
    <dsp:sp modelId="{1190B6FC-36C8-452A-BA23-79A3076822BC}">
      <dsp:nvSpPr>
        <dsp:cNvPr id="0" name=""/>
        <dsp:cNvSpPr/>
      </dsp:nvSpPr>
      <dsp:spPr>
        <a:xfrm rot="5400000">
          <a:off x="4137710" y="-1036890"/>
          <a:ext cx="595678" cy="7588100"/>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endParaRPr lang="ru-RU" sz="1600" kern="1200" dirty="0">
            <a:latin typeface="Times New Roman" pitchFamily="18" charset="0"/>
            <a:cs typeface="Times New Roman" pitchFamily="18" charset="0"/>
          </a:endParaRPr>
        </a:p>
        <a:p>
          <a:pPr marL="171450" lvl="1" indent="-171450" algn="just" defTabSz="711200">
            <a:lnSpc>
              <a:spcPct val="90000"/>
            </a:lnSpc>
            <a:spcBef>
              <a:spcPct val="0"/>
            </a:spcBef>
            <a:spcAft>
              <a:spcPct val="15000"/>
            </a:spcAft>
            <a:buChar char="••"/>
          </a:pPr>
          <a:r>
            <a:rPr lang="ru-RU" sz="1600" kern="1200" dirty="0" smtClean="0">
              <a:latin typeface="Times New Roman" pitchFamily="18" charset="0"/>
              <a:cs typeface="Times New Roman" pitchFamily="18" charset="0"/>
            </a:rPr>
            <a:t>В случае применения прижимных планок их должно быть не менее двух</a:t>
          </a:r>
          <a:endParaRPr lang="ru-RU" sz="1600" kern="1200" dirty="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endParaRPr lang="ru-RU" sz="1800" kern="1200" dirty="0"/>
        </a:p>
      </dsp:txBody>
      <dsp:txXfrm rot="-5400000">
        <a:off x="641500" y="2488399"/>
        <a:ext cx="7559021" cy="537520"/>
      </dsp:txXfrm>
    </dsp:sp>
    <dsp:sp modelId="{4C341488-F314-499D-B052-D2DDFB1C553E}">
      <dsp:nvSpPr>
        <dsp:cNvPr id="0" name=""/>
        <dsp:cNvSpPr/>
      </dsp:nvSpPr>
      <dsp:spPr>
        <a:xfrm rot="5400000">
          <a:off x="-137464" y="3415352"/>
          <a:ext cx="916428" cy="641499"/>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endParaRPr lang="ru-RU" sz="1900" kern="1200"/>
        </a:p>
      </dsp:txBody>
      <dsp:txXfrm rot="-5400000">
        <a:off x="1" y="3598638"/>
        <a:ext cx="641499" cy="274929"/>
      </dsp:txXfrm>
    </dsp:sp>
    <dsp:sp modelId="{8A62A605-AB1B-4BDA-ABED-ABC2E7558FD9}">
      <dsp:nvSpPr>
        <dsp:cNvPr id="0" name=""/>
        <dsp:cNvSpPr/>
      </dsp:nvSpPr>
      <dsp:spPr>
        <a:xfrm rot="5400000">
          <a:off x="4137710" y="-218322"/>
          <a:ext cx="595678" cy="7588100"/>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ru-RU" sz="1600" kern="1200" dirty="0" smtClean="0">
              <a:latin typeface="Times New Roman" pitchFamily="18" charset="0"/>
              <a:cs typeface="Times New Roman" pitchFamily="18" charset="0"/>
            </a:rPr>
            <a:t>Длина свободного конца каната от прижимной планки на барабане должна составлять не менее двух диаметров каната</a:t>
          </a:r>
          <a:endParaRPr lang="ru-RU" sz="1600" kern="1200" dirty="0">
            <a:latin typeface="Times New Roman" pitchFamily="18" charset="0"/>
            <a:cs typeface="Times New Roman" pitchFamily="18" charset="0"/>
          </a:endParaRPr>
        </a:p>
      </dsp:txBody>
      <dsp:txXfrm rot="-5400000">
        <a:off x="641500" y="3306967"/>
        <a:ext cx="7559021" cy="537520"/>
      </dsp:txXfrm>
    </dsp:sp>
    <dsp:sp modelId="{FB989CBD-20A6-4ABB-B692-DDBE7AD6C07A}">
      <dsp:nvSpPr>
        <dsp:cNvPr id="0" name=""/>
        <dsp:cNvSpPr/>
      </dsp:nvSpPr>
      <dsp:spPr>
        <a:xfrm rot="5400000">
          <a:off x="-137464" y="4233921"/>
          <a:ext cx="916428" cy="641499"/>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endParaRPr lang="ru-RU" sz="1900" kern="1200"/>
        </a:p>
      </dsp:txBody>
      <dsp:txXfrm rot="-5400000">
        <a:off x="1" y="4417207"/>
        <a:ext cx="641499" cy="274929"/>
      </dsp:txXfrm>
    </dsp:sp>
    <dsp:sp modelId="{AB2431DB-91DB-4137-8E84-3D6D37D8A3D9}">
      <dsp:nvSpPr>
        <dsp:cNvPr id="0" name=""/>
        <dsp:cNvSpPr/>
      </dsp:nvSpPr>
      <dsp:spPr>
        <a:xfrm rot="5400000">
          <a:off x="4137710" y="600246"/>
          <a:ext cx="595678" cy="7588100"/>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endParaRPr lang="ru-RU" sz="1600" kern="1200" dirty="0">
            <a:latin typeface="Times New Roman" pitchFamily="18" charset="0"/>
            <a:cs typeface="Times New Roman" pitchFamily="18" charset="0"/>
          </a:endParaRPr>
        </a:p>
        <a:p>
          <a:pPr marL="171450" lvl="1" indent="-171450" algn="just" defTabSz="711200">
            <a:lnSpc>
              <a:spcPct val="90000"/>
            </a:lnSpc>
            <a:spcBef>
              <a:spcPct val="0"/>
            </a:spcBef>
            <a:spcAft>
              <a:spcPct val="15000"/>
            </a:spcAft>
            <a:buChar char="••"/>
          </a:pPr>
          <a:r>
            <a:rPr lang="ru-RU" sz="1600" kern="1200" dirty="0" smtClean="0">
              <a:latin typeface="Times New Roman" pitchFamily="18" charset="0"/>
              <a:cs typeface="Times New Roman" pitchFamily="18" charset="0"/>
            </a:rPr>
            <a:t>Расположение конца петли каната под прижимной планкой или на расстоянии от планки, составляющем менее трех диаметров каната, не разрешается</a:t>
          </a:r>
          <a:endParaRPr lang="ru-RU" sz="1600"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endParaRPr lang="ru-RU" sz="1200" kern="1200" dirty="0"/>
        </a:p>
      </dsp:txBody>
      <dsp:txXfrm rot="-5400000">
        <a:off x="641500" y="4125536"/>
        <a:ext cx="7559021" cy="5375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A91ED5-7541-4E41-AE5A-E1D26C41BF68}">
      <dsp:nvSpPr>
        <dsp:cNvPr id="0" name=""/>
        <dsp:cNvSpPr/>
      </dsp:nvSpPr>
      <dsp:spPr>
        <a:xfrm>
          <a:off x="1004" y="571492"/>
          <a:ext cx="3917900" cy="3573477"/>
        </a:xfrm>
        <a:prstGeom prst="rect">
          <a:avLst/>
        </a:prstGeom>
        <a:solidFill>
          <a:schemeClr val="lt1"/>
        </a:solidFill>
        <a:ln w="1905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latin typeface="Times New Roman" pitchFamily="18" charset="0"/>
              <a:cs typeface="Times New Roman" pitchFamily="18" charset="0"/>
            </a:rPr>
            <a:t>Периодическая проверка знаний должностных инструкций и ФНП у специалистов, ответственных за осуществление производственного контроля при эксплуатации ПС, специалистов, ответственных за содержание ПС в работоспособном состоянии, и специалистов, ответственных за безопасное производство работ, должна осуществляться в соответствии с распорядительным актом эксплуатирующей организации и проводиться ее комиссией</a:t>
          </a:r>
          <a:endParaRPr lang="ru-RU" sz="1600" kern="1200" dirty="0">
            <a:latin typeface="Times New Roman" pitchFamily="18" charset="0"/>
            <a:cs typeface="Times New Roman" pitchFamily="18" charset="0"/>
          </a:endParaRPr>
        </a:p>
      </dsp:txBody>
      <dsp:txXfrm>
        <a:off x="1004" y="571492"/>
        <a:ext cx="3917900" cy="3573477"/>
      </dsp:txXfrm>
    </dsp:sp>
    <dsp:sp modelId="{4BC465D2-5DB9-4DAA-BD22-CBBDAAF05025}">
      <dsp:nvSpPr>
        <dsp:cNvPr id="0" name=""/>
        <dsp:cNvSpPr/>
      </dsp:nvSpPr>
      <dsp:spPr>
        <a:xfrm>
          <a:off x="4311699" y="571492"/>
          <a:ext cx="3917900" cy="3573477"/>
        </a:xfrm>
        <a:prstGeom prst="rect">
          <a:avLst/>
        </a:prstGeom>
        <a:solidFill>
          <a:schemeClr val="lt1"/>
        </a:solidFill>
        <a:ln w="1905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0960" tIns="60960" rIns="60960" bIns="60960" numCol="1" spcCol="1270" anchor="t" anchorCtr="0">
          <a:noAutofit/>
        </a:bodyPr>
        <a:lstStyle/>
        <a:p>
          <a:pPr lvl="0" algn="ctr" defTabSz="711200">
            <a:lnSpc>
              <a:spcPct val="90000"/>
            </a:lnSpc>
            <a:spcBef>
              <a:spcPct val="0"/>
            </a:spcBef>
            <a:spcAft>
              <a:spcPct val="35000"/>
            </a:spcAft>
          </a:pPr>
          <a:endParaRPr lang="ru-RU" sz="1600" kern="1200" dirty="0" smtClean="0">
            <a:latin typeface="Times New Roman" pitchFamily="18" charset="0"/>
            <a:cs typeface="Times New Roman" pitchFamily="18" charset="0"/>
          </a:endParaRPr>
        </a:p>
        <a:p>
          <a:pPr lvl="0" algn="ctr" defTabSz="711200">
            <a:lnSpc>
              <a:spcPct val="90000"/>
            </a:lnSpc>
            <a:spcBef>
              <a:spcPct val="0"/>
            </a:spcBef>
            <a:spcAft>
              <a:spcPct val="35000"/>
            </a:spcAft>
          </a:pPr>
          <a:r>
            <a:rPr lang="ru-RU" sz="1600" kern="1200" dirty="0" smtClean="0">
              <a:latin typeface="Times New Roman" pitchFamily="18" charset="0"/>
              <a:cs typeface="Times New Roman" pitchFamily="18" charset="0"/>
            </a:rPr>
            <a:t>Организация (индивидуальный предприниматель), эксплуатирующая ОПО с грузоподъемным краном должна соблюдать требования руководств (инструкций) по эксплуатации имеющихся в наличии кранов и разработать и утвердить распорядительным актом эксплуатирующей организации инструкции с должностными обязанностями, а также поименный перечень лиц, ответственных за промышленную безопасность в организации из числа ее аттестованных специалистов</a:t>
          </a:r>
          <a:endParaRPr lang="ru-RU" sz="1600" kern="1200" dirty="0">
            <a:latin typeface="Times New Roman" pitchFamily="18" charset="0"/>
            <a:cs typeface="Times New Roman" pitchFamily="18" charset="0"/>
          </a:endParaRPr>
        </a:p>
        <a:p>
          <a:pPr marL="285750" lvl="1" indent="-285750" algn="l" defTabSz="1600200">
            <a:lnSpc>
              <a:spcPct val="90000"/>
            </a:lnSpc>
            <a:spcBef>
              <a:spcPct val="0"/>
            </a:spcBef>
            <a:spcAft>
              <a:spcPct val="15000"/>
            </a:spcAft>
            <a:buChar char="••"/>
          </a:pPr>
          <a:endParaRPr lang="ru-RU" sz="3600" kern="1200" dirty="0"/>
        </a:p>
        <a:p>
          <a:pPr marL="285750" lvl="1" indent="-285750" algn="l" defTabSz="1600200">
            <a:lnSpc>
              <a:spcPct val="90000"/>
            </a:lnSpc>
            <a:spcBef>
              <a:spcPct val="0"/>
            </a:spcBef>
            <a:spcAft>
              <a:spcPct val="15000"/>
            </a:spcAft>
            <a:buChar char="••"/>
          </a:pPr>
          <a:endParaRPr lang="ru-RU" sz="3600" kern="1200"/>
        </a:p>
        <a:p>
          <a:pPr marL="571500" lvl="2" indent="-285750" algn="l" defTabSz="1600200">
            <a:lnSpc>
              <a:spcPct val="90000"/>
            </a:lnSpc>
            <a:spcBef>
              <a:spcPct val="0"/>
            </a:spcBef>
            <a:spcAft>
              <a:spcPct val="15000"/>
            </a:spcAft>
            <a:buChar char="••"/>
          </a:pPr>
          <a:endParaRPr lang="ru-RU" sz="3600" kern="1200" dirty="0"/>
        </a:p>
        <a:p>
          <a:pPr marL="571500" lvl="2" indent="-285750" algn="l" defTabSz="1600200">
            <a:lnSpc>
              <a:spcPct val="90000"/>
            </a:lnSpc>
            <a:spcBef>
              <a:spcPct val="0"/>
            </a:spcBef>
            <a:spcAft>
              <a:spcPct val="15000"/>
            </a:spcAft>
            <a:buChar char="••"/>
          </a:pPr>
          <a:endParaRPr lang="ru-RU" sz="3600" kern="1200" dirty="0"/>
        </a:p>
        <a:p>
          <a:pPr marL="571500" lvl="2" indent="-285750" algn="l" defTabSz="1600200">
            <a:lnSpc>
              <a:spcPct val="90000"/>
            </a:lnSpc>
            <a:spcBef>
              <a:spcPct val="0"/>
            </a:spcBef>
            <a:spcAft>
              <a:spcPct val="15000"/>
            </a:spcAft>
            <a:buChar char="••"/>
          </a:pPr>
          <a:endParaRPr lang="ru-RU" sz="3600" kern="1200" dirty="0"/>
        </a:p>
      </dsp:txBody>
      <dsp:txXfrm>
        <a:off x="4311699" y="571492"/>
        <a:ext cx="3917900" cy="357347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0C1138-BDDC-452C-B7C5-4BA88AA2B8A0}">
      <dsp:nvSpPr>
        <dsp:cNvPr id="0" name=""/>
        <dsp:cNvSpPr/>
      </dsp:nvSpPr>
      <dsp:spPr>
        <a:xfrm>
          <a:off x="5615008" y="0"/>
          <a:ext cx="2543187" cy="1719868"/>
        </a:xfrm>
        <a:prstGeom prst="rect">
          <a:avLst/>
        </a:prstGeom>
        <a:solidFill>
          <a:schemeClr val="lt1"/>
        </a:solidFill>
        <a:ln w="1905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0960" tIns="60960" rIns="60960" bIns="60960" numCol="1" spcCol="1270" anchor="t" anchorCtr="0">
          <a:noAutofit/>
        </a:bodyPr>
        <a:lstStyle/>
        <a:p>
          <a:pPr lvl="0" algn="ctr" defTabSz="711200">
            <a:lnSpc>
              <a:spcPct val="90000"/>
            </a:lnSpc>
            <a:spcBef>
              <a:spcPct val="0"/>
            </a:spcBef>
            <a:spcAft>
              <a:spcPct val="35000"/>
            </a:spcAft>
          </a:pPr>
          <a:r>
            <a:rPr lang="ru-RU" sz="1600" kern="1200" dirty="0" smtClean="0">
              <a:latin typeface="Times New Roman" pitchFamily="18" charset="0"/>
              <a:cs typeface="Times New Roman" pitchFamily="18" charset="0"/>
            </a:rPr>
            <a:t>Эксплуатирующей организацией должны быть разработаны способы правильной </a:t>
          </a:r>
          <a:r>
            <a:rPr lang="ru-RU" sz="1600" kern="1200" dirty="0" err="1" smtClean="0">
              <a:latin typeface="Times New Roman" pitchFamily="18" charset="0"/>
              <a:cs typeface="Times New Roman" pitchFamily="18" charset="0"/>
            </a:rPr>
            <a:t>строповки</a:t>
          </a:r>
          <a:r>
            <a:rPr lang="ru-RU" sz="1600" kern="1200" dirty="0" smtClean="0">
              <a:latin typeface="Times New Roman" pitchFamily="18" charset="0"/>
              <a:cs typeface="Times New Roman" pitchFamily="18" charset="0"/>
            </a:rPr>
            <a:t> и зацепки грузов, которым должны быть обучены стропальщики</a:t>
          </a:r>
        </a:p>
        <a:p>
          <a:pPr lvl="0" algn="l" defTabSz="711200">
            <a:lnSpc>
              <a:spcPct val="90000"/>
            </a:lnSpc>
            <a:spcBef>
              <a:spcPct val="0"/>
            </a:spcBef>
            <a:spcAft>
              <a:spcPct val="35000"/>
            </a:spcAft>
          </a:pPr>
          <a:endParaRPr lang="ru-RU" sz="1300" kern="1200" dirty="0"/>
        </a:p>
        <a:p>
          <a:pPr marL="285750" lvl="1" indent="-285750" algn="l" defTabSz="1600200">
            <a:lnSpc>
              <a:spcPct val="90000"/>
            </a:lnSpc>
            <a:spcBef>
              <a:spcPct val="0"/>
            </a:spcBef>
            <a:spcAft>
              <a:spcPct val="15000"/>
            </a:spcAft>
            <a:buChar char="••"/>
          </a:pPr>
          <a:endParaRPr lang="ru-RU" sz="3600" kern="1200" dirty="0"/>
        </a:p>
      </dsp:txBody>
      <dsp:txXfrm>
        <a:off x="5615008" y="0"/>
        <a:ext cx="2543187" cy="1719868"/>
      </dsp:txXfrm>
    </dsp:sp>
    <dsp:sp modelId="{1820AD46-932B-4F2A-8393-05F157C97B20}">
      <dsp:nvSpPr>
        <dsp:cNvPr id="0" name=""/>
        <dsp:cNvSpPr/>
      </dsp:nvSpPr>
      <dsp:spPr>
        <a:xfrm>
          <a:off x="2786078" y="284188"/>
          <a:ext cx="2583805" cy="1920304"/>
        </a:xfrm>
        <a:prstGeom prst="rect">
          <a:avLst/>
        </a:prstGeom>
        <a:solidFill>
          <a:schemeClr val="lt1"/>
        </a:solidFill>
        <a:ln w="1905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latin typeface="Times New Roman" pitchFamily="18" charset="0"/>
              <a:cs typeface="Times New Roman" pitchFamily="18" charset="0"/>
            </a:rPr>
            <a:t>Схемы </a:t>
          </a:r>
          <a:r>
            <a:rPr lang="ru-RU" sz="1600" kern="1200" dirty="0" err="1" smtClean="0">
              <a:latin typeface="Times New Roman" pitchFamily="18" charset="0"/>
              <a:cs typeface="Times New Roman" pitchFamily="18" charset="0"/>
            </a:rPr>
            <a:t>строповки</a:t>
          </a:r>
          <a:r>
            <a:rPr lang="ru-RU" sz="1600" kern="1200" dirty="0" smtClean="0">
              <a:latin typeface="Times New Roman" pitchFamily="18" charset="0"/>
              <a:cs typeface="Times New Roman" pitchFamily="18" charset="0"/>
            </a:rPr>
            <a:t>, графическое изображение способов </a:t>
          </a:r>
          <a:r>
            <a:rPr lang="ru-RU" sz="1600" kern="1200" dirty="0" err="1" smtClean="0">
              <a:latin typeface="Times New Roman" pitchFamily="18" charset="0"/>
              <a:cs typeface="Times New Roman" pitchFamily="18" charset="0"/>
            </a:rPr>
            <a:t>строповки</a:t>
          </a:r>
          <a:r>
            <a:rPr lang="ru-RU" sz="1600" kern="1200" dirty="0" smtClean="0">
              <a:latin typeface="Times New Roman" pitchFamily="18" charset="0"/>
              <a:cs typeface="Times New Roman" pitchFamily="18" charset="0"/>
            </a:rPr>
            <a:t> и зацепки грузов должны быть выданы на руки стропальщикам и крановщикам или вывешены в местах производства работ</a:t>
          </a:r>
          <a:endParaRPr lang="ru-RU" sz="1600" kern="1200" dirty="0">
            <a:latin typeface="Times New Roman" pitchFamily="18" charset="0"/>
            <a:cs typeface="Times New Roman" pitchFamily="18" charset="0"/>
          </a:endParaRPr>
        </a:p>
      </dsp:txBody>
      <dsp:txXfrm>
        <a:off x="2786078" y="284188"/>
        <a:ext cx="2583805" cy="1920304"/>
      </dsp:txXfrm>
    </dsp:sp>
    <dsp:sp modelId="{AF96605E-F23C-4723-A35A-E41AA4C123B6}">
      <dsp:nvSpPr>
        <dsp:cNvPr id="0" name=""/>
        <dsp:cNvSpPr/>
      </dsp:nvSpPr>
      <dsp:spPr>
        <a:xfrm>
          <a:off x="12" y="0"/>
          <a:ext cx="2583805" cy="1754439"/>
        </a:xfrm>
        <a:prstGeom prst="rect">
          <a:avLst/>
        </a:prstGeom>
        <a:solidFill>
          <a:schemeClr val="lt1"/>
        </a:solidFill>
        <a:ln w="1905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latin typeface="Times New Roman" pitchFamily="18" charset="0"/>
              <a:cs typeface="Times New Roman" pitchFamily="18" charset="0"/>
            </a:rPr>
            <a:t>Руководство морских и речных портов обязано обеспечить производство погрузочно-разгрузочных работ с применением кранов по утвержденным им технологическим картам</a:t>
          </a:r>
        </a:p>
        <a:p>
          <a:pPr lvl="0" algn="ctr" defTabSz="711200">
            <a:lnSpc>
              <a:spcPct val="90000"/>
            </a:lnSpc>
            <a:spcBef>
              <a:spcPct val="0"/>
            </a:spcBef>
            <a:spcAft>
              <a:spcPct val="35000"/>
            </a:spcAft>
          </a:pPr>
          <a:endParaRPr lang="ru-RU" sz="1300" kern="1200" dirty="0"/>
        </a:p>
      </dsp:txBody>
      <dsp:txXfrm>
        <a:off x="12" y="0"/>
        <a:ext cx="2583805" cy="1754439"/>
      </dsp:txXfrm>
    </dsp:sp>
    <dsp:sp modelId="{7A493219-1D51-4C82-B8AB-2AF36EB4BCDA}">
      <dsp:nvSpPr>
        <dsp:cNvPr id="0" name=""/>
        <dsp:cNvSpPr/>
      </dsp:nvSpPr>
      <dsp:spPr>
        <a:xfrm>
          <a:off x="0" y="2666121"/>
          <a:ext cx="3845606" cy="2264653"/>
        </a:xfrm>
        <a:prstGeom prst="rect">
          <a:avLst/>
        </a:prstGeom>
        <a:solidFill>
          <a:schemeClr val="lt1"/>
        </a:solidFill>
        <a:ln w="1905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ru-RU" sz="1600" kern="1200" dirty="0" smtClean="0">
            <a:latin typeface="Times New Roman" pitchFamily="18" charset="0"/>
            <a:cs typeface="Times New Roman" pitchFamily="18" charset="0"/>
          </a:endParaRPr>
        </a:p>
        <a:p>
          <a:pPr lvl="0" algn="ctr" defTabSz="711200">
            <a:lnSpc>
              <a:spcPct val="90000"/>
            </a:lnSpc>
            <a:spcBef>
              <a:spcPct val="0"/>
            </a:spcBef>
            <a:spcAft>
              <a:spcPct val="35000"/>
            </a:spcAft>
          </a:pPr>
          <a:r>
            <a:rPr lang="ru-RU" sz="1600" kern="1200" dirty="0" smtClean="0">
              <a:latin typeface="Times New Roman" pitchFamily="18" charset="0"/>
              <a:cs typeface="Times New Roman" pitchFamily="18" charset="0"/>
            </a:rPr>
            <a:t>Эксплуатирующей организацией также должны быть разработаны способы обвязки деталей и узлов машин, перемещаемых кранами во время их монтажа, демонтажа и ремонта, с указанием применяемых при этом приспособлений, а также способов безопасной кантовки грузов, когда такая операция производится с применением крана</a:t>
          </a:r>
        </a:p>
        <a:p>
          <a:pPr lvl="0" algn="ctr" defTabSz="711200">
            <a:lnSpc>
              <a:spcPct val="90000"/>
            </a:lnSpc>
            <a:spcBef>
              <a:spcPct val="0"/>
            </a:spcBef>
            <a:spcAft>
              <a:spcPct val="35000"/>
            </a:spcAft>
          </a:pPr>
          <a:endParaRPr lang="ru-RU" sz="1000" kern="1200" dirty="0"/>
        </a:p>
      </dsp:txBody>
      <dsp:txXfrm>
        <a:off x="0" y="2666121"/>
        <a:ext cx="3845606" cy="2264653"/>
      </dsp:txXfrm>
    </dsp:sp>
    <dsp:sp modelId="{00DB8817-F93A-495D-AAD5-8952E687485E}">
      <dsp:nvSpPr>
        <dsp:cNvPr id="0" name=""/>
        <dsp:cNvSpPr/>
      </dsp:nvSpPr>
      <dsp:spPr>
        <a:xfrm>
          <a:off x="4498378" y="2662999"/>
          <a:ext cx="3731221" cy="2267769"/>
        </a:xfrm>
        <a:prstGeom prst="rect">
          <a:avLst/>
        </a:prstGeom>
        <a:solidFill>
          <a:schemeClr val="lt1"/>
        </a:solidFill>
        <a:ln w="1905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latin typeface="Times New Roman" pitchFamily="18" charset="0"/>
              <a:cs typeface="Times New Roman" pitchFamily="18" charset="0"/>
            </a:rPr>
            <a:t>Схемы </a:t>
          </a:r>
          <a:r>
            <a:rPr lang="ru-RU" sz="1600" kern="1200" dirty="0" err="1" smtClean="0">
              <a:latin typeface="Times New Roman" pitchFamily="18" charset="0"/>
              <a:cs typeface="Times New Roman" pitchFamily="18" charset="0"/>
            </a:rPr>
            <a:t>строповки</a:t>
          </a:r>
          <a:r>
            <a:rPr lang="ru-RU" sz="1600" kern="1200" dirty="0" smtClean="0">
              <a:latin typeface="Times New Roman" pitchFamily="18" charset="0"/>
              <a:cs typeface="Times New Roman" pitchFamily="18" charset="0"/>
            </a:rPr>
            <a:t> и кантовки грузов и перечень применяемых грузозахватных приспособлений должны быть приведены в технологических регламентах. Перемещение груза, на который не разработаны схемы </a:t>
          </a:r>
          <a:r>
            <a:rPr lang="ru-RU" sz="1600" kern="1200" dirty="0" err="1" smtClean="0">
              <a:latin typeface="Times New Roman" pitchFamily="18" charset="0"/>
              <a:cs typeface="Times New Roman" pitchFamily="18" charset="0"/>
            </a:rPr>
            <a:t>строповки</a:t>
          </a:r>
          <a:r>
            <a:rPr lang="ru-RU" sz="1600" kern="1200" dirty="0" smtClean="0">
              <a:latin typeface="Times New Roman" pitchFamily="18" charset="0"/>
              <a:cs typeface="Times New Roman" pitchFamily="18" charset="0"/>
            </a:rPr>
            <a:t>, должно производиться в присутствии и под руководством специалиста, ответственного за безопасное производство работ с применением ПС</a:t>
          </a:r>
          <a:endParaRPr lang="ru-RU" sz="1600" kern="1200" dirty="0">
            <a:latin typeface="Times New Roman" pitchFamily="18" charset="0"/>
            <a:cs typeface="Times New Roman" pitchFamily="18" charset="0"/>
          </a:endParaRPr>
        </a:p>
      </dsp:txBody>
      <dsp:txXfrm>
        <a:off x="4498378" y="2662999"/>
        <a:ext cx="3731221" cy="226776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F483B4-2AA4-4498-87A6-500248FA2573}">
      <dsp:nvSpPr>
        <dsp:cNvPr id="0" name=""/>
        <dsp:cNvSpPr/>
      </dsp:nvSpPr>
      <dsp:spPr>
        <a:xfrm>
          <a:off x="249941" y="1418"/>
          <a:ext cx="3680817" cy="2208490"/>
        </a:xfrm>
        <a:prstGeom prst="rect">
          <a:avLst/>
        </a:prstGeom>
        <a:solidFill>
          <a:schemeClr val="lt1"/>
        </a:solidFill>
        <a:ln w="1905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latin typeface="Times New Roman" pitchFamily="18" charset="0"/>
              <a:cs typeface="Times New Roman" pitchFamily="18" charset="0"/>
            </a:rPr>
            <a:t>При возведении зданий и сооружений высотой более 36 м должна применяться двусторонняя радио- или телефонная связь</a:t>
          </a:r>
          <a:endParaRPr lang="ru-RU" sz="1600" kern="1200" dirty="0">
            <a:latin typeface="Times New Roman" pitchFamily="18" charset="0"/>
            <a:cs typeface="Times New Roman" pitchFamily="18" charset="0"/>
          </a:endParaRPr>
        </a:p>
      </dsp:txBody>
      <dsp:txXfrm>
        <a:off x="249941" y="1418"/>
        <a:ext cx="3680817" cy="2208490"/>
      </dsp:txXfrm>
    </dsp:sp>
    <dsp:sp modelId="{54ED2AAD-ACDC-4979-931C-BE9C90388987}">
      <dsp:nvSpPr>
        <dsp:cNvPr id="0" name=""/>
        <dsp:cNvSpPr/>
      </dsp:nvSpPr>
      <dsp:spPr>
        <a:xfrm>
          <a:off x="4298840" y="1418"/>
          <a:ext cx="3680817" cy="2208490"/>
        </a:xfrm>
        <a:prstGeom prst="rect">
          <a:avLst/>
        </a:prstGeom>
        <a:solidFill>
          <a:schemeClr val="lt1"/>
        </a:solidFill>
        <a:ln w="1905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latin typeface="Times New Roman" pitchFamily="18" charset="0"/>
              <a:cs typeface="Times New Roman" pitchFamily="18" charset="0"/>
            </a:rPr>
            <a:t>Организации, эксплуатирующие краны, должны установить порядок обмена сигналами между стропальщиком и крановщиком</a:t>
          </a:r>
          <a:endParaRPr lang="ru-RU" sz="1600" kern="1200" dirty="0">
            <a:latin typeface="Times New Roman" pitchFamily="18" charset="0"/>
            <a:cs typeface="Times New Roman" pitchFamily="18" charset="0"/>
          </a:endParaRPr>
        </a:p>
      </dsp:txBody>
      <dsp:txXfrm>
        <a:off x="4298840" y="1418"/>
        <a:ext cx="3680817" cy="2208490"/>
      </dsp:txXfrm>
    </dsp:sp>
    <dsp:sp modelId="{C5FFF32A-B87F-43CB-8E55-7FB57AABB76E}">
      <dsp:nvSpPr>
        <dsp:cNvPr id="0" name=""/>
        <dsp:cNvSpPr/>
      </dsp:nvSpPr>
      <dsp:spPr>
        <a:xfrm>
          <a:off x="249941" y="2577990"/>
          <a:ext cx="3680817" cy="2208490"/>
        </a:xfrm>
        <a:prstGeom prst="rect">
          <a:avLst/>
        </a:prstGeom>
        <a:solidFill>
          <a:schemeClr val="lt1"/>
        </a:solidFill>
        <a:ln w="1905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0960" tIns="60960" rIns="60960" bIns="60960" numCol="1" spcCol="1270" anchor="t" anchorCtr="0">
          <a:noAutofit/>
        </a:bodyPr>
        <a:lstStyle/>
        <a:p>
          <a:pPr lvl="0" algn="ctr" defTabSz="711200">
            <a:lnSpc>
              <a:spcPct val="90000"/>
            </a:lnSpc>
            <a:spcBef>
              <a:spcPct val="0"/>
            </a:spcBef>
            <a:spcAft>
              <a:spcPct val="35000"/>
            </a:spcAft>
          </a:pPr>
          <a:endParaRPr lang="ru-RU" sz="1600" kern="1200" dirty="0" smtClean="0">
            <a:latin typeface="Times New Roman" pitchFamily="18" charset="0"/>
            <a:cs typeface="Times New Roman" pitchFamily="18" charset="0"/>
          </a:endParaRPr>
        </a:p>
        <a:p>
          <a:pPr lvl="0" algn="ctr" defTabSz="711200">
            <a:lnSpc>
              <a:spcPct val="90000"/>
            </a:lnSpc>
            <a:spcBef>
              <a:spcPct val="0"/>
            </a:spcBef>
            <a:spcAft>
              <a:spcPct val="35000"/>
            </a:spcAft>
          </a:pPr>
          <a:r>
            <a:rPr lang="ru-RU" sz="1600" kern="1200" dirty="0" smtClean="0">
              <a:latin typeface="Times New Roman" pitchFamily="18" charset="0"/>
              <a:cs typeface="Times New Roman" pitchFamily="18" charset="0"/>
            </a:rPr>
            <a:t>Знаковая сигнализация и система обмена сигналами при радиопереговорной связи должны быть внесены в производственные инструкции для крановщиков и стропальщиков</a:t>
          </a:r>
        </a:p>
        <a:p>
          <a:pPr lvl="0" algn="l" defTabSz="711200">
            <a:lnSpc>
              <a:spcPct val="90000"/>
            </a:lnSpc>
            <a:spcBef>
              <a:spcPct val="0"/>
            </a:spcBef>
            <a:spcAft>
              <a:spcPct val="35000"/>
            </a:spcAft>
          </a:pPr>
          <a:endParaRPr lang="ru-RU" sz="1800" kern="1200" dirty="0"/>
        </a:p>
        <a:p>
          <a:pPr marL="114300" lvl="1" indent="-114300" algn="l" defTabSz="622300">
            <a:lnSpc>
              <a:spcPct val="90000"/>
            </a:lnSpc>
            <a:spcBef>
              <a:spcPct val="0"/>
            </a:spcBef>
            <a:spcAft>
              <a:spcPct val="15000"/>
            </a:spcAft>
            <a:buChar char="••"/>
          </a:pPr>
          <a:endParaRPr lang="ru-RU" sz="1400" kern="1200" dirty="0"/>
        </a:p>
      </dsp:txBody>
      <dsp:txXfrm>
        <a:off x="249941" y="2577990"/>
        <a:ext cx="3680817" cy="2208490"/>
      </dsp:txXfrm>
    </dsp:sp>
    <dsp:sp modelId="{38FD5AB5-FC2F-4066-9AD6-B6E50107100D}">
      <dsp:nvSpPr>
        <dsp:cNvPr id="0" name=""/>
        <dsp:cNvSpPr/>
      </dsp:nvSpPr>
      <dsp:spPr>
        <a:xfrm>
          <a:off x="4298840" y="2577990"/>
          <a:ext cx="3680817" cy="2208490"/>
        </a:xfrm>
        <a:prstGeom prst="rect">
          <a:avLst/>
        </a:prstGeom>
        <a:solidFill>
          <a:schemeClr val="lt1"/>
        </a:solidFill>
        <a:ln w="1905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endParaRPr lang="ru-RU" sz="1600" kern="1200" dirty="0" smtClean="0">
            <a:latin typeface="Times New Roman" pitchFamily="18" charset="0"/>
            <a:cs typeface="Times New Roman" pitchFamily="18" charset="0"/>
          </a:endParaRPr>
        </a:p>
        <a:p>
          <a:pPr lvl="0" algn="ctr" defTabSz="711200">
            <a:lnSpc>
              <a:spcPct val="90000"/>
            </a:lnSpc>
            <a:spcBef>
              <a:spcPct val="0"/>
            </a:spcBef>
            <a:spcAft>
              <a:spcPct val="35000"/>
            </a:spcAft>
          </a:pPr>
          <a:r>
            <a:rPr lang="ru-RU" sz="1600" kern="1200" dirty="0" smtClean="0">
              <a:latin typeface="Times New Roman" pitchFamily="18" charset="0"/>
              <a:cs typeface="Times New Roman" pitchFamily="18" charset="0"/>
            </a:rPr>
            <a:t>Рекомендуемая форма стропальщика: жилет и каска - желтого цвета, рубашка – </a:t>
          </a:r>
          <a:r>
            <a:rPr lang="ru-RU" sz="1600" kern="1200" dirty="0" err="1" smtClean="0">
              <a:latin typeface="Times New Roman" pitchFamily="18" charset="0"/>
              <a:cs typeface="Times New Roman" pitchFamily="18" charset="0"/>
            </a:rPr>
            <a:t>голубого</a:t>
          </a:r>
          <a:r>
            <a:rPr lang="ru-RU" sz="1600" kern="1200" dirty="0" smtClean="0">
              <a:latin typeface="Times New Roman" pitchFamily="18" charset="0"/>
              <a:cs typeface="Times New Roman" pitchFamily="18" charset="0"/>
            </a:rPr>
            <a:t>  цвета, повязка - красного</a:t>
          </a:r>
          <a:endParaRPr lang="ru-RU" sz="2400" kern="1200" dirty="0"/>
        </a:p>
        <a:p>
          <a:pPr marL="171450" lvl="1" indent="-171450" algn="ctr" defTabSz="711200">
            <a:lnSpc>
              <a:spcPct val="90000"/>
            </a:lnSpc>
            <a:spcBef>
              <a:spcPct val="0"/>
            </a:spcBef>
            <a:spcAft>
              <a:spcPct val="15000"/>
            </a:spcAft>
            <a:buChar char="••"/>
          </a:pPr>
          <a:endParaRPr lang="ru-RU" sz="1600" kern="1200" dirty="0">
            <a:latin typeface="Times New Roman" pitchFamily="18" charset="0"/>
            <a:cs typeface="Times New Roman" pitchFamily="18" charset="0"/>
          </a:endParaRPr>
        </a:p>
      </dsp:txBody>
      <dsp:txXfrm>
        <a:off x="4298840" y="2577990"/>
        <a:ext cx="3680817" cy="2208490"/>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3">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4">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5">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6535B9-26CE-4135-88E4-DBE21F7B5A7C}" type="datetimeFigureOut">
              <a:rPr lang="ru-RU" smtClean="0"/>
              <a:pPr/>
              <a:t>12.03.2021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18877E-487B-4BA4-B98C-34BD4B43C076}" type="slidenum">
              <a:rPr lang="ru-RU" smtClean="0"/>
              <a:pPr/>
              <a:t>‹#›</a:t>
            </a:fld>
            <a:endParaRPr lang="ru-RU"/>
          </a:p>
        </p:txBody>
      </p:sp>
    </p:spTree>
    <p:extLst>
      <p:ext uri="{BB962C8B-B14F-4D97-AF65-F5344CB8AC3E}">
        <p14:creationId xmlns:p14="http://schemas.microsoft.com/office/powerpoint/2010/main" val="1967760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5B106E36-FD25-4E2D-B0AA-010F637433A0}" type="datetimeFigureOut">
              <a:rPr lang="ru-RU" smtClean="0"/>
              <a:pPr/>
              <a:t>12.03.2021</a:t>
            </a:fld>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12.03.2021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12.03.2021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12.03.2021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12.03.2021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12.03.2021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5B106E36-FD25-4E2D-B0AA-010F637433A0}" type="datetimeFigureOut">
              <a:rPr lang="ru-RU" smtClean="0"/>
              <a:pPr/>
              <a:t>12.03.2021</a:t>
            </a:fld>
            <a:endParaRPr lang="ru-RU"/>
          </a:p>
        </p:txBody>
      </p:sp>
      <p:sp>
        <p:nvSpPr>
          <p:cNvPr id="27" name="Номер слайда 26"/>
          <p:cNvSpPr>
            <a:spLocks noGrp="1"/>
          </p:cNvSpPr>
          <p:nvPr>
            <p:ph type="sldNum" sz="quarter" idx="11"/>
          </p:nvPr>
        </p:nvSpPr>
        <p:spPr/>
        <p:txBody>
          <a:bodyPr rtlCol="0"/>
          <a:lstStyle/>
          <a:p>
            <a:fld id="{725C68B6-61C2-468F-89AB-4B9F7531AA68}" type="slidenum">
              <a:rPr lang="ru-RU" smtClean="0"/>
              <a:pPr/>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5B106E36-FD25-4E2D-B0AA-010F637433A0}" type="datetimeFigureOut">
              <a:rPr lang="ru-RU" smtClean="0"/>
              <a:pPr/>
              <a:t>12.03.2021</a:t>
            </a:fld>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p>
        </p:txBody>
      </p:sp>
      <p:sp>
        <p:nvSpPr>
          <p:cNvPr id="5" name="Номер слайда 4"/>
          <p:cNvSpPr>
            <a:spLocks noGrp="1"/>
          </p:cNvSpPr>
          <p:nvPr>
            <p:ph type="sldNum" sz="quarter" idx="12"/>
          </p:nvPr>
        </p:nvSpPr>
        <p:spPr>
          <a:xfrm>
            <a:off x="8174736" y="2272"/>
            <a:ext cx="762000" cy="365760"/>
          </a:xfrm>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12.03.2021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12.03.2021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12.03.2021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5B106E36-FD25-4E2D-B0AA-010F637433A0}" type="datetimeFigureOut">
              <a:rPr lang="ru-RU" smtClean="0"/>
              <a:pPr/>
              <a:t>12.03.2021</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00.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 Id="rId4" Type="http://schemas.openxmlformats.org/officeDocument/2006/relationships/image" Target="../media/image9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4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9.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8460" y="785554"/>
            <a:ext cx="4178893" cy="947814"/>
          </a:xfrm>
          <a:prstGeom prst="rect">
            <a:avLst/>
          </a:prstGeom>
        </p:spPr>
      </p:pic>
      <p:sp>
        <p:nvSpPr>
          <p:cNvPr id="5" name="TextBox 4"/>
          <p:cNvSpPr txBox="1"/>
          <p:nvPr/>
        </p:nvSpPr>
        <p:spPr>
          <a:xfrm>
            <a:off x="386367" y="3999902"/>
            <a:ext cx="8358388" cy="1754326"/>
          </a:xfrm>
          <a:prstGeom prst="rect">
            <a:avLst/>
          </a:prstGeom>
          <a:noFill/>
        </p:spPr>
        <p:txBody>
          <a:bodyPr wrap="square" rtlCol="0">
            <a:spAutoFit/>
          </a:bodyPr>
          <a:lstStyle/>
          <a:p>
            <a:pPr algn="ctr"/>
            <a:r>
              <a:rPr lang="ru-RU" dirty="0">
                <a:cs typeface="Times New Roman" panose="02020603050405020304" pitchFamily="18" charset="0"/>
              </a:rPr>
              <a:t>Преподаватель: </a:t>
            </a:r>
            <a:r>
              <a:rPr lang="ru-RU" b="1" dirty="0" err="1" smtClean="0"/>
              <a:t>Батесова</a:t>
            </a:r>
            <a:r>
              <a:rPr lang="ru-RU" b="1" dirty="0" smtClean="0"/>
              <a:t> </a:t>
            </a:r>
            <a:r>
              <a:rPr lang="ru-RU" b="1" dirty="0" err="1" smtClean="0"/>
              <a:t>Фируза</a:t>
            </a:r>
            <a:r>
              <a:rPr lang="ru-RU" b="1" dirty="0" smtClean="0"/>
              <a:t> </a:t>
            </a:r>
            <a:r>
              <a:rPr lang="ru-RU" b="1" dirty="0" err="1" smtClean="0"/>
              <a:t>Кайсарбековна</a:t>
            </a:r>
            <a:r>
              <a:rPr lang="ru-RU" b="1" dirty="0" smtClean="0"/>
              <a:t>, </a:t>
            </a:r>
            <a:r>
              <a:rPr lang="ru-RU" b="1" dirty="0" err="1" smtClean="0"/>
              <a:t>кан.техн.наук</a:t>
            </a:r>
            <a:r>
              <a:rPr lang="ru-RU" b="1" dirty="0"/>
              <a:t>, </a:t>
            </a:r>
            <a:r>
              <a:rPr lang="ru-RU" b="1" dirty="0" err="1"/>
              <a:t>ассоц.проф</a:t>
            </a:r>
            <a:r>
              <a:rPr lang="ru-RU" b="1" dirty="0"/>
              <a:t>. </a:t>
            </a:r>
            <a:endParaRPr lang="ru-RU" b="1" dirty="0" smtClean="0"/>
          </a:p>
          <a:p>
            <a:pPr algn="ctr"/>
            <a:r>
              <a:rPr lang="ru-RU" b="1" dirty="0"/>
              <a:t>Кафедра «Химических процессов и промышленной экологии»</a:t>
            </a:r>
            <a:endParaRPr lang="ru-RU" dirty="0"/>
          </a:p>
          <a:p>
            <a:pPr algn="ctr"/>
            <a:r>
              <a:rPr lang="ru-RU" b="1" dirty="0"/>
              <a:t/>
            </a:r>
            <a:br>
              <a:rPr lang="ru-RU" b="1" dirty="0"/>
            </a:br>
            <a:r>
              <a:rPr lang="en-US" u="sng" dirty="0" err="1"/>
              <a:t>batessova</a:t>
            </a:r>
            <a:r>
              <a:rPr lang="en-GB" u="sng" dirty="0"/>
              <a:t>@</a:t>
            </a:r>
            <a:r>
              <a:rPr lang="en-US" u="sng" dirty="0"/>
              <a:t>inbox</a:t>
            </a:r>
            <a:r>
              <a:rPr lang="en-GB" u="sng" dirty="0"/>
              <a:t>.</a:t>
            </a:r>
            <a:r>
              <a:rPr lang="en-US" u="sng" dirty="0" err="1"/>
              <a:t>ru</a:t>
            </a:r>
            <a:r>
              <a:rPr lang="en-US" b="1" dirty="0"/>
              <a:t/>
            </a:r>
            <a:br>
              <a:rPr lang="en-US" b="1" dirty="0"/>
            </a:br>
            <a:endParaRPr lang="ru-RU" dirty="0"/>
          </a:p>
        </p:txBody>
      </p:sp>
      <p:sp>
        <p:nvSpPr>
          <p:cNvPr id="7" name="Прямоугольник 6"/>
          <p:cNvSpPr/>
          <p:nvPr/>
        </p:nvSpPr>
        <p:spPr>
          <a:xfrm>
            <a:off x="755576" y="2204864"/>
            <a:ext cx="7632848" cy="1015663"/>
          </a:xfrm>
          <a:prstGeom prst="rect">
            <a:avLst/>
          </a:prstGeom>
        </p:spPr>
        <p:txBody>
          <a:bodyPr wrap="square">
            <a:spAutoFit/>
          </a:bodyPr>
          <a:lstStyle/>
          <a:p>
            <a:pPr algn="ctr"/>
            <a:r>
              <a:rPr lang="ru-RU" sz="2000" dirty="0"/>
              <a:t>Лекция № 9</a:t>
            </a:r>
          </a:p>
          <a:p>
            <a:pPr algn="ctr"/>
            <a:r>
              <a:rPr lang="en-GB" sz="2000" dirty="0" err="1"/>
              <a:t>Требования</a:t>
            </a:r>
            <a:r>
              <a:rPr lang="en-GB" sz="2000" dirty="0"/>
              <a:t> к </a:t>
            </a:r>
            <a:r>
              <a:rPr lang="en-GB" sz="2000" dirty="0" err="1"/>
              <a:t>производству</a:t>
            </a:r>
            <a:r>
              <a:rPr lang="en-GB" sz="2000" dirty="0"/>
              <a:t> </a:t>
            </a:r>
            <a:r>
              <a:rPr lang="en-GB" sz="2000" dirty="0" err="1"/>
              <a:t>работ</a:t>
            </a:r>
            <a:r>
              <a:rPr lang="en-GB" sz="2000" dirty="0"/>
              <a:t> </a:t>
            </a:r>
            <a:r>
              <a:rPr lang="en-GB" sz="2000" dirty="0" err="1"/>
              <a:t>грузоподъемными</a:t>
            </a:r>
            <a:r>
              <a:rPr lang="en-GB" sz="2000" dirty="0"/>
              <a:t> </a:t>
            </a:r>
            <a:r>
              <a:rPr lang="en-GB" sz="2000" dirty="0" err="1"/>
              <a:t>машинами</a:t>
            </a:r>
            <a:endParaRPr lang="ru-RU"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701824"/>
          </a:xfrm>
        </p:spPr>
        <p:txBody>
          <a:bodyPr>
            <a:normAutofit/>
          </a:bodyPr>
          <a:lstStyle/>
          <a:p>
            <a:pPr algn="ctr"/>
            <a:r>
              <a:rPr lang="ru-RU" sz="1800" b="1" dirty="0" smtClean="0">
                <a:solidFill>
                  <a:schemeClr val="tx1"/>
                </a:solidFill>
                <a:latin typeface="Times New Roman" pitchFamily="18" charset="0"/>
                <a:cs typeface="Times New Roman" pitchFamily="18" charset="0"/>
              </a:rPr>
              <a:t>Классификация кранов по виду привода</a:t>
            </a:r>
            <a:endParaRPr lang="ru-RU" sz="1800" b="1" dirty="0">
              <a:solidFill>
                <a:schemeClr val="tx1"/>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457200" y="1844824"/>
          <a:ext cx="8229600" cy="47290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785802"/>
          </a:xfrm>
        </p:spPr>
        <p:txBody>
          <a:bodyPr>
            <a:normAutofit/>
          </a:bodyPr>
          <a:lstStyle/>
          <a:p>
            <a:pPr algn="ctr"/>
            <a:r>
              <a:rPr lang="ru-RU" sz="1800" b="1" dirty="0" smtClean="0">
                <a:solidFill>
                  <a:schemeClr val="tx1"/>
                </a:solidFill>
                <a:latin typeface="Times New Roman" pitchFamily="18" charset="0"/>
                <a:cs typeface="Times New Roman" pitchFamily="18" charset="0"/>
              </a:rPr>
              <a:t>СИГНАЛИЗАЦИЯ МЕЖДУ СТРОПАЛЬЩИКОМ И КРАНОВЩИКОМ</a:t>
            </a:r>
            <a:endParaRPr lang="ru-RU" sz="1800" dirty="0"/>
          </a:p>
        </p:txBody>
      </p:sp>
      <p:pic>
        <p:nvPicPr>
          <p:cNvPr id="2050" name="Picture 2"/>
          <p:cNvPicPr>
            <a:picLocks noGrp="1" noChangeAspect="1" noChangeArrowheads="1"/>
          </p:cNvPicPr>
          <p:nvPr>
            <p:ph idx="1"/>
          </p:nvPr>
        </p:nvPicPr>
        <p:blipFill>
          <a:blip r:embed="rId2"/>
          <a:srcRect/>
          <a:stretch>
            <a:fillRect/>
          </a:stretch>
        </p:blipFill>
        <p:spPr bwMode="auto">
          <a:xfrm>
            <a:off x="0" y="2928934"/>
            <a:ext cx="6438900" cy="3535680"/>
          </a:xfrm>
          <a:prstGeom prst="rect">
            <a:avLst/>
          </a:prstGeom>
          <a:noFill/>
          <a:ln w="9525">
            <a:noFill/>
            <a:miter lim="800000"/>
            <a:headEnd/>
            <a:tailEnd/>
          </a:ln>
          <a:effectLst/>
        </p:spPr>
      </p:pic>
      <p:sp>
        <p:nvSpPr>
          <p:cNvPr id="5" name="TextBox 4"/>
          <p:cNvSpPr txBox="1"/>
          <p:nvPr/>
        </p:nvSpPr>
        <p:spPr>
          <a:xfrm>
            <a:off x="5572132" y="2071678"/>
            <a:ext cx="3214710" cy="1569660"/>
          </a:xfrm>
          <a:prstGeom prst="rect">
            <a:avLst/>
          </a:prstGeom>
          <a:noFill/>
          <a:ln>
            <a:solidFill>
              <a:schemeClr val="accent1"/>
            </a:solidFill>
          </a:ln>
        </p:spPr>
        <p:txBody>
          <a:bodyPr wrap="square" rtlCol="0">
            <a:spAutoFit/>
          </a:bodyPr>
          <a:lstStyle/>
          <a:p>
            <a:pPr algn="ctr"/>
            <a:r>
              <a:rPr lang="ru-RU" sz="1600" b="1" dirty="0" smtClean="0">
                <a:latin typeface="Times New Roman" pitchFamily="18" charset="0"/>
                <a:cs typeface="Times New Roman" pitchFamily="18" charset="0"/>
              </a:rPr>
              <a:t>Операция: </a:t>
            </a:r>
            <a:r>
              <a:rPr lang="ru-RU" sz="1600" dirty="0" smtClean="0">
                <a:latin typeface="Times New Roman" pitchFamily="18" charset="0"/>
                <a:cs typeface="Times New Roman" pitchFamily="18" charset="0"/>
              </a:rPr>
              <a:t>опустить груз или крюк</a:t>
            </a:r>
          </a:p>
          <a:p>
            <a:pPr algn="ctr"/>
            <a:r>
              <a:rPr lang="ru-RU" sz="1600" b="1" dirty="0" smtClean="0">
                <a:latin typeface="Times New Roman" pitchFamily="18" charset="0"/>
                <a:cs typeface="Times New Roman" pitchFamily="18" charset="0"/>
              </a:rPr>
              <a:t>Действие</a:t>
            </a:r>
            <a:r>
              <a:rPr lang="ru-RU" sz="1600" dirty="0" smtClean="0">
                <a:latin typeface="Times New Roman" pitchFamily="18" charset="0"/>
                <a:cs typeface="Times New Roman" pitchFamily="18" charset="0"/>
              </a:rPr>
              <a:t>: прерывистое движение рукой вниз перед грудью, ладонь обращена вниз, рука согнута в локте</a:t>
            </a:r>
            <a:endParaRPr lang="ru-RU" sz="1600" dirty="0">
              <a:latin typeface="Times New Roman" pitchFamily="18" charset="0"/>
              <a:cs typeface="Times New Roman" pitchFamily="18" charset="0"/>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785802"/>
          </a:xfrm>
        </p:spPr>
        <p:txBody>
          <a:bodyPr>
            <a:normAutofit/>
          </a:bodyPr>
          <a:lstStyle/>
          <a:p>
            <a:pPr algn="ctr"/>
            <a:r>
              <a:rPr lang="ru-RU" sz="1800" b="1" dirty="0" smtClean="0">
                <a:solidFill>
                  <a:schemeClr val="tx1"/>
                </a:solidFill>
                <a:latin typeface="Times New Roman" pitchFamily="18" charset="0"/>
                <a:cs typeface="Times New Roman" pitchFamily="18" charset="0"/>
              </a:rPr>
              <a:t>СИГНАЛИЗАЦИЯ МЕЖДУ СТРОПАЛЬЩИКОМ И КРАНОВЩИКОМ</a:t>
            </a:r>
            <a:endParaRPr lang="ru-RU" sz="1800" dirty="0"/>
          </a:p>
        </p:txBody>
      </p:sp>
      <p:pic>
        <p:nvPicPr>
          <p:cNvPr id="3074" name="Picture 2"/>
          <p:cNvPicPr>
            <a:picLocks noGrp="1" noChangeAspect="1" noChangeArrowheads="1"/>
          </p:cNvPicPr>
          <p:nvPr>
            <p:ph idx="1"/>
          </p:nvPr>
        </p:nvPicPr>
        <p:blipFill>
          <a:blip r:embed="rId2"/>
          <a:srcRect/>
          <a:stretch>
            <a:fillRect/>
          </a:stretch>
        </p:blipFill>
        <p:spPr bwMode="auto">
          <a:xfrm>
            <a:off x="214282" y="2000240"/>
            <a:ext cx="6545580" cy="3550920"/>
          </a:xfrm>
          <a:prstGeom prst="rect">
            <a:avLst/>
          </a:prstGeom>
          <a:noFill/>
          <a:ln w="9525">
            <a:noFill/>
            <a:miter lim="800000"/>
            <a:headEnd/>
            <a:tailEnd/>
          </a:ln>
          <a:effectLst/>
        </p:spPr>
      </p:pic>
      <p:sp>
        <p:nvSpPr>
          <p:cNvPr id="5" name="TextBox 4"/>
          <p:cNvSpPr txBox="1"/>
          <p:nvPr/>
        </p:nvSpPr>
        <p:spPr>
          <a:xfrm>
            <a:off x="4286248" y="4929198"/>
            <a:ext cx="4429156" cy="1077218"/>
          </a:xfrm>
          <a:prstGeom prst="rect">
            <a:avLst/>
          </a:prstGeom>
          <a:noFill/>
          <a:ln>
            <a:solidFill>
              <a:schemeClr val="accent1"/>
            </a:solidFill>
          </a:ln>
        </p:spPr>
        <p:txBody>
          <a:bodyPr wrap="square" rtlCol="0">
            <a:spAutoFit/>
          </a:bodyPr>
          <a:lstStyle/>
          <a:p>
            <a:pPr algn="ctr"/>
            <a:r>
              <a:rPr lang="ru-RU" sz="1600" b="1" dirty="0" smtClean="0">
                <a:latin typeface="Times New Roman" pitchFamily="18" charset="0"/>
                <a:cs typeface="Times New Roman" pitchFamily="18" charset="0"/>
              </a:rPr>
              <a:t>Операция</a:t>
            </a:r>
            <a:r>
              <a:rPr lang="ru-RU" sz="1600" dirty="0" smtClean="0">
                <a:latin typeface="Times New Roman" pitchFamily="18" charset="0"/>
                <a:cs typeface="Times New Roman" pitchFamily="18" charset="0"/>
              </a:rPr>
              <a:t>: поднять стрелу</a:t>
            </a:r>
          </a:p>
          <a:p>
            <a:pPr algn="ctr"/>
            <a:r>
              <a:rPr lang="ru-RU" sz="1600" b="1" dirty="0" smtClean="0">
                <a:latin typeface="Times New Roman" pitchFamily="18" charset="0"/>
                <a:cs typeface="Times New Roman" pitchFamily="18" charset="0"/>
              </a:rPr>
              <a:t>Действие</a:t>
            </a:r>
            <a:r>
              <a:rPr lang="ru-RU" sz="1600" dirty="0" smtClean="0">
                <a:latin typeface="Times New Roman" pitchFamily="18" charset="0"/>
                <a:cs typeface="Times New Roman" pitchFamily="18" charset="0"/>
              </a:rPr>
              <a:t>: движение вверх вытянутой рукой, предварительно опущенной до вертикального положения, ладонь раскрыта</a:t>
            </a:r>
            <a:endParaRPr lang="ru-RU" sz="1600" dirty="0">
              <a:latin typeface="Times New Roman" pitchFamily="18" charset="0"/>
              <a:cs typeface="Times New Roman" pitchFamily="18" charset="0"/>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785802"/>
          </a:xfrm>
        </p:spPr>
        <p:txBody>
          <a:bodyPr>
            <a:normAutofit/>
          </a:bodyPr>
          <a:lstStyle/>
          <a:p>
            <a:pPr algn="ctr"/>
            <a:r>
              <a:rPr lang="ru-RU" sz="1800" b="1" dirty="0" smtClean="0">
                <a:solidFill>
                  <a:schemeClr val="tx1"/>
                </a:solidFill>
                <a:latin typeface="Times New Roman" pitchFamily="18" charset="0"/>
                <a:cs typeface="Times New Roman" pitchFamily="18" charset="0"/>
              </a:rPr>
              <a:t>СИГНАЛИЗАЦИЯ МЕЖДУ СТРОПАЛЬЩИКОМ И КРАНОВЩИКОМ</a:t>
            </a:r>
            <a:endParaRPr lang="ru-RU" sz="1800" dirty="0"/>
          </a:p>
        </p:txBody>
      </p:sp>
      <p:pic>
        <p:nvPicPr>
          <p:cNvPr id="4098" name="Picture 2"/>
          <p:cNvPicPr>
            <a:picLocks noGrp="1" noChangeAspect="1" noChangeArrowheads="1"/>
          </p:cNvPicPr>
          <p:nvPr>
            <p:ph idx="1"/>
          </p:nvPr>
        </p:nvPicPr>
        <p:blipFill>
          <a:blip r:embed="rId2"/>
          <a:srcRect/>
          <a:stretch>
            <a:fillRect/>
          </a:stretch>
        </p:blipFill>
        <p:spPr bwMode="auto">
          <a:xfrm>
            <a:off x="214282" y="3071810"/>
            <a:ext cx="6537960" cy="3505200"/>
          </a:xfrm>
          <a:prstGeom prst="rect">
            <a:avLst/>
          </a:prstGeom>
          <a:noFill/>
          <a:ln w="9525">
            <a:noFill/>
            <a:miter lim="800000"/>
            <a:headEnd/>
            <a:tailEnd/>
          </a:ln>
          <a:effectLst/>
        </p:spPr>
      </p:pic>
      <p:sp>
        <p:nvSpPr>
          <p:cNvPr id="5" name="TextBox 4"/>
          <p:cNvSpPr txBox="1"/>
          <p:nvPr/>
        </p:nvSpPr>
        <p:spPr>
          <a:xfrm>
            <a:off x="5143504" y="2571744"/>
            <a:ext cx="3643338" cy="1323439"/>
          </a:xfrm>
          <a:prstGeom prst="rect">
            <a:avLst/>
          </a:prstGeom>
          <a:noFill/>
          <a:ln>
            <a:solidFill>
              <a:schemeClr val="accent1"/>
            </a:solidFill>
          </a:ln>
        </p:spPr>
        <p:txBody>
          <a:bodyPr wrap="square" rtlCol="0">
            <a:spAutoFit/>
          </a:bodyPr>
          <a:lstStyle/>
          <a:p>
            <a:pPr algn="ctr"/>
            <a:r>
              <a:rPr lang="ru-RU" sz="1600" b="1" dirty="0" smtClean="0">
                <a:latin typeface="Times New Roman" pitchFamily="18" charset="0"/>
                <a:cs typeface="Times New Roman" pitchFamily="18" charset="0"/>
              </a:rPr>
              <a:t>Операция</a:t>
            </a:r>
            <a:r>
              <a:rPr lang="ru-RU" sz="1600" dirty="0" smtClean="0">
                <a:latin typeface="Times New Roman" pitchFamily="18" charset="0"/>
                <a:cs typeface="Times New Roman" pitchFamily="18" charset="0"/>
              </a:rPr>
              <a:t>: опустить стрелу</a:t>
            </a:r>
          </a:p>
          <a:p>
            <a:pPr algn="ctr"/>
            <a:r>
              <a:rPr lang="ru-RU" sz="1600" b="1" dirty="0" smtClean="0">
                <a:latin typeface="Times New Roman" pitchFamily="18" charset="0"/>
                <a:cs typeface="Times New Roman" pitchFamily="18" charset="0"/>
              </a:rPr>
              <a:t>Действие</a:t>
            </a:r>
            <a:r>
              <a:rPr lang="ru-RU" sz="1600" dirty="0" smtClean="0">
                <a:latin typeface="Times New Roman" pitchFamily="18" charset="0"/>
                <a:cs typeface="Times New Roman" pitchFamily="18" charset="0"/>
              </a:rPr>
              <a:t>: движение вниз вытянутой рукой, предварительно поднятой до вертикального положения, ладонь раскрыта</a:t>
            </a:r>
            <a:endParaRPr lang="ru-RU" sz="1600" dirty="0">
              <a:latin typeface="Times New Roman" pitchFamily="18" charset="0"/>
              <a:cs typeface="Times New Roman" pitchFamily="18" charset="0"/>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071546"/>
            <a:ext cx="8229600" cy="1066800"/>
          </a:xfrm>
        </p:spPr>
        <p:txBody>
          <a:bodyPr>
            <a:normAutofit/>
          </a:bodyPr>
          <a:lstStyle/>
          <a:p>
            <a:pPr algn="ctr"/>
            <a:r>
              <a:rPr lang="ru-RU" sz="1800" b="1" dirty="0" smtClean="0">
                <a:solidFill>
                  <a:schemeClr val="tx1"/>
                </a:solidFill>
                <a:latin typeface="Times New Roman" pitchFamily="18" charset="0"/>
                <a:cs typeface="Times New Roman" pitchFamily="18" charset="0"/>
              </a:rPr>
              <a:t>СИГНАЛИЗАЦИЯ МЕЖДУ СТРОПАЛЬЩИКОМ И КРАНОВЩИКОМ</a:t>
            </a:r>
            <a:endParaRPr lang="ru-RU" sz="1800" dirty="0"/>
          </a:p>
        </p:txBody>
      </p:sp>
      <p:pic>
        <p:nvPicPr>
          <p:cNvPr id="5122" name="Picture 2"/>
          <p:cNvPicPr>
            <a:picLocks noGrp="1" noChangeAspect="1" noChangeArrowheads="1"/>
          </p:cNvPicPr>
          <p:nvPr>
            <p:ph idx="1"/>
          </p:nvPr>
        </p:nvPicPr>
        <p:blipFill>
          <a:blip r:embed="rId2"/>
          <a:srcRect/>
          <a:stretch>
            <a:fillRect/>
          </a:stretch>
        </p:blipFill>
        <p:spPr bwMode="auto">
          <a:xfrm>
            <a:off x="214282" y="2571744"/>
            <a:ext cx="6598920" cy="3482340"/>
          </a:xfrm>
          <a:prstGeom prst="rect">
            <a:avLst/>
          </a:prstGeom>
          <a:noFill/>
          <a:ln w="9525">
            <a:noFill/>
            <a:miter lim="800000"/>
            <a:headEnd/>
            <a:tailEnd/>
          </a:ln>
          <a:effectLst/>
        </p:spPr>
      </p:pic>
      <p:sp>
        <p:nvSpPr>
          <p:cNvPr id="5" name="TextBox 4"/>
          <p:cNvSpPr txBox="1"/>
          <p:nvPr/>
        </p:nvSpPr>
        <p:spPr>
          <a:xfrm>
            <a:off x="5357818" y="2285992"/>
            <a:ext cx="3571900" cy="1323439"/>
          </a:xfrm>
          <a:prstGeom prst="rect">
            <a:avLst/>
          </a:prstGeom>
          <a:noFill/>
          <a:ln>
            <a:solidFill>
              <a:schemeClr val="accent1"/>
            </a:solidFill>
          </a:ln>
        </p:spPr>
        <p:txBody>
          <a:bodyPr wrap="square" rtlCol="0">
            <a:spAutoFit/>
          </a:bodyPr>
          <a:lstStyle/>
          <a:p>
            <a:pPr algn="ctr"/>
            <a:r>
              <a:rPr lang="ru-RU" sz="1600" b="1" dirty="0" smtClean="0">
                <a:latin typeface="Times New Roman" pitchFamily="18" charset="0"/>
                <a:cs typeface="Times New Roman" pitchFamily="18" charset="0"/>
              </a:rPr>
              <a:t>Операция</a:t>
            </a:r>
            <a:r>
              <a:rPr lang="ru-RU" sz="1600" dirty="0" smtClean="0">
                <a:latin typeface="Times New Roman" pitchFamily="18" charset="0"/>
                <a:cs typeface="Times New Roman" pitchFamily="18" charset="0"/>
              </a:rPr>
              <a:t>: повернуть стрелу</a:t>
            </a:r>
          </a:p>
          <a:p>
            <a:pPr algn="ctr"/>
            <a:endParaRPr lang="ru-RU" sz="1600" b="1" dirty="0" smtClean="0">
              <a:latin typeface="Times New Roman" pitchFamily="18" charset="0"/>
              <a:cs typeface="Times New Roman" pitchFamily="18" charset="0"/>
            </a:endParaRPr>
          </a:p>
          <a:p>
            <a:pPr algn="ctr"/>
            <a:r>
              <a:rPr lang="ru-RU" sz="1600" b="1" dirty="0" smtClean="0">
                <a:latin typeface="Times New Roman" pitchFamily="18" charset="0"/>
                <a:cs typeface="Times New Roman" pitchFamily="18" charset="0"/>
              </a:rPr>
              <a:t>Действие</a:t>
            </a:r>
            <a:r>
              <a:rPr lang="ru-RU" sz="1600" dirty="0" smtClean="0">
                <a:latin typeface="Times New Roman" pitchFamily="18" charset="0"/>
                <a:cs typeface="Times New Roman" pitchFamily="18" charset="0"/>
              </a:rPr>
              <a:t>: движение рукой, согнутой в локте, ладонь обращена в сторону требуемого движения стрелы</a:t>
            </a:r>
            <a:endParaRPr lang="ru-RU" sz="1600" dirty="0">
              <a:latin typeface="Times New Roman" pitchFamily="18" charset="0"/>
              <a:cs typeface="Times New Roman" pitchFamily="18" charset="0"/>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857240"/>
          </a:xfrm>
        </p:spPr>
        <p:txBody>
          <a:bodyPr>
            <a:normAutofit/>
          </a:bodyPr>
          <a:lstStyle/>
          <a:p>
            <a:pPr algn="ctr"/>
            <a:r>
              <a:rPr lang="ru-RU" sz="1800" b="1" dirty="0" smtClean="0">
                <a:solidFill>
                  <a:schemeClr val="tx1"/>
                </a:solidFill>
                <a:latin typeface="Times New Roman" pitchFamily="18" charset="0"/>
                <a:cs typeface="Times New Roman" pitchFamily="18" charset="0"/>
              </a:rPr>
              <a:t>СИГНАЛИЗАЦИЯ МЕЖДУ СТРОПАЛЬЩИКОМ И КРАНОВЩИКОМ</a:t>
            </a:r>
            <a:endParaRPr lang="ru-RU" sz="1800" dirty="0"/>
          </a:p>
        </p:txBody>
      </p:sp>
      <p:pic>
        <p:nvPicPr>
          <p:cNvPr id="6146" name="Picture 2"/>
          <p:cNvPicPr>
            <a:picLocks noGrp="1" noChangeAspect="1" noChangeArrowheads="1"/>
          </p:cNvPicPr>
          <p:nvPr>
            <p:ph idx="1"/>
          </p:nvPr>
        </p:nvPicPr>
        <p:blipFill>
          <a:blip r:embed="rId2"/>
          <a:srcRect/>
          <a:stretch>
            <a:fillRect/>
          </a:stretch>
        </p:blipFill>
        <p:spPr bwMode="auto">
          <a:xfrm>
            <a:off x="357158" y="2714620"/>
            <a:ext cx="6644640" cy="3375660"/>
          </a:xfrm>
          <a:prstGeom prst="rect">
            <a:avLst/>
          </a:prstGeom>
          <a:noFill/>
          <a:ln w="9525">
            <a:noFill/>
            <a:miter lim="800000"/>
            <a:headEnd/>
            <a:tailEnd/>
          </a:ln>
          <a:effectLst/>
        </p:spPr>
      </p:pic>
      <p:sp>
        <p:nvSpPr>
          <p:cNvPr id="5" name="TextBox 4"/>
          <p:cNvSpPr txBox="1"/>
          <p:nvPr/>
        </p:nvSpPr>
        <p:spPr>
          <a:xfrm>
            <a:off x="4643438" y="2000240"/>
            <a:ext cx="4286280" cy="1077218"/>
          </a:xfrm>
          <a:prstGeom prst="rect">
            <a:avLst/>
          </a:prstGeom>
          <a:noFill/>
          <a:ln>
            <a:solidFill>
              <a:schemeClr val="accent1"/>
            </a:solidFill>
          </a:ln>
        </p:spPr>
        <p:txBody>
          <a:bodyPr wrap="square" rtlCol="0">
            <a:spAutoFit/>
          </a:bodyPr>
          <a:lstStyle/>
          <a:p>
            <a:pPr algn="ctr"/>
            <a:r>
              <a:rPr lang="ru-RU" sz="1600" b="1" dirty="0" smtClean="0">
                <a:latin typeface="Times New Roman" pitchFamily="18" charset="0"/>
                <a:cs typeface="Times New Roman" pitchFamily="18" charset="0"/>
              </a:rPr>
              <a:t>Операция</a:t>
            </a:r>
            <a:r>
              <a:rPr lang="ru-RU" sz="1600" dirty="0" smtClean="0">
                <a:latin typeface="Times New Roman" pitchFamily="18" charset="0"/>
                <a:cs typeface="Times New Roman" pitchFamily="18" charset="0"/>
              </a:rPr>
              <a:t>: передвинуть кран (мост)</a:t>
            </a:r>
          </a:p>
          <a:p>
            <a:pPr algn="ctr"/>
            <a:endParaRPr lang="ru-RU" sz="1600" dirty="0" smtClean="0">
              <a:latin typeface="Times New Roman" pitchFamily="18" charset="0"/>
              <a:cs typeface="Times New Roman" pitchFamily="18" charset="0"/>
            </a:endParaRPr>
          </a:p>
          <a:p>
            <a:pPr algn="ctr"/>
            <a:r>
              <a:rPr lang="ru-RU" sz="1600" b="1" dirty="0" smtClean="0">
                <a:latin typeface="Times New Roman" pitchFamily="18" charset="0"/>
                <a:cs typeface="Times New Roman" pitchFamily="18" charset="0"/>
              </a:rPr>
              <a:t>Действие</a:t>
            </a:r>
            <a:r>
              <a:rPr lang="ru-RU" sz="1600" dirty="0" smtClean="0">
                <a:latin typeface="Times New Roman" pitchFamily="18" charset="0"/>
                <a:cs typeface="Times New Roman" pitchFamily="18" charset="0"/>
              </a:rPr>
              <a:t>: движение вытянутой рукой, ладонь обращена в сторону требуемого движения</a:t>
            </a:r>
            <a:endParaRPr lang="ru-RU" sz="1600" dirty="0">
              <a:latin typeface="Times New Roman" pitchFamily="18" charset="0"/>
              <a:cs typeface="Times New Roman" pitchFamily="18" charset="0"/>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1800" b="1" dirty="0" smtClean="0">
                <a:solidFill>
                  <a:schemeClr val="tx1"/>
                </a:solidFill>
                <a:latin typeface="Times New Roman" pitchFamily="18" charset="0"/>
                <a:cs typeface="Times New Roman" pitchFamily="18" charset="0"/>
              </a:rPr>
              <a:t>СИГНАЛИЗАЦИЯ МЕЖДУ СТРОПАЛЬЩИКОМ И КРАНОВЩИКОМ</a:t>
            </a:r>
            <a:endParaRPr lang="ru-RU" sz="1800" dirty="0"/>
          </a:p>
        </p:txBody>
      </p:sp>
      <p:pic>
        <p:nvPicPr>
          <p:cNvPr id="7170" name="Picture 2"/>
          <p:cNvPicPr>
            <a:picLocks noGrp="1" noChangeAspect="1" noChangeArrowheads="1"/>
          </p:cNvPicPr>
          <p:nvPr>
            <p:ph idx="1"/>
          </p:nvPr>
        </p:nvPicPr>
        <p:blipFill>
          <a:blip r:embed="rId2"/>
          <a:srcRect/>
          <a:stretch>
            <a:fillRect/>
          </a:stretch>
        </p:blipFill>
        <p:spPr bwMode="auto">
          <a:xfrm>
            <a:off x="500034" y="2714620"/>
            <a:ext cx="6522720" cy="3352800"/>
          </a:xfrm>
          <a:prstGeom prst="rect">
            <a:avLst/>
          </a:prstGeom>
          <a:noFill/>
          <a:ln w="9525">
            <a:noFill/>
            <a:miter lim="800000"/>
            <a:headEnd/>
            <a:tailEnd/>
          </a:ln>
          <a:effectLst/>
        </p:spPr>
      </p:pic>
      <p:sp>
        <p:nvSpPr>
          <p:cNvPr id="5" name="TextBox 4"/>
          <p:cNvSpPr txBox="1"/>
          <p:nvPr/>
        </p:nvSpPr>
        <p:spPr>
          <a:xfrm>
            <a:off x="4500562" y="5000636"/>
            <a:ext cx="3929090" cy="1323439"/>
          </a:xfrm>
          <a:prstGeom prst="rect">
            <a:avLst/>
          </a:prstGeom>
          <a:noFill/>
          <a:ln>
            <a:solidFill>
              <a:schemeClr val="accent1"/>
            </a:solidFill>
          </a:ln>
        </p:spPr>
        <p:txBody>
          <a:bodyPr wrap="square" rtlCol="0">
            <a:spAutoFit/>
          </a:bodyPr>
          <a:lstStyle/>
          <a:p>
            <a:pPr algn="ctr"/>
            <a:r>
              <a:rPr lang="ru-RU" sz="1600" b="1" dirty="0" smtClean="0">
                <a:latin typeface="Times New Roman" pitchFamily="18" charset="0"/>
                <a:cs typeface="Times New Roman" pitchFamily="18" charset="0"/>
              </a:rPr>
              <a:t>Операция:</a:t>
            </a:r>
            <a:r>
              <a:rPr lang="ru-RU" sz="1600" dirty="0" smtClean="0">
                <a:latin typeface="Times New Roman" pitchFamily="18" charset="0"/>
                <a:cs typeface="Times New Roman" pitchFamily="18" charset="0"/>
              </a:rPr>
              <a:t> передвинуть тележку</a:t>
            </a:r>
          </a:p>
          <a:p>
            <a:pPr algn="ctr"/>
            <a:endParaRPr lang="ru-RU" sz="1600" dirty="0" smtClean="0">
              <a:latin typeface="Times New Roman" pitchFamily="18" charset="0"/>
              <a:cs typeface="Times New Roman" pitchFamily="18" charset="0"/>
            </a:endParaRPr>
          </a:p>
          <a:p>
            <a:pPr algn="ctr"/>
            <a:r>
              <a:rPr lang="ru-RU" sz="1600" b="1" dirty="0" smtClean="0">
                <a:latin typeface="Times New Roman" pitchFamily="18" charset="0"/>
                <a:cs typeface="Times New Roman" pitchFamily="18" charset="0"/>
              </a:rPr>
              <a:t>Действие</a:t>
            </a:r>
            <a:r>
              <a:rPr lang="ru-RU" sz="1600" dirty="0" smtClean="0">
                <a:latin typeface="Times New Roman" pitchFamily="18" charset="0"/>
                <a:cs typeface="Times New Roman" pitchFamily="18" charset="0"/>
              </a:rPr>
              <a:t>: движение рукой, согнутой в локте, ладонь обращена в сторону требуемого движения тележки</a:t>
            </a:r>
            <a:endParaRPr lang="ru-RU" sz="1600" dirty="0">
              <a:latin typeface="Times New Roman" pitchFamily="18" charset="0"/>
              <a:cs typeface="Times New Roman" pitchFamily="18" charset="0"/>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857240"/>
          </a:xfrm>
        </p:spPr>
        <p:txBody>
          <a:bodyPr>
            <a:normAutofit/>
          </a:bodyPr>
          <a:lstStyle/>
          <a:p>
            <a:pPr algn="ctr"/>
            <a:r>
              <a:rPr lang="ru-RU" sz="1800" b="1" dirty="0" smtClean="0">
                <a:solidFill>
                  <a:schemeClr val="tx1"/>
                </a:solidFill>
                <a:latin typeface="Times New Roman" pitchFamily="18" charset="0"/>
                <a:cs typeface="Times New Roman" pitchFamily="18" charset="0"/>
              </a:rPr>
              <a:t>СИГНАЛИЗАЦИЯ МЕЖДУ СТРОПАЛЬЩИКОМ И КРАНОВЩИКОМ</a:t>
            </a:r>
            <a:endParaRPr lang="ru-RU" sz="1800" b="1" dirty="0"/>
          </a:p>
        </p:txBody>
      </p:sp>
      <p:pic>
        <p:nvPicPr>
          <p:cNvPr id="8194" name="Picture 2"/>
          <p:cNvPicPr>
            <a:picLocks noGrp="1" noChangeAspect="1" noChangeArrowheads="1"/>
          </p:cNvPicPr>
          <p:nvPr>
            <p:ph idx="1"/>
          </p:nvPr>
        </p:nvPicPr>
        <p:blipFill>
          <a:blip r:embed="rId2"/>
          <a:srcRect/>
          <a:stretch>
            <a:fillRect/>
          </a:stretch>
        </p:blipFill>
        <p:spPr bwMode="auto">
          <a:xfrm>
            <a:off x="285720" y="2214554"/>
            <a:ext cx="6446520" cy="3550920"/>
          </a:xfrm>
          <a:prstGeom prst="rect">
            <a:avLst/>
          </a:prstGeom>
          <a:noFill/>
          <a:ln w="9525">
            <a:noFill/>
            <a:miter lim="800000"/>
            <a:headEnd/>
            <a:tailEnd/>
          </a:ln>
          <a:effectLst/>
        </p:spPr>
      </p:pic>
      <p:sp>
        <p:nvSpPr>
          <p:cNvPr id="5" name="TextBox 4"/>
          <p:cNvSpPr txBox="1"/>
          <p:nvPr/>
        </p:nvSpPr>
        <p:spPr>
          <a:xfrm>
            <a:off x="4786314" y="5143512"/>
            <a:ext cx="3929090" cy="1323439"/>
          </a:xfrm>
          <a:prstGeom prst="rect">
            <a:avLst/>
          </a:prstGeom>
          <a:noFill/>
          <a:ln>
            <a:solidFill>
              <a:schemeClr val="accent1"/>
            </a:solidFill>
          </a:ln>
        </p:spPr>
        <p:txBody>
          <a:bodyPr wrap="square" rtlCol="0">
            <a:spAutoFit/>
          </a:bodyPr>
          <a:lstStyle/>
          <a:p>
            <a:pPr algn="ctr"/>
            <a:r>
              <a:rPr lang="ru-RU" sz="1600" b="1" dirty="0" smtClean="0">
                <a:latin typeface="Times New Roman" pitchFamily="18" charset="0"/>
                <a:cs typeface="Times New Roman" pitchFamily="18" charset="0"/>
              </a:rPr>
              <a:t>Операция</a:t>
            </a:r>
            <a:r>
              <a:rPr lang="ru-RU" sz="1600" dirty="0" smtClean="0">
                <a:latin typeface="Times New Roman" pitchFamily="18" charset="0"/>
                <a:cs typeface="Times New Roman" pitchFamily="18" charset="0"/>
              </a:rPr>
              <a:t>: стоп (прекратить подъём или передвижение)</a:t>
            </a:r>
          </a:p>
          <a:p>
            <a:pPr algn="ctr"/>
            <a:r>
              <a:rPr lang="ru-RU" sz="1600" b="1" dirty="0" smtClean="0">
                <a:latin typeface="Times New Roman" pitchFamily="18" charset="0"/>
                <a:cs typeface="Times New Roman" pitchFamily="18" charset="0"/>
              </a:rPr>
              <a:t>Действие</a:t>
            </a:r>
            <a:r>
              <a:rPr lang="ru-RU" sz="1600" dirty="0" smtClean="0">
                <a:latin typeface="Times New Roman" pitchFamily="18" charset="0"/>
                <a:cs typeface="Times New Roman" pitchFamily="18" charset="0"/>
              </a:rPr>
              <a:t>: резкое движение рукой вправо и влево на уровне пояса, ладонь обращена вниз</a:t>
            </a:r>
            <a:endParaRPr lang="ru-RU" sz="1600" dirty="0">
              <a:latin typeface="Times New Roman" pitchFamily="18" charset="0"/>
              <a:cs typeface="Times New Roman" pitchFamily="18" charset="0"/>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1800" b="1" dirty="0" smtClean="0">
                <a:solidFill>
                  <a:schemeClr val="tx1"/>
                </a:solidFill>
                <a:latin typeface="Times New Roman" pitchFamily="18" charset="0"/>
                <a:cs typeface="Times New Roman" pitchFamily="18" charset="0"/>
              </a:rPr>
              <a:t>СИГНАЛИЗАЦИЯ МЕЖДУ СТРОПАЛЬЩИКОМ И КРАНОВЩИКОМ</a:t>
            </a:r>
            <a:endParaRPr lang="ru-RU" sz="1800" dirty="0"/>
          </a:p>
        </p:txBody>
      </p:sp>
      <p:pic>
        <p:nvPicPr>
          <p:cNvPr id="9218" name="Picture 2"/>
          <p:cNvPicPr>
            <a:picLocks noGrp="1" noChangeAspect="1" noChangeArrowheads="1"/>
          </p:cNvPicPr>
          <p:nvPr>
            <p:ph idx="1"/>
          </p:nvPr>
        </p:nvPicPr>
        <p:blipFill>
          <a:blip r:embed="rId2"/>
          <a:srcRect/>
          <a:stretch>
            <a:fillRect/>
          </a:stretch>
        </p:blipFill>
        <p:spPr bwMode="auto">
          <a:xfrm>
            <a:off x="571472" y="2571744"/>
            <a:ext cx="2834640" cy="3383280"/>
          </a:xfrm>
          <a:prstGeom prst="rect">
            <a:avLst/>
          </a:prstGeom>
          <a:noFill/>
          <a:ln w="9525">
            <a:noFill/>
            <a:miter lim="800000"/>
            <a:headEnd/>
            <a:tailEnd/>
          </a:ln>
          <a:effectLst/>
        </p:spPr>
      </p:pic>
      <p:sp>
        <p:nvSpPr>
          <p:cNvPr id="5" name="TextBox 4"/>
          <p:cNvSpPr txBox="1"/>
          <p:nvPr/>
        </p:nvSpPr>
        <p:spPr>
          <a:xfrm>
            <a:off x="3786182" y="2643182"/>
            <a:ext cx="4643470" cy="2062103"/>
          </a:xfrm>
          <a:prstGeom prst="rect">
            <a:avLst/>
          </a:prstGeom>
          <a:noFill/>
          <a:ln>
            <a:solidFill>
              <a:schemeClr val="accent1"/>
            </a:solidFill>
          </a:ln>
        </p:spPr>
        <p:txBody>
          <a:bodyPr wrap="square" rtlCol="0">
            <a:spAutoFit/>
          </a:bodyPr>
          <a:lstStyle/>
          <a:p>
            <a:pPr algn="ctr"/>
            <a:r>
              <a:rPr lang="ru-RU" sz="1600" b="1" dirty="0" smtClean="0">
                <a:latin typeface="Times New Roman" pitchFamily="18" charset="0"/>
                <a:cs typeface="Times New Roman" pitchFamily="18" charset="0"/>
              </a:rPr>
              <a:t>Операция: </a:t>
            </a:r>
            <a:r>
              <a:rPr lang="ru-RU" sz="1600" dirty="0" smtClean="0">
                <a:latin typeface="Times New Roman" pitchFamily="18" charset="0"/>
                <a:cs typeface="Times New Roman" pitchFamily="18" charset="0"/>
              </a:rPr>
              <a:t>осторожно (применяется перед подачей какого-либо из перечисленных ранее сигналов при необходимости незначительного перемещения)</a:t>
            </a:r>
          </a:p>
          <a:p>
            <a:pPr algn="ctr"/>
            <a:endParaRPr lang="ru-RU" sz="1600" dirty="0" smtClean="0">
              <a:latin typeface="Times New Roman" pitchFamily="18" charset="0"/>
              <a:cs typeface="Times New Roman" pitchFamily="18" charset="0"/>
            </a:endParaRPr>
          </a:p>
          <a:p>
            <a:pPr algn="ctr"/>
            <a:r>
              <a:rPr lang="ru-RU" sz="1600" b="1" dirty="0" smtClean="0">
                <a:latin typeface="Times New Roman" pitchFamily="18" charset="0"/>
                <a:cs typeface="Times New Roman" pitchFamily="18" charset="0"/>
              </a:rPr>
              <a:t>Действие</a:t>
            </a:r>
            <a:r>
              <a:rPr lang="ru-RU" sz="1600" dirty="0" smtClean="0">
                <a:latin typeface="Times New Roman" pitchFamily="18" charset="0"/>
                <a:cs typeface="Times New Roman" pitchFamily="18" charset="0"/>
              </a:rPr>
              <a:t>: кисти рук обращены ладонями одна к другой на небольшом расстоянии, руки при этом подняты вверх</a:t>
            </a:r>
            <a:endParaRPr lang="ru-RU" sz="1600" dirty="0">
              <a:latin typeface="Times New Roman" pitchFamily="18" charset="0"/>
              <a:cs typeface="Times New Roman" pitchFamily="18" charset="0"/>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785794"/>
            <a:ext cx="8229600" cy="928694"/>
          </a:xfrm>
        </p:spPr>
        <p:txBody>
          <a:bodyPr>
            <a:normAutofit/>
          </a:bodyPr>
          <a:lstStyle/>
          <a:p>
            <a:pPr algn="ctr"/>
            <a:r>
              <a:rPr lang="ru-RU" sz="1800" b="1" dirty="0" smtClean="0">
                <a:solidFill>
                  <a:schemeClr val="tx1"/>
                </a:solidFill>
                <a:latin typeface="Times New Roman" pitchFamily="18" charset="0"/>
                <a:cs typeface="Times New Roman" pitchFamily="18" charset="0"/>
              </a:rPr>
              <a:t>ПРОИЗВОДСТВО РАБОТ СТРЕЛОВЫМИ КРАНАМИ ВБЛИЗИ ЛИНИИ ЭЛЕКТРОПЕРЕДАЧИ</a:t>
            </a:r>
            <a:endParaRPr lang="ru-RU" sz="1800" b="1" dirty="0">
              <a:solidFill>
                <a:schemeClr val="tx1"/>
              </a:solidFill>
              <a:latin typeface="Times New Roman" pitchFamily="18" charset="0"/>
              <a:cs typeface="Times New Roman" pitchFamily="18" charset="0"/>
            </a:endParaRPr>
          </a:p>
        </p:txBody>
      </p:sp>
      <p:pic>
        <p:nvPicPr>
          <p:cNvPr id="10242" name="Picture 2"/>
          <p:cNvPicPr>
            <a:picLocks noGrp="1" noChangeAspect="1" noChangeArrowheads="1"/>
          </p:cNvPicPr>
          <p:nvPr>
            <p:ph idx="1"/>
          </p:nvPr>
        </p:nvPicPr>
        <p:blipFill>
          <a:blip r:embed="rId2"/>
          <a:srcRect/>
          <a:stretch>
            <a:fillRect/>
          </a:stretch>
        </p:blipFill>
        <p:spPr bwMode="auto">
          <a:xfrm>
            <a:off x="4714876" y="1571612"/>
            <a:ext cx="4290060" cy="2118360"/>
          </a:xfrm>
          <a:prstGeom prst="rect">
            <a:avLst/>
          </a:prstGeom>
          <a:noFill/>
          <a:ln w="9525">
            <a:noFill/>
            <a:miter lim="800000"/>
            <a:headEnd/>
            <a:tailEnd/>
          </a:ln>
          <a:effectLst/>
        </p:spPr>
      </p:pic>
      <p:sp>
        <p:nvSpPr>
          <p:cNvPr id="5" name="TextBox 4"/>
          <p:cNvSpPr txBox="1"/>
          <p:nvPr/>
        </p:nvSpPr>
        <p:spPr>
          <a:xfrm>
            <a:off x="214282" y="1643050"/>
            <a:ext cx="4357718" cy="2308324"/>
          </a:xfrm>
          <a:prstGeom prst="rect">
            <a:avLst/>
          </a:prstGeom>
          <a:noFill/>
          <a:ln>
            <a:solidFill>
              <a:schemeClr val="accent1"/>
            </a:solidFill>
          </a:ln>
        </p:spPr>
        <p:txBody>
          <a:bodyPr wrap="square" rtlCol="0">
            <a:spAutoFit/>
          </a:bodyPr>
          <a:lstStyle/>
          <a:p>
            <a:pPr algn="ctr"/>
            <a:r>
              <a:rPr lang="ru-RU" sz="1600" dirty="0" smtClean="0">
                <a:latin typeface="Times New Roman" pitchFamily="18" charset="0"/>
                <a:cs typeface="Times New Roman" pitchFamily="18" charset="0"/>
              </a:rPr>
              <a:t>Производство работ стреловыми кранами на расстоянии менее 30 м от подъемной выдвижной части крана в любом ее положении, а также от груза до вертикальной плоскости, образуемой проекцией на землю ближайшего провода воздушной линии электропередачи, находящейся под напряжением более 42 В, должно производиться по наряду-допуску, определяющему безопасные условия работы</a:t>
            </a:r>
            <a:endParaRPr lang="ru-RU" sz="1600" dirty="0">
              <a:latin typeface="Times New Roman" pitchFamily="18" charset="0"/>
              <a:cs typeface="Times New Roman" pitchFamily="18" charset="0"/>
            </a:endParaRPr>
          </a:p>
        </p:txBody>
      </p:sp>
      <p:sp>
        <p:nvSpPr>
          <p:cNvPr id="6" name="TextBox 5"/>
          <p:cNvSpPr txBox="1"/>
          <p:nvPr/>
        </p:nvSpPr>
        <p:spPr>
          <a:xfrm>
            <a:off x="357158" y="4429132"/>
            <a:ext cx="8572560" cy="2062103"/>
          </a:xfrm>
          <a:prstGeom prst="rect">
            <a:avLst/>
          </a:prstGeom>
          <a:noFill/>
        </p:spPr>
        <p:txBody>
          <a:bodyPr wrap="square" rtlCol="0">
            <a:spAutoFit/>
          </a:bodyPr>
          <a:lstStyle/>
          <a:p>
            <a:pPr algn="ctr">
              <a:buFont typeface="Wingdings" pitchFamily="2" charset="2"/>
              <a:buChar char="ü"/>
            </a:pPr>
            <a:r>
              <a:rPr lang="ru-RU" sz="1600" dirty="0" smtClean="0">
                <a:latin typeface="Times New Roman" pitchFamily="18" charset="0"/>
                <a:cs typeface="Times New Roman" pitchFamily="18" charset="0"/>
              </a:rPr>
              <a:t>При производстве работ в охранной зоне линии электропередачи или в пределах разрывов, установленных Правилами охраны высоковольтных электрических сетей, наряд-допуск выдается только при наличии разрешения организации, эксплуатирующей линию электропередачи</a:t>
            </a:r>
          </a:p>
          <a:p>
            <a:pPr algn="ctr">
              <a:buFont typeface="Wingdings" pitchFamily="2" charset="2"/>
              <a:buChar char="ü"/>
            </a:pPr>
            <a:r>
              <a:rPr lang="ru-RU" sz="1600" dirty="0" smtClean="0">
                <a:latin typeface="Times New Roman" pitchFamily="18" charset="0"/>
                <a:cs typeface="Times New Roman" pitchFamily="18" charset="0"/>
              </a:rPr>
              <a:t>Время действия наряда-допуска определяется организацией, выдавшей наряд. Наряд-допуск должен выдаваться крановщику на руки перед началом работы</a:t>
            </a:r>
          </a:p>
          <a:p>
            <a:pPr algn="ctr">
              <a:buFont typeface="Wingdings" pitchFamily="2" charset="2"/>
              <a:buChar char="ü"/>
            </a:pPr>
            <a:r>
              <a:rPr lang="ru-RU" sz="1600" dirty="0" smtClean="0">
                <a:latin typeface="Times New Roman" pitchFamily="18" charset="0"/>
                <a:cs typeface="Times New Roman" pitchFamily="18" charset="0"/>
              </a:rPr>
              <a:t>Крановщику запрещается самовольная установка крана для работы вблизи линии электропередачи, о чем делается запись в путевом листе</a:t>
            </a:r>
            <a:endParaRPr lang="ru-RU" sz="1600" dirty="0">
              <a:latin typeface="Times New Roman" pitchFamily="18" charset="0"/>
              <a:cs typeface="Times New Roman" pitchFamily="18" charset="0"/>
            </a:endParaRPr>
          </a:p>
        </p:txBody>
      </p:sp>
      <p:sp>
        <p:nvSpPr>
          <p:cNvPr id="7" name="TextBox 6"/>
          <p:cNvSpPr txBox="1"/>
          <p:nvPr/>
        </p:nvSpPr>
        <p:spPr>
          <a:xfrm>
            <a:off x="4929190" y="3714752"/>
            <a:ext cx="3929090" cy="584775"/>
          </a:xfrm>
          <a:prstGeom prst="rect">
            <a:avLst/>
          </a:prstGeom>
          <a:noFill/>
        </p:spPr>
        <p:txBody>
          <a:bodyPr wrap="square" rtlCol="0">
            <a:spAutoFit/>
          </a:bodyPr>
          <a:lstStyle/>
          <a:p>
            <a:pPr algn="ctr"/>
            <a:r>
              <a:rPr lang="ru-RU" sz="1600" b="1" dirty="0" smtClean="0">
                <a:latin typeface="Times New Roman" pitchFamily="18" charset="0"/>
                <a:cs typeface="Times New Roman" pitchFamily="18" charset="0"/>
              </a:rPr>
              <a:t>Работа крана вблизи линии электропередачи</a:t>
            </a:r>
            <a:endParaRPr lang="ru-RU" sz="1600" b="1" dirty="0">
              <a:latin typeface="Times New Roman" pitchFamily="18" charset="0"/>
              <a:cs typeface="Times New Roman" pitchFamily="18" charset="0"/>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857240"/>
          </a:xfrm>
        </p:spPr>
        <p:txBody>
          <a:bodyPr>
            <a:normAutofit/>
          </a:bodyPr>
          <a:lstStyle/>
          <a:p>
            <a:pPr algn="ctr"/>
            <a:r>
              <a:rPr lang="ru-RU" sz="1800" b="1" dirty="0" smtClean="0">
                <a:solidFill>
                  <a:schemeClr val="tx1"/>
                </a:solidFill>
                <a:latin typeface="Times New Roman" pitchFamily="18" charset="0"/>
                <a:cs typeface="Times New Roman" pitchFamily="18" charset="0"/>
              </a:rPr>
              <a:t>ПРОИЗВОДСТВО РАБОТ СТРЕЛОВЫМИ КРАНАМИ ВБЛИЗИ ЛИНИИ ЭЛЕКТРОПЕРЕДАЧИ</a:t>
            </a:r>
            <a:endParaRPr lang="ru-RU" sz="1800" dirty="0"/>
          </a:p>
        </p:txBody>
      </p:sp>
      <p:pic>
        <p:nvPicPr>
          <p:cNvPr id="11266" name="Picture 2"/>
          <p:cNvPicPr>
            <a:picLocks noGrp="1" noChangeAspect="1" noChangeArrowheads="1"/>
          </p:cNvPicPr>
          <p:nvPr>
            <p:ph idx="1"/>
          </p:nvPr>
        </p:nvPicPr>
        <p:blipFill>
          <a:blip r:embed="rId2"/>
          <a:srcRect/>
          <a:stretch>
            <a:fillRect/>
          </a:stretch>
        </p:blipFill>
        <p:spPr bwMode="auto">
          <a:xfrm>
            <a:off x="285720" y="2000240"/>
            <a:ext cx="4099560" cy="3520440"/>
          </a:xfrm>
          <a:prstGeom prst="rect">
            <a:avLst/>
          </a:prstGeom>
          <a:noFill/>
          <a:ln w="9525">
            <a:noFill/>
            <a:miter lim="800000"/>
            <a:headEnd/>
            <a:tailEnd/>
          </a:ln>
          <a:effectLst/>
        </p:spPr>
      </p:pic>
      <p:pic>
        <p:nvPicPr>
          <p:cNvPr id="11267" name="Picture 3"/>
          <p:cNvPicPr>
            <a:picLocks noChangeAspect="1" noChangeArrowheads="1"/>
          </p:cNvPicPr>
          <p:nvPr/>
        </p:nvPicPr>
        <p:blipFill>
          <a:blip r:embed="rId3"/>
          <a:srcRect/>
          <a:stretch>
            <a:fillRect/>
          </a:stretch>
        </p:blipFill>
        <p:spPr bwMode="auto">
          <a:xfrm>
            <a:off x="5072066" y="2071678"/>
            <a:ext cx="466725" cy="304800"/>
          </a:xfrm>
          <a:prstGeom prst="rect">
            <a:avLst/>
          </a:prstGeom>
          <a:noFill/>
          <a:ln w="9525">
            <a:noFill/>
            <a:miter lim="800000"/>
            <a:headEnd/>
            <a:tailEnd/>
          </a:ln>
          <a:effectLst/>
        </p:spPr>
      </p:pic>
      <p:sp>
        <p:nvSpPr>
          <p:cNvPr id="9" name="TextBox 8"/>
          <p:cNvSpPr txBox="1"/>
          <p:nvPr/>
        </p:nvSpPr>
        <p:spPr>
          <a:xfrm>
            <a:off x="5072066" y="2000240"/>
            <a:ext cx="3643338" cy="3847207"/>
          </a:xfrm>
          <a:prstGeom prst="rect">
            <a:avLst/>
          </a:prstGeom>
          <a:noFill/>
        </p:spPr>
        <p:txBody>
          <a:bodyPr wrap="square" rtlCol="0">
            <a:spAutoFit/>
          </a:bodyPr>
          <a:lstStyle/>
          <a:p>
            <a:pPr algn="ctr"/>
            <a:r>
              <a:rPr lang="ru-RU" i="1" dirty="0" smtClean="0"/>
              <a:t>- </a:t>
            </a:r>
            <a:r>
              <a:rPr lang="ru-RU" sz="1600" dirty="0" smtClean="0">
                <a:latin typeface="Times New Roman" pitchFamily="18" charset="0"/>
                <a:cs typeface="Times New Roman" pitchFamily="18" charset="0"/>
              </a:rPr>
              <a:t>участок опасной зоны ЛЭП, в</a:t>
            </a:r>
          </a:p>
          <a:p>
            <a:pPr algn="ctr"/>
            <a:r>
              <a:rPr lang="ru-RU" sz="1600" dirty="0" smtClean="0">
                <a:latin typeface="Times New Roman" pitchFamily="18" charset="0"/>
                <a:cs typeface="Times New Roman" pitchFamily="18" charset="0"/>
              </a:rPr>
              <a:t>которой запрещается работа грузоподъемных машин, но допускается движение крана поперек ЛЭП</a:t>
            </a:r>
          </a:p>
          <a:p>
            <a:pPr algn="ctr"/>
            <a:r>
              <a:rPr lang="ru-RU" sz="1600" dirty="0" smtClean="0">
                <a:latin typeface="Times New Roman" pitchFamily="18" charset="0"/>
                <a:cs typeface="Times New Roman" pitchFamily="18" charset="0"/>
              </a:rPr>
              <a:t>          - участок опасной зоны ЛЭП, в</a:t>
            </a:r>
          </a:p>
          <a:p>
            <a:pPr algn="ctr"/>
            <a:r>
              <a:rPr lang="ru-RU" sz="1600" dirty="0" smtClean="0">
                <a:latin typeface="Times New Roman" pitchFamily="18" charset="0"/>
                <a:cs typeface="Times New Roman" pitchFamily="18" charset="0"/>
              </a:rPr>
              <a:t>которой запрещается во всех случаях работа грузоподъемных машин, нахождение людей и конструкций крана при передвижении без отключения напряжения</a:t>
            </a:r>
          </a:p>
          <a:p>
            <a:pPr algn="ctr"/>
            <a:endParaRPr lang="ru-RU" sz="1600" dirty="0" smtClean="0">
              <a:latin typeface="Times New Roman" pitchFamily="18" charset="0"/>
              <a:cs typeface="Times New Roman" pitchFamily="18" charset="0"/>
            </a:endParaRPr>
          </a:p>
          <a:p>
            <a:pPr algn="ctr"/>
            <a:endParaRPr lang="ru-RU" sz="1600" dirty="0" smtClean="0">
              <a:latin typeface="Times New Roman" pitchFamily="18" charset="0"/>
              <a:cs typeface="Times New Roman" pitchFamily="18" charset="0"/>
            </a:endParaRPr>
          </a:p>
          <a:p>
            <a:pPr algn="ctr"/>
            <a:r>
              <a:rPr lang="en-US" sz="1600" dirty="0" err="1" smtClean="0">
                <a:latin typeface="Times New Roman" pitchFamily="18" charset="0"/>
                <a:cs typeface="Times New Roman" pitchFamily="18" charset="0"/>
              </a:rPr>
              <a:t>Zox</a:t>
            </a:r>
            <a:r>
              <a:rPr lang="en-US" sz="1600"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 граница охранной зоны ЛЭП</a:t>
            </a:r>
          </a:p>
          <a:p>
            <a:pPr algn="ctr"/>
            <a:r>
              <a:rPr lang="en-US" sz="1600" dirty="0" smtClean="0">
                <a:latin typeface="Times New Roman" pitchFamily="18" charset="0"/>
                <a:cs typeface="Times New Roman" pitchFamily="18" charset="0"/>
              </a:rPr>
              <a:t>So </a:t>
            </a:r>
            <a:r>
              <a:rPr lang="ru-RU" sz="1600" dirty="0" smtClean="0">
                <a:latin typeface="Times New Roman" pitchFamily="18" charset="0"/>
                <a:cs typeface="Times New Roman" pitchFamily="18" charset="0"/>
              </a:rPr>
              <a:t>- граница опасной зоны ЛЭП</a:t>
            </a:r>
            <a:endParaRPr lang="ru-RU" sz="1600" dirty="0">
              <a:latin typeface="Times New Roman" pitchFamily="18" charset="0"/>
              <a:cs typeface="Times New Roman" pitchFamily="18" charset="0"/>
            </a:endParaRPr>
          </a:p>
        </p:txBody>
      </p:sp>
      <p:pic>
        <p:nvPicPr>
          <p:cNvPr id="11268" name="Picture 4"/>
          <p:cNvPicPr>
            <a:picLocks noChangeAspect="1" noChangeArrowheads="1"/>
          </p:cNvPicPr>
          <p:nvPr/>
        </p:nvPicPr>
        <p:blipFill>
          <a:blip r:embed="rId4"/>
          <a:srcRect/>
          <a:stretch>
            <a:fillRect/>
          </a:stretch>
        </p:blipFill>
        <p:spPr bwMode="auto">
          <a:xfrm>
            <a:off x="5214942" y="3214686"/>
            <a:ext cx="457200" cy="371475"/>
          </a:xfrm>
          <a:prstGeom prst="rect">
            <a:avLst/>
          </a:prstGeom>
          <a:noFill/>
          <a:ln w="9525">
            <a:noFill/>
            <a:miter lim="800000"/>
            <a:headEnd/>
            <a:tailEnd/>
          </a:ln>
          <a:effectLst/>
        </p:spPr>
      </p:pic>
      <p:sp>
        <p:nvSpPr>
          <p:cNvPr id="11" name="TextBox 10"/>
          <p:cNvSpPr txBox="1"/>
          <p:nvPr/>
        </p:nvSpPr>
        <p:spPr>
          <a:xfrm>
            <a:off x="214282" y="5715016"/>
            <a:ext cx="4143404" cy="584775"/>
          </a:xfrm>
          <a:prstGeom prst="rect">
            <a:avLst/>
          </a:prstGeom>
          <a:noFill/>
        </p:spPr>
        <p:txBody>
          <a:bodyPr wrap="square" rtlCol="0">
            <a:spAutoFit/>
          </a:bodyPr>
          <a:lstStyle/>
          <a:p>
            <a:pPr algn="ctr"/>
            <a:r>
              <a:rPr lang="ru-RU" sz="1600" b="1" dirty="0" smtClean="0">
                <a:latin typeface="Times New Roman" pitchFamily="18" charset="0"/>
                <a:cs typeface="Times New Roman" pitchFamily="18" charset="0"/>
              </a:rPr>
              <a:t>Работа крана вблизи линии электропередачи</a:t>
            </a:r>
            <a:endParaRPr lang="ru-RU" sz="1600" b="1"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785794"/>
            <a:ext cx="8258204" cy="1357322"/>
          </a:xfrm>
        </p:spPr>
        <p:txBody>
          <a:bodyPr>
            <a:normAutofit/>
          </a:bodyPr>
          <a:lstStyle/>
          <a:p>
            <a:pPr algn="ctr"/>
            <a:r>
              <a:rPr lang="ru-RU" sz="2000" b="1" dirty="0" smtClean="0">
                <a:solidFill>
                  <a:schemeClr val="tx1"/>
                </a:solidFill>
                <a:latin typeface="Times New Roman" pitchFamily="18" charset="0"/>
                <a:cs typeface="Times New Roman" pitchFamily="18" charset="0"/>
              </a:rPr>
              <a:t>ТЕМА 2. КОНСТРУКТИВНЫЕ ОСОБЕННОСТИ ГРУЗОПОДЪЕМНЫХ КРАНОВ. ОБОРУДОВАНИЕ КРАНОВ</a:t>
            </a: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u="sng" dirty="0" smtClean="0">
                <a:solidFill>
                  <a:schemeClr val="tx1"/>
                </a:solidFill>
                <a:latin typeface="Times New Roman" pitchFamily="18" charset="0"/>
                <a:cs typeface="Times New Roman" pitchFamily="18" charset="0"/>
              </a:rPr>
              <a:t>В теме рассматриваются:</a:t>
            </a:r>
            <a:endParaRPr lang="ru-RU" sz="2000" u="sng"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pPr algn="ctr">
              <a:buClrTx/>
            </a:pPr>
            <a:r>
              <a:rPr lang="ru-RU" sz="1600" i="1" dirty="0" smtClean="0">
                <a:latin typeface="Times New Roman" pitchFamily="18" charset="0"/>
                <a:cs typeface="Times New Roman" pitchFamily="18" charset="0"/>
              </a:rPr>
              <a:t>Кабельные краны. Козловые краны. Мостовые краны. Мостовые краны-перегружатели. Башенные краны. Портальные краны. Стреловые самоходные краны. Техническая документация</a:t>
            </a:r>
          </a:p>
          <a:p>
            <a:pPr algn="ctr">
              <a:buClrTx/>
            </a:pPr>
            <a:endParaRPr lang="ru-RU" sz="1600" i="1" dirty="0" smtClean="0">
              <a:latin typeface="Times New Roman" pitchFamily="18" charset="0"/>
              <a:cs typeface="Times New Roman" pitchFamily="18" charset="0"/>
            </a:endParaRPr>
          </a:p>
          <a:p>
            <a:pPr algn="ctr">
              <a:buClrTx/>
            </a:pPr>
            <a:r>
              <a:rPr lang="ru-RU" sz="1600" i="1" dirty="0" smtClean="0">
                <a:latin typeface="Times New Roman" pitchFamily="18" charset="0"/>
                <a:cs typeface="Times New Roman" pitchFamily="18" charset="0"/>
              </a:rPr>
              <a:t>Тормоза. Канаты. Цепи. Барабаны и блоки. Грузозахватные органы. Грузозахватные приспособления и тара. Приборы и устройства безопасности. Аппараты управления. Кабины управления. Противовес и балласт. Ограждения. Рельсовый путь</a:t>
            </a:r>
          </a:p>
          <a:p>
            <a:pPr algn="ctr">
              <a:buClrTx/>
            </a:pPr>
            <a:endParaRPr lang="ru-RU" sz="1600" i="1" dirty="0" smtClean="0">
              <a:latin typeface="Times New Roman" pitchFamily="18" charset="0"/>
              <a:cs typeface="Times New Roman" pitchFamily="18" charset="0"/>
            </a:endParaRPr>
          </a:p>
          <a:p>
            <a:pPr algn="ctr">
              <a:buClrTx/>
            </a:pPr>
            <a:r>
              <a:rPr lang="ru-RU" sz="1600" i="1" dirty="0" smtClean="0">
                <a:latin typeface="Times New Roman" pitchFamily="18" charset="0"/>
                <a:cs typeface="Times New Roman" pitchFamily="18" charset="0"/>
              </a:rPr>
              <a:t>Установка грузоподъемных кранов</a:t>
            </a:r>
            <a:endParaRPr lang="ru-RU" sz="1600"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142984"/>
            <a:ext cx="8229600" cy="857256"/>
          </a:xfrm>
        </p:spPr>
        <p:txBody>
          <a:bodyPr>
            <a:normAutofit/>
          </a:bodyPr>
          <a:lstStyle/>
          <a:p>
            <a:pPr algn="ctr"/>
            <a:r>
              <a:rPr lang="ru-RU" sz="1800" b="1" dirty="0" smtClean="0">
                <a:solidFill>
                  <a:schemeClr val="tx1"/>
                </a:solidFill>
                <a:latin typeface="Times New Roman" pitchFamily="18" charset="0"/>
                <a:cs typeface="Times New Roman" pitchFamily="18" charset="0"/>
              </a:rPr>
              <a:t>ПРОИЗВОДСТВО РАБОТ СТРЕЛОВЫМИ КРАНАМИ ВБЛИЗИ ЛИНИИ ЭЛЕКТРОПЕРЕДАЧИ</a:t>
            </a:r>
            <a:endParaRPr lang="ru-RU" sz="1800" dirty="0"/>
          </a:p>
        </p:txBody>
      </p:sp>
      <p:sp>
        <p:nvSpPr>
          <p:cNvPr id="3" name="Содержимое 2"/>
          <p:cNvSpPr>
            <a:spLocks noGrp="1"/>
          </p:cNvSpPr>
          <p:nvPr>
            <p:ph idx="1"/>
          </p:nvPr>
        </p:nvSpPr>
        <p:spPr>
          <a:xfrm>
            <a:off x="214282" y="2000240"/>
            <a:ext cx="8472518" cy="4574296"/>
          </a:xfrm>
        </p:spPr>
        <p:txBody>
          <a:bodyPr>
            <a:noAutofit/>
          </a:bodyPr>
          <a:lstStyle/>
          <a:p>
            <a:pPr algn="ctr">
              <a:buClrTx/>
              <a:buFont typeface="Wingdings" pitchFamily="2" charset="2"/>
              <a:buChar char="v"/>
            </a:pPr>
            <a:r>
              <a:rPr lang="ru-RU" sz="1600" dirty="0" smtClean="0">
                <a:latin typeface="Times New Roman" pitchFamily="18" charset="0"/>
                <a:cs typeface="Times New Roman" pitchFamily="18" charset="0"/>
              </a:rPr>
              <a:t>Работа крана вблизи линии электропередачи должна производиться под непосредственным руководством специалиста, ответственного за безопасное производство работ с применением ПС, который также должен указать крановщику место установки крана, обеспечить выполнение предусмотренных нарядом-допуском условий работы и произвести запись в вахтенном журнале крановщика о разрешении работы</a:t>
            </a:r>
          </a:p>
          <a:p>
            <a:pPr algn="ctr">
              <a:buClrTx/>
              <a:buFont typeface="Wingdings" pitchFamily="2" charset="2"/>
              <a:buChar char="v"/>
            </a:pPr>
            <a:r>
              <a:rPr lang="ru-RU" sz="1600" dirty="0" smtClean="0">
                <a:latin typeface="Times New Roman" pitchFamily="18" charset="0"/>
                <a:cs typeface="Times New Roman" pitchFamily="18" charset="0"/>
              </a:rPr>
              <a:t>При работе кранов стрелового типа на действующих электростанциях, подстанциях и линиях электропередачи, если работы с применением кранов стрелового типа ведутся персоналом, эксплуатирующим электроустановки, а машинисты (крановщики, операторы) этих ПС находятся в штате указанных электростанций, подстанций и линий электропередачи, наряд-допуск на работу вблизи находящихся под напряжением проводов и оборудования выдается </a:t>
            </a:r>
            <a:r>
              <a:rPr lang="ru-RU" sz="1600" dirty="0" err="1" smtClean="0">
                <a:latin typeface="Times New Roman" pitchFamily="18" charset="0"/>
                <a:cs typeface="Times New Roman" pitchFamily="18" charset="0"/>
              </a:rPr>
              <a:t>энергопредприятием</a:t>
            </a:r>
            <a:r>
              <a:rPr lang="ru-RU" sz="1600" dirty="0" smtClean="0">
                <a:latin typeface="Times New Roman" pitchFamily="18" charset="0"/>
                <a:cs typeface="Times New Roman" pitchFamily="18" charset="0"/>
              </a:rPr>
              <a:t> (электростанцией, подстанцией и линией электропередачи). При этом должно соблюдаться расстояние от стрелы крана до проводов линии электропередачи, находящейся под напряжением, в соответствие с ФНП</a:t>
            </a:r>
          </a:p>
          <a:p>
            <a:pPr algn="ctr">
              <a:buClrTx/>
              <a:buFont typeface="Wingdings" pitchFamily="2" charset="2"/>
              <a:buChar char="v"/>
            </a:pPr>
            <a:r>
              <a:rPr lang="ru-RU" sz="1600" dirty="0" smtClean="0">
                <a:latin typeface="Times New Roman" pitchFamily="18" charset="0"/>
                <a:cs typeface="Times New Roman" pitchFamily="18" charset="0"/>
              </a:rPr>
              <a:t>Работа стреловых кранов под </a:t>
            </a:r>
            <a:r>
              <a:rPr lang="ru-RU" sz="1600" dirty="0" err="1" smtClean="0">
                <a:latin typeface="Times New Roman" pitchFamily="18" charset="0"/>
                <a:cs typeface="Times New Roman" pitchFamily="18" charset="0"/>
              </a:rPr>
              <a:t>неотключенными</a:t>
            </a:r>
            <a:r>
              <a:rPr lang="ru-RU" sz="1600" dirty="0" smtClean="0">
                <a:latin typeface="Times New Roman" pitchFamily="18" charset="0"/>
                <a:cs typeface="Times New Roman" pitchFamily="18" charset="0"/>
              </a:rPr>
              <a:t> контактными проводами городского транспорта может производиться при соблюдении расстояния между стрелой крана и контактными проводами не менее 1000 мм при установке ограничителя (упора), не позволяющего уменьшить указанное расстояние при подъеме стрелы</a:t>
            </a:r>
            <a:endParaRPr lang="ru-RU" sz="1600" dirty="0">
              <a:latin typeface="Times New Roman" pitchFamily="18" charset="0"/>
              <a:cs typeface="Times New Roman" pitchFamily="18" charset="0"/>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142984"/>
            <a:ext cx="8229600" cy="857256"/>
          </a:xfrm>
        </p:spPr>
        <p:txBody>
          <a:bodyPr>
            <a:normAutofit/>
          </a:bodyPr>
          <a:lstStyle/>
          <a:p>
            <a:pPr algn="ctr"/>
            <a:r>
              <a:rPr lang="ru-RU" sz="1800" b="1" dirty="0" smtClean="0">
                <a:solidFill>
                  <a:schemeClr val="tx1"/>
                </a:solidFill>
                <a:latin typeface="Times New Roman" pitchFamily="18" charset="0"/>
                <a:cs typeface="Times New Roman" pitchFamily="18" charset="0"/>
              </a:rPr>
              <a:t>ПРОИЗВОДСТВО РАБОТ СТРЕЛОВЫМИ КРАНАМИ ВБЛИЗИ ЛИНИИ ЭЛЕКТРОПЕРЕДАЧИ</a:t>
            </a:r>
            <a:endParaRPr lang="ru-RU" sz="1800" dirty="0"/>
          </a:p>
        </p:txBody>
      </p:sp>
      <p:sp>
        <p:nvSpPr>
          <p:cNvPr id="3" name="Содержимое 2"/>
          <p:cNvSpPr>
            <a:spLocks noGrp="1"/>
          </p:cNvSpPr>
          <p:nvPr>
            <p:ph idx="1"/>
          </p:nvPr>
        </p:nvSpPr>
        <p:spPr>
          <a:xfrm>
            <a:off x="214282" y="2000240"/>
            <a:ext cx="8472518" cy="4574296"/>
          </a:xfrm>
        </p:spPr>
        <p:txBody>
          <a:bodyPr>
            <a:noAutofit/>
          </a:bodyPr>
          <a:lstStyle/>
          <a:p>
            <a:pPr algn="ctr">
              <a:buClrTx/>
              <a:buFont typeface="Wingdings" pitchFamily="2" charset="2"/>
              <a:buChar char="v"/>
            </a:pPr>
            <a:r>
              <a:rPr lang="ru-RU" sz="1600" dirty="0" smtClean="0">
                <a:latin typeface="Times New Roman" pitchFamily="18" charset="0"/>
                <a:cs typeface="Times New Roman" pitchFamily="18" charset="0"/>
              </a:rPr>
              <a:t>Порядок работы кранов, подъемников (вышек) или кранов-трубоукладчиков вблизи линии электропередачи, выполненной гибким изолированным кабелем, определяется владельцем линии. Выдача наряда-допуска в этом случае не обязательна</a:t>
            </a:r>
          </a:p>
          <a:p>
            <a:pPr algn="ctr">
              <a:buClrTx/>
              <a:buFont typeface="Wingdings" pitchFamily="2" charset="2"/>
              <a:buChar char="v"/>
            </a:pPr>
            <a:endParaRPr lang="ru-RU" sz="1600" dirty="0" smtClean="0">
              <a:latin typeface="Times New Roman" pitchFamily="18" charset="0"/>
              <a:cs typeface="Times New Roman" pitchFamily="18" charset="0"/>
            </a:endParaRPr>
          </a:p>
          <a:p>
            <a:pPr algn="ctr">
              <a:buClrTx/>
              <a:buFont typeface="Wingdings" pitchFamily="2" charset="2"/>
              <a:buChar char="v"/>
            </a:pPr>
            <a:r>
              <a:rPr lang="ru-RU" sz="1600" dirty="0" smtClean="0">
                <a:latin typeface="Times New Roman" pitchFamily="18" charset="0"/>
                <a:cs typeface="Times New Roman" pitchFamily="18" charset="0"/>
              </a:rPr>
              <a:t>При проезде по дорогам под ЛЭП, находящейся под напряжением, подъемные или выдвижные части грузоподъемных машин должны находиться в транспортном положении</a:t>
            </a:r>
          </a:p>
          <a:p>
            <a:pPr algn="ctr">
              <a:buClrTx/>
              <a:buFont typeface="Wingdings" pitchFamily="2" charset="2"/>
              <a:buChar char="v"/>
            </a:pPr>
            <a:endParaRPr lang="ru-RU" sz="1600" dirty="0" smtClean="0">
              <a:latin typeface="Times New Roman" pitchFamily="18" charset="0"/>
              <a:cs typeface="Times New Roman" pitchFamily="18" charset="0"/>
            </a:endParaRPr>
          </a:p>
          <a:p>
            <a:pPr algn="ctr">
              <a:buClrTx/>
              <a:buFont typeface="Wingdings" pitchFamily="2" charset="2"/>
              <a:buChar char="v"/>
            </a:pPr>
            <a:r>
              <a:rPr lang="ru-RU" sz="1600" dirty="0" smtClean="0">
                <a:latin typeface="Times New Roman" pitchFamily="18" charset="0"/>
                <a:cs typeface="Times New Roman" pitchFamily="18" charset="0"/>
              </a:rPr>
              <a:t>Проезд автотранспорта и грузоподъемных кранов вне дорог под проводами ЛЭП следует производить в местах наименьшего провисания проводов, т.е. вблизи опор. Грузоподъемные краны высотой более 4.5 м должны проезжать под ЛЭП только в предусмотренных для этого местах. Скорость движения определяется местными условиями, но не должна превышать 10 км/ч</a:t>
            </a:r>
          </a:p>
          <a:p>
            <a:pPr algn="ctr">
              <a:buClrTx/>
              <a:buFont typeface="Wingdings" pitchFamily="2" charset="2"/>
              <a:buChar char="v"/>
            </a:pPr>
            <a:endParaRPr lang="ru-RU" sz="1600" dirty="0" smtClean="0">
              <a:latin typeface="Times New Roman" pitchFamily="18" charset="0"/>
              <a:cs typeface="Times New Roman" pitchFamily="18" charset="0"/>
            </a:endParaRPr>
          </a:p>
          <a:p>
            <a:pPr algn="ctr">
              <a:buClrTx/>
              <a:buFont typeface="Wingdings" pitchFamily="2" charset="2"/>
              <a:buChar char="v"/>
            </a:pPr>
            <a:r>
              <a:rPr lang="ru-RU" sz="1600" dirty="0" smtClean="0">
                <a:latin typeface="Times New Roman" pitchFamily="18" charset="0"/>
                <a:cs typeface="Times New Roman" pitchFamily="18" charset="0"/>
              </a:rPr>
              <a:t>В темное время суток работа с грузоподъемными машинами допускается только при отключенной ЛЭП и при достаточном освещении рабочих мест</a:t>
            </a:r>
            <a:endParaRPr lang="ru-RU" sz="1600" dirty="0">
              <a:latin typeface="Times New Roman" pitchFamily="18" charset="0"/>
              <a:cs typeface="Times New Roman" pitchFamily="18" charset="0"/>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857232"/>
            <a:ext cx="8229600" cy="1066800"/>
          </a:xfrm>
        </p:spPr>
        <p:txBody>
          <a:bodyPr>
            <a:normAutofit/>
          </a:bodyPr>
          <a:lstStyle/>
          <a:p>
            <a:pPr algn="ctr"/>
            <a:r>
              <a:rPr lang="ru-RU" sz="1800" b="1" dirty="0" smtClean="0">
                <a:solidFill>
                  <a:schemeClr val="tx1"/>
                </a:solidFill>
                <a:latin typeface="Times New Roman" pitchFamily="18" charset="0"/>
                <a:cs typeface="Times New Roman" pitchFamily="18" charset="0"/>
              </a:rPr>
              <a:t>РАБОТА ПОДЪЕМНЫХ КРАНОВ В ОХРАННОЙ ЗОНЕ ВОЗДУШНОЙ ЛИНИИ ЭЛЕКТРОПЕРЕДАЧИ</a:t>
            </a:r>
            <a:endParaRPr lang="ru-RU" sz="1800" b="1"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285720" y="1857364"/>
            <a:ext cx="8572560" cy="4717172"/>
          </a:xfrm>
        </p:spPr>
        <p:txBody>
          <a:bodyPr>
            <a:normAutofit/>
          </a:bodyPr>
          <a:lstStyle/>
          <a:p>
            <a:pPr algn="ctr">
              <a:buClrTx/>
              <a:buFont typeface="Wingdings" pitchFamily="2" charset="2"/>
              <a:buChar char="ü"/>
            </a:pPr>
            <a:r>
              <a:rPr lang="ru-RU" sz="1600" dirty="0" smtClean="0">
                <a:latin typeface="Times New Roman" pitchFamily="18" charset="0"/>
                <a:cs typeface="Times New Roman" pitchFamily="18" charset="0"/>
              </a:rPr>
              <a:t>При производстве работы в охранной зоне линии электропередачи или в пределах разрывов, установленных Правилами охраны высоковольтных электрических сетей, наряд-допуск может быть выдан только при наличии разрешения организации, эксплуатирующей линию электропередачи</a:t>
            </a:r>
          </a:p>
          <a:p>
            <a:pPr algn="ctr">
              <a:buClrTx/>
              <a:buFont typeface="Wingdings" pitchFamily="2" charset="2"/>
              <a:buChar char="ü"/>
            </a:pPr>
            <a:r>
              <a:rPr lang="ru-RU" sz="1600" dirty="0" smtClean="0">
                <a:latin typeface="Times New Roman" pitchFamily="18" charset="0"/>
                <a:cs typeface="Times New Roman" pitchFamily="18" charset="0"/>
              </a:rPr>
              <a:t>Охранная зона вдоль воздушной линии электропередачи согласно ГОСТ 12.1.051-90 устанавливается в виде воздушного пространства над землей, ограниченного параллельными вертикальными плоскостями, отстоящими по обе стороны линии на расстоянии от крайних проводов по горизонтали, указанном в таблице, приведенной ниже</a:t>
            </a:r>
          </a:p>
          <a:p>
            <a:pPr algn="ctr">
              <a:buClrTx/>
              <a:buFont typeface="Wingdings" pitchFamily="2" charset="2"/>
              <a:buChar char="ü"/>
            </a:pPr>
            <a:endParaRPr lang="ru-RU" sz="1600" dirty="0">
              <a:latin typeface="Times New Roman" pitchFamily="18" charset="0"/>
              <a:cs typeface="Times New Roman" pitchFamily="18" charset="0"/>
            </a:endParaRPr>
          </a:p>
        </p:txBody>
      </p:sp>
      <p:pic>
        <p:nvPicPr>
          <p:cNvPr id="12292" name="Picture 4"/>
          <p:cNvPicPr>
            <a:picLocks noChangeAspect="1" noChangeArrowheads="1"/>
          </p:cNvPicPr>
          <p:nvPr/>
        </p:nvPicPr>
        <p:blipFill>
          <a:blip r:embed="rId2"/>
          <a:srcRect/>
          <a:stretch>
            <a:fillRect/>
          </a:stretch>
        </p:blipFill>
        <p:spPr bwMode="auto">
          <a:xfrm>
            <a:off x="2857488" y="4429132"/>
            <a:ext cx="3562350" cy="1952625"/>
          </a:xfrm>
          <a:prstGeom prst="rect">
            <a:avLst/>
          </a:prstGeom>
          <a:noFill/>
          <a:ln w="9525">
            <a:noFill/>
            <a:miter lim="800000"/>
            <a:headEnd/>
            <a:tailEnd/>
          </a:ln>
          <a:effectLst/>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857232"/>
            <a:ext cx="8229600" cy="714364"/>
          </a:xfrm>
        </p:spPr>
        <p:txBody>
          <a:bodyPr>
            <a:normAutofit/>
          </a:bodyPr>
          <a:lstStyle/>
          <a:p>
            <a:pPr algn="ctr"/>
            <a:r>
              <a:rPr lang="ru-RU" sz="1800" b="1" dirty="0" smtClean="0">
                <a:solidFill>
                  <a:schemeClr val="tx1"/>
                </a:solidFill>
                <a:latin typeface="Times New Roman" pitchFamily="18" charset="0"/>
                <a:cs typeface="Times New Roman" pitchFamily="18" charset="0"/>
              </a:rPr>
              <a:t>ГРАНИЦЫ ОПАСНЫХ ЗОН ВДОЛЬ ЛИНИИ ЭЛЕКТРОПЕРЕДАЧИ</a:t>
            </a:r>
            <a:endParaRPr lang="ru-RU" sz="1800" b="1"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285720" y="1500174"/>
            <a:ext cx="8643998" cy="5074362"/>
          </a:xfrm>
        </p:spPr>
        <p:txBody>
          <a:bodyPr>
            <a:normAutofit/>
          </a:bodyPr>
          <a:lstStyle/>
          <a:p>
            <a:pPr algn="ctr">
              <a:buClrTx/>
              <a:buFont typeface="Wingdings" pitchFamily="2" charset="2"/>
              <a:buChar char="ü"/>
            </a:pPr>
            <a:r>
              <a:rPr lang="ru-RU" sz="1600" dirty="0" smtClean="0">
                <a:latin typeface="Times New Roman" pitchFamily="18" charset="0"/>
                <a:cs typeface="Times New Roman" pitchFamily="18" charset="0"/>
              </a:rPr>
              <a:t>Опасной зоной вдоль воздушной линии электропередачи, в которой действует опасность поражения электрическим током, является пространство, заключенное между вертикальными плоскостями, отстоящими от крайних проводов, находящихся под напряжением, на соответствующем расстоянии</a:t>
            </a:r>
          </a:p>
          <a:p>
            <a:pPr algn="ctr">
              <a:buClrTx/>
              <a:buFont typeface="Wingdings" pitchFamily="2" charset="2"/>
              <a:buChar char="ü"/>
            </a:pPr>
            <a:r>
              <a:rPr lang="ru-RU" sz="1600" dirty="0" smtClean="0">
                <a:latin typeface="Times New Roman" pitchFamily="18" charset="0"/>
                <a:cs typeface="Times New Roman" pitchFamily="18" charset="0"/>
              </a:rPr>
              <a:t>Границы опасных зон, в пределах которых действует опасность поражения электрическим током, устанавливаются </a:t>
            </a:r>
            <a:r>
              <a:rPr lang="ru-RU" sz="1600" dirty="0" err="1" smtClean="0">
                <a:latin typeface="Times New Roman" pitchFamily="18" charset="0"/>
                <a:cs typeface="Times New Roman" pitchFamily="18" charset="0"/>
              </a:rPr>
              <a:t>СНиП</a:t>
            </a:r>
            <a:r>
              <a:rPr lang="ru-RU" sz="1600" dirty="0" smtClean="0">
                <a:latin typeface="Times New Roman" pitchFamily="18" charset="0"/>
                <a:cs typeface="Times New Roman" pitchFamily="18" charset="0"/>
              </a:rPr>
              <a:t> 12-03-2001 в размерах, указанных в таблице, приведенной ниже</a:t>
            </a:r>
            <a:endParaRPr lang="ru-RU" sz="1600" dirty="0">
              <a:latin typeface="Times New Roman" pitchFamily="18" charset="0"/>
              <a:cs typeface="Times New Roman" pitchFamily="18" charset="0"/>
            </a:endParaRPr>
          </a:p>
        </p:txBody>
      </p:sp>
      <p:pic>
        <p:nvPicPr>
          <p:cNvPr id="13315" name="Picture 3"/>
          <p:cNvPicPr>
            <a:picLocks noChangeAspect="1" noChangeArrowheads="1"/>
          </p:cNvPicPr>
          <p:nvPr/>
        </p:nvPicPr>
        <p:blipFill>
          <a:blip r:embed="rId2"/>
          <a:srcRect/>
          <a:stretch>
            <a:fillRect/>
          </a:stretch>
        </p:blipFill>
        <p:spPr bwMode="auto">
          <a:xfrm>
            <a:off x="571472" y="3286124"/>
            <a:ext cx="8315325" cy="3390900"/>
          </a:xfrm>
          <a:prstGeom prst="rect">
            <a:avLst/>
          </a:prstGeom>
          <a:noFill/>
          <a:ln w="9525">
            <a:noFill/>
            <a:miter lim="800000"/>
            <a:headEnd/>
            <a:tailEnd/>
          </a:ln>
          <a:effectLst/>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92696"/>
            <a:ext cx="8219256" cy="504056"/>
          </a:xfrm>
        </p:spPr>
        <p:txBody>
          <a:bodyPr>
            <a:noAutofit/>
          </a:bodyPr>
          <a:lstStyle/>
          <a:p>
            <a:pPr algn="ctr"/>
            <a:r>
              <a:rPr lang="ru-RU" sz="1600" b="1" dirty="0" smtClean="0">
                <a:solidFill>
                  <a:schemeClr val="tx1"/>
                </a:solidFill>
                <a:latin typeface="Times New Roman" pitchFamily="18" charset="0"/>
                <a:cs typeface="Times New Roman" pitchFamily="18" charset="0"/>
              </a:rPr>
              <a:t>ДОПУСТИМЫЕ РАССТОЯНИЯ ПРИ РАБОТЕ ГРУЗОПОДЪЕМНЫХ МАШИН В ОХРАННОЙ ЗОНЕ ЛЭП, НАХОДЯЩЕЙСЯ ПОД НАПРЯЖЕНИЕМ</a:t>
            </a:r>
            <a:endParaRPr lang="ru-RU" sz="1600" b="1" dirty="0">
              <a:solidFill>
                <a:schemeClr val="tx1"/>
              </a:solidFill>
              <a:latin typeface="Times New Roman" pitchFamily="18" charset="0"/>
              <a:cs typeface="Times New Roman" pitchFamily="18" charset="0"/>
            </a:endParaRPr>
          </a:p>
        </p:txBody>
      </p:sp>
      <p:graphicFrame>
        <p:nvGraphicFramePr>
          <p:cNvPr id="5" name="Содержимое 4"/>
          <p:cNvGraphicFramePr>
            <a:graphicFrameLocks noGrp="1"/>
          </p:cNvGraphicFramePr>
          <p:nvPr>
            <p:ph idx="1"/>
          </p:nvPr>
        </p:nvGraphicFramePr>
        <p:xfrm>
          <a:off x="500034" y="3214686"/>
          <a:ext cx="8291262" cy="3447094"/>
        </p:xfrm>
        <a:graphic>
          <a:graphicData uri="http://schemas.openxmlformats.org/drawingml/2006/table">
            <a:tbl>
              <a:tblPr firstRow="1" bandRow="1">
                <a:tableStyleId>{5C22544A-7EE6-4342-B048-85BDC9FD1C3A}</a:tableStyleId>
              </a:tblPr>
              <a:tblGrid>
                <a:gridCol w="2088232"/>
                <a:gridCol w="2808312"/>
                <a:gridCol w="3394718"/>
              </a:tblGrid>
              <a:tr h="586311">
                <a:tc>
                  <a:txBody>
                    <a:bodyPr/>
                    <a:lstStyle/>
                    <a:p>
                      <a:pPr algn="ctr"/>
                      <a:r>
                        <a:rPr lang="ru-RU" sz="1400" dirty="0" smtClean="0">
                          <a:latin typeface="Times New Roman" pitchFamily="18" charset="0"/>
                          <a:cs typeface="Times New Roman" pitchFamily="18" charset="0"/>
                        </a:rPr>
                        <a:t>Напряжение</a:t>
                      </a:r>
                      <a:r>
                        <a:rPr lang="ru-RU" sz="1400" baseline="0" dirty="0" smtClean="0">
                          <a:latin typeface="Times New Roman" pitchFamily="18" charset="0"/>
                          <a:cs typeface="Times New Roman" pitchFamily="18" charset="0"/>
                        </a:rPr>
                        <a:t> воздушной линии, кВ</a:t>
                      </a:r>
                      <a:endParaRPr lang="ru-RU"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t>Минимальное </a:t>
                      </a:r>
                    </a:p>
                    <a:p>
                      <a:pPr algn="ctr"/>
                      <a:r>
                        <a:rPr lang="ru-RU" sz="1400" dirty="0" smtClean="0"/>
                        <a:t>расстояние, м</a:t>
                      </a:r>
                      <a:endParaRPr lang="ru-RU"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itchFamily="18" charset="0"/>
                          <a:cs typeface="Times New Roman" pitchFamily="18" charset="0"/>
                        </a:rPr>
                        <a:t>Минимально измеряемое расстояние техническими средствами, м</a:t>
                      </a:r>
                      <a:endParaRPr lang="ru-RU"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9470">
                <a:tc>
                  <a:txBody>
                    <a:bodyPr/>
                    <a:lstStyle/>
                    <a:p>
                      <a:pPr algn="ctr"/>
                      <a:r>
                        <a:rPr lang="ru-RU" sz="1200" dirty="0" smtClean="0">
                          <a:latin typeface="Times New Roman" pitchFamily="18" charset="0"/>
                          <a:cs typeface="Times New Roman" pitchFamily="18" charset="0"/>
                        </a:rPr>
                        <a:t>ДО 1</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itchFamily="18" charset="0"/>
                          <a:cs typeface="Times New Roman" pitchFamily="18" charset="0"/>
                        </a:rPr>
                        <a:t>1,5</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itchFamily="18" charset="0"/>
                          <a:cs typeface="Times New Roman" pitchFamily="18" charset="0"/>
                        </a:rPr>
                        <a:t>1,5</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5752">
                <a:tc>
                  <a:txBody>
                    <a:bodyPr/>
                    <a:lstStyle/>
                    <a:p>
                      <a:pPr algn="ctr"/>
                      <a:r>
                        <a:rPr lang="ru-RU" sz="1200" dirty="0" smtClean="0">
                          <a:latin typeface="Times New Roman" pitchFamily="18" charset="0"/>
                          <a:cs typeface="Times New Roman" pitchFamily="18" charset="0"/>
                        </a:rPr>
                        <a:t>СВЫШЕ 1 до 20</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itchFamily="18" charset="0"/>
                          <a:cs typeface="Times New Roman" pitchFamily="18" charset="0"/>
                        </a:rPr>
                        <a:t>2,0</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itchFamily="18" charset="0"/>
                          <a:cs typeface="Times New Roman" pitchFamily="18" charset="0"/>
                        </a:rPr>
                        <a:t>2,0</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7190">
                <a:tc>
                  <a:txBody>
                    <a:bodyPr/>
                    <a:lstStyle/>
                    <a:p>
                      <a:pPr algn="ctr"/>
                      <a:r>
                        <a:rPr lang="ru-RU" sz="1200" dirty="0" smtClean="0">
                          <a:latin typeface="Times New Roman" pitchFamily="18" charset="0"/>
                          <a:cs typeface="Times New Roman" pitchFamily="18" charset="0"/>
                        </a:rPr>
                        <a:t>СВЫШЕ 20 до 35</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itchFamily="18" charset="0"/>
                          <a:cs typeface="Times New Roman" pitchFamily="18" charset="0"/>
                        </a:rPr>
                        <a:t>2,0</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itchFamily="18" charset="0"/>
                          <a:cs typeface="Times New Roman" pitchFamily="18" charset="0"/>
                        </a:rPr>
                        <a:t>2,0</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7190">
                <a:tc>
                  <a:txBody>
                    <a:bodyPr/>
                    <a:lstStyle/>
                    <a:p>
                      <a:pPr algn="ctr"/>
                      <a:r>
                        <a:rPr lang="ru-RU" sz="1200" dirty="0" smtClean="0">
                          <a:latin typeface="Times New Roman" pitchFamily="18" charset="0"/>
                          <a:cs typeface="Times New Roman" pitchFamily="18" charset="0"/>
                        </a:rPr>
                        <a:t>СВЫШЕ 35 до 110</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itchFamily="18" charset="0"/>
                          <a:cs typeface="Times New Roman" pitchFamily="18" charset="0"/>
                        </a:rPr>
                        <a:t>3,0</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itchFamily="18" charset="0"/>
                          <a:cs typeface="Times New Roman" pitchFamily="18" charset="0"/>
                        </a:rPr>
                        <a:t>4,0</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7190">
                <a:tc>
                  <a:txBody>
                    <a:bodyPr/>
                    <a:lstStyle/>
                    <a:p>
                      <a:pPr algn="ctr"/>
                      <a:r>
                        <a:rPr lang="ru-RU" sz="1200" dirty="0" smtClean="0">
                          <a:latin typeface="Times New Roman" pitchFamily="18" charset="0"/>
                          <a:cs typeface="Times New Roman" pitchFamily="18" charset="0"/>
                        </a:rPr>
                        <a:t>СВЫШЕ 110 до 220</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itchFamily="18" charset="0"/>
                          <a:cs typeface="Times New Roman" pitchFamily="18" charset="0"/>
                        </a:rPr>
                        <a:t>4,0</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itchFamily="18" charset="0"/>
                          <a:cs typeface="Times New Roman" pitchFamily="18" charset="0"/>
                        </a:rPr>
                        <a:t>5,0</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7190">
                <a:tc>
                  <a:txBody>
                    <a:bodyPr/>
                    <a:lstStyle/>
                    <a:p>
                      <a:pPr algn="ctr"/>
                      <a:r>
                        <a:rPr lang="ru-RU" sz="1200" dirty="0" smtClean="0">
                          <a:latin typeface="Times New Roman" pitchFamily="18" charset="0"/>
                          <a:cs typeface="Times New Roman" pitchFamily="18" charset="0"/>
                        </a:rPr>
                        <a:t>СВЫШЕ 220 до 400</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itchFamily="18" charset="0"/>
                          <a:cs typeface="Times New Roman" pitchFamily="18" charset="0"/>
                        </a:rPr>
                        <a:t>5,0</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itchFamily="18" charset="0"/>
                          <a:cs typeface="Times New Roman" pitchFamily="18" charset="0"/>
                        </a:rPr>
                        <a:t>7,0</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7190">
                <a:tc>
                  <a:txBody>
                    <a:bodyPr/>
                    <a:lstStyle/>
                    <a:p>
                      <a:pPr algn="ctr"/>
                      <a:r>
                        <a:rPr lang="ru-RU" sz="1200" dirty="0" smtClean="0">
                          <a:latin typeface="Times New Roman" pitchFamily="18" charset="0"/>
                          <a:cs typeface="Times New Roman" pitchFamily="18" charset="0"/>
                        </a:rPr>
                        <a:t>СВЫШЕ 400 до 750</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itchFamily="18" charset="0"/>
                          <a:cs typeface="Times New Roman" pitchFamily="18" charset="0"/>
                        </a:rPr>
                        <a:t>9,0</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itchFamily="18" charset="0"/>
                          <a:cs typeface="Times New Roman" pitchFamily="18" charset="0"/>
                        </a:rPr>
                        <a:t>10,0</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9611">
                <a:tc>
                  <a:txBody>
                    <a:bodyPr/>
                    <a:lstStyle/>
                    <a:p>
                      <a:pPr algn="ctr"/>
                      <a:r>
                        <a:rPr lang="ru-RU" sz="1200" dirty="0" smtClean="0">
                          <a:latin typeface="Times New Roman" pitchFamily="18" charset="0"/>
                          <a:cs typeface="Times New Roman" pitchFamily="18" charset="0"/>
                        </a:rPr>
                        <a:t>СВЫШЕ 750 до 1150</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itchFamily="18" charset="0"/>
                          <a:cs typeface="Times New Roman" pitchFamily="18" charset="0"/>
                        </a:rPr>
                        <a:t>10,0</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itchFamily="18" charset="0"/>
                          <a:cs typeface="Times New Roman" pitchFamily="18" charset="0"/>
                        </a:rPr>
                        <a:t>11,0</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Прямоугольник 3"/>
          <p:cNvSpPr/>
          <p:nvPr/>
        </p:nvSpPr>
        <p:spPr>
          <a:xfrm>
            <a:off x="214282" y="1268760"/>
            <a:ext cx="8643998" cy="1803050"/>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pPr algn="ctr"/>
            <a:r>
              <a:rPr lang="ru-RU" sz="1400" u="sng" dirty="0" smtClean="0">
                <a:latin typeface="Times New Roman" pitchFamily="18" charset="0"/>
                <a:cs typeface="Times New Roman" pitchFamily="18" charset="0"/>
              </a:rPr>
              <a:t>При обоснованной невозможности снятия напряжения с воздушной линии электропередачи работу грузоподъемных машин в охранной зоне линии электропередачи разрешается производить при условии выполнения следующих требований:</a:t>
            </a:r>
          </a:p>
          <a:p>
            <a:pPr algn="just">
              <a:buFont typeface="Wingdings" pitchFamily="2" charset="2"/>
              <a:buChar char="§"/>
            </a:pPr>
            <a:r>
              <a:rPr lang="ru-RU" sz="1400" dirty="0" smtClean="0">
                <a:latin typeface="Times New Roman" pitchFamily="18" charset="0"/>
                <a:cs typeface="Times New Roman" pitchFamily="18" charset="0"/>
              </a:rPr>
              <a:t> корпуса машин, за исключением машин на гусеничном ходу, заземляются при помощи инвентарного переносного заземления;</a:t>
            </a:r>
          </a:p>
          <a:p>
            <a:pPr algn="just">
              <a:buFont typeface="Wingdings" pitchFamily="2" charset="2"/>
              <a:buChar char="§"/>
            </a:pPr>
            <a:r>
              <a:rPr lang="ru-RU" sz="1400" dirty="0" smtClean="0">
                <a:latin typeface="Times New Roman" pitchFamily="18" charset="0"/>
                <a:cs typeface="Times New Roman" pitchFamily="18" charset="0"/>
              </a:rPr>
              <a:t> расстояние от подъемной или выдвижной части машины в любом ее положении до ближайшего провода находящейся под напряжением воздушной линии электропередачи должно быть не менее указанного в таблице, приведенной ниже</a:t>
            </a:r>
            <a:endParaRPr lang="ru-RU" sz="1400"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785794"/>
            <a:ext cx="8258204" cy="1143008"/>
          </a:xfrm>
        </p:spPr>
        <p:txBody>
          <a:bodyPr>
            <a:normAutofit/>
          </a:bodyPr>
          <a:lstStyle/>
          <a:p>
            <a:pPr algn="ctr"/>
            <a:r>
              <a:rPr lang="ru-RU" sz="2000" dirty="0" smtClean="0">
                <a:solidFill>
                  <a:schemeClr val="tx1"/>
                </a:solidFill>
                <a:latin typeface="Times New Roman" pitchFamily="18" charset="0"/>
                <a:cs typeface="Times New Roman" pitchFamily="18" charset="0"/>
              </a:rPr>
              <a:t>ОСНОВНЫЕ НОРМАТИВНО-ТЕХНИЧЕСКИЕ ДОКУМЕНТЫ, РЕКОМЕНДУЕМЫЕ ДЛЯ ИЗУЧЕНИЯ:</a:t>
            </a:r>
            <a:endParaRPr lang="ru-RU" sz="2000"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428596" y="2000240"/>
            <a:ext cx="8258204" cy="4574296"/>
          </a:xfrm>
        </p:spPr>
        <p:txBody>
          <a:bodyPr>
            <a:normAutofit/>
          </a:bodyPr>
          <a:lstStyle/>
          <a:p>
            <a:pPr algn="ctr">
              <a:buClrTx/>
              <a:buFont typeface="Wingdings" pitchFamily="2" charset="2"/>
              <a:buChar char="q"/>
            </a:pPr>
            <a:r>
              <a:rPr lang="ru-RU" sz="1600" dirty="0" smtClean="0">
                <a:latin typeface="Times New Roman" pitchFamily="18" charset="0"/>
                <a:cs typeface="Times New Roman" pitchFamily="18" charset="0"/>
              </a:rPr>
              <a:t>Приказ </a:t>
            </a:r>
            <a:r>
              <a:rPr lang="ru-RU" sz="1600" dirty="0" err="1" smtClean="0">
                <a:latin typeface="Times New Roman" pitchFamily="18" charset="0"/>
                <a:cs typeface="Times New Roman" pitchFamily="18" charset="0"/>
              </a:rPr>
              <a:t>Ростехнадзора</a:t>
            </a:r>
            <a:r>
              <a:rPr lang="ru-RU" sz="1600" dirty="0" smtClean="0">
                <a:latin typeface="Times New Roman" pitchFamily="18" charset="0"/>
                <a:cs typeface="Times New Roman" pitchFamily="18" charset="0"/>
              </a:rPr>
              <a:t> от 12.11.2013 № 533 "Об утверждении Федеральных норм и правил в области промышленной безопасности "Правила безопасности опасных производственных объектов, на которых используются подъемные сооружения" (Приказ 533)</a:t>
            </a:r>
          </a:p>
          <a:p>
            <a:pPr algn="ctr">
              <a:buClrTx/>
              <a:buFont typeface="Wingdings" pitchFamily="2" charset="2"/>
              <a:buChar char="q"/>
            </a:pPr>
            <a:r>
              <a:rPr lang="ru-RU" sz="1600" dirty="0" smtClean="0">
                <a:latin typeface="Times New Roman" pitchFamily="18" charset="0"/>
                <a:cs typeface="Times New Roman" pitchFamily="18" charset="0"/>
              </a:rPr>
              <a:t>Методические рекомендации о порядке разработки проектов производства работ грузоподъемными машинами и технологических карт погрузочно-разгрузочных работ (РД-11-06-2007)</a:t>
            </a:r>
          </a:p>
          <a:p>
            <a:pPr algn="ctr">
              <a:buClrTx/>
              <a:buFont typeface="Wingdings" pitchFamily="2" charset="2"/>
              <a:buChar char="q"/>
            </a:pPr>
            <a:r>
              <a:rPr lang="ru-RU" sz="1600" dirty="0" smtClean="0">
                <a:latin typeface="Times New Roman" pitchFamily="18" charset="0"/>
                <a:cs typeface="Times New Roman" pitchFamily="18" charset="0"/>
              </a:rPr>
              <a:t>Стропы грузовые общего назначения. Требования к устройству и безопасной эксплуатации (РД-10-33-93).</a:t>
            </a:r>
          </a:p>
          <a:p>
            <a:pPr algn="ctr">
              <a:buClrTx/>
              <a:buFont typeface="Wingdings" pitchFamily="2" charset="2"/>
              <a:buChar char="q"/>
            </a:pPr>
            <a:r>
              <a:rPr lang="ru-RU" sz="1600" dirty="0" smtClean="0">
                <a:latin typeface="Times New Roman" pitchFamily="18" charset="0"/>
                <a:cs typeface="Times New Roman" pitchFamily="18" charset="0"/>
              </a:rPr>
              <a:t>Основные требования безопасности к ограничителям грузоподъемности электрических мостовых и козловых кранов (РД 10-118-96).</a:t>
            </a:r>
          </a:p>
          <a:p>
            <a:pPr algn="ctr">
              <a:buClrTx/>
              <a:buFont typeface="Wingdings" pitchFamily="2" charset="2"/>
              <a:buChar char="q"/>
            </a:pPr>
            <a:r>
              <a:rPr lang="ru-RU" sz="1600" dirty="0" smtClean="0">
                <a:latin typeface="Times New Roman" pitchFamily="18" charset="0"/>
                <a:cs typeface="Times New Roman" pitchFamily="18" charset="0"/>
              </a:rPr>
              <a:t>ГОСТ Р 51248-99. Пути наземные рельсовые крановые. Общие технические требования</a:t>
            </a:r>
          </a:p>
          <a:p>
            <a:pPr algn="ctr">
              <a:buClrTx/>
              <a:buFont typeface="Wingdings" pitchFamily="2" charset="2"/>
              <a:buChar char="q"/>
            </a:pPr>
            <a:r>
              <a:rPr lang="ru-RU" sz="1600" dirty="0" smtClean="0">
                <a:latin typeface="Times New Roman" pitchFamily="18" charset="0"/>
                <a:cs typeface="Times New Roman" pitchFamily="18" charset="0"/>
              </a:rPr>
              <a:t>"Правила устройства и безопасной эксплуатации грузоподъемных кранов (машин)" (утв. МПС РФ 04.05.1994 № ЦРБ-278)</a:t>
            </a:r>
            <a:endParaRPr lang="ru-RU"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764704"/>
            <a:ext cx="8003232" cy="648072"/>
          </a:xfrm>
        </p:spPr>
        <p:txBody>
          <a:bodyPr>
            <a:normAutofit/>
          </a:bodyPr>
          <a:lstStyle/>
          <a:p>
            <a:pPr algn="ctr"/>
            <a:r>
              <a:rPr lang="ru-RU" sz="1800" b="1" dirty="0" smtClean="0">
                <a:solidFill>
                  <a:schemeClr val="tx1"/>
                </a:solidFill>
                <a:latin typeface="Times New Roman" pitchFamily="18" charset="0"/>
                <a:cs typeface="Times New Roman" pitchFamily="18" charset="0"/>
              </a:rPr>
              <a:t>КАБЕЛЬНЫЕ КРАНЫ</a:t>
            </a:r>
            <a:endParaRPr lang="ru-RU" sz="1800" dirty="0"/>
          </a:p>
        </p:txBody>
      </p:sp>
      <p:sp>
        <p:nvSpPr>
          <p:cNvPr id="7" name="TextBox 6"/>
          <p:cNvSpPr txBox="1"/>
          <p:nvPr/>
        </p:nvSpPr>
        <p:spPr>
          <a:xfrm>
            <a:off x="251520" y="1772816"/>
            <a:ext cx="5184576" cy="4770537"/>
          </a:xfrm>
          <a:prstGeom prst="rect">
            <a:avLst/>
          </a:prstGeom>
          <a:noFill/>
          <a:ln>
            <a:solidFill>
              <a:schemeClr val="accent1"/>
            </a:solidFill>
          </a:ln>
        </p:spPr>
        <p:txBody>
          <a:bodyPr wrap="square" rtlCol="0">
            <a:spAutoFit/>
          </a:bodyPr>
          <a:lstStyle/>
          <a:p>
            <a:pPr algn="just">
              <a:buFont typeface="Wingdings" pitchFamily="2" charset="2"/>
              <a:buChar char="ü"/>
            </a:pPr>
            <a:r>
              <a:rPr lang="ru-RU" sz="1600" dirty="0" smtClean="0">
                <a:latin typeface="Times New Roman" pitchFamily="18" charset="0"/>
                <a:cs typeface="Times New Roman" pitchFamily="18" charset="0"/>
              </a:rPr>
              <a:t>Основными элементами </a:t>
            </a:r>
            <a:r>
              <a:rPr lang="ru-RU" sz="1600" u="sng" dirty="0" smtClean="0">
                <a:latin typeface="Times New Roman" pitchFamily="18" charset="0"/>
                <a:cs typeface="Times New Roman" pitchFamily="18" charset="0"/>
              </a:rPr>
              <a:t>кабельного </a:t>
            </a:r>
            <a:r>
              <a:rPr lang="ru-RU" sz="1600" dirty="0" smtClean="0">
                <a:latin typeface="Times New Roman" pitchFamily="18" charset="0"/>
                <a:cs typeface="Times New Roman" pitchFamily="18" charset="0"/>
              </a:rPr>
              <a:t>крана являются мачты (опоры), закрепленные растяжками. Кран имеет четыре мачты (опоры)</a:t>
            </a:r>
          </a:p>
          <a:p>
            <a:pPr algn="just">
              <a:buFont typeface="Wingdings" pitchFamily="2" charset="2"/>
              <a:buChar char="ü"/>
            </a:pPr>
            <a:endParaRPr lang="ru-RU" sz="1600" dirty="0" smtClean="0">
              <a:latin typeface="Times New Roman" pitchFamily="18" charset="0"/>
              <a:cs typeface="Times New Roman" pitchFamily="18" charset="0"/>
            </a:endParaRPr>
          </a:p>
          <a:p>
            <a:pPr algn="just">
              <a:buFont typeface="Wingdings" pitchFamily="2" charset="2"/>
              <a:buChar char="ü"/>
            </a:pPr>
            <a:r>
              <a:rPr lang="ru-RU" sz="1600" dirty="0" smtClean="0">
                <a:latin typeface="Times New Roman" pitchFamily="18" charset="0"/>
                <a:cs typeface="Times New Roman" pitchFamily="18" charset="0"/>
              </a:rPr>
              <a:t>Опоры (стационарные или передвижные) соединены стальным несущим канатом, по которому тяговым канатом перемещаются грузовые тележки</a:t>
            </a:r>
          </a:p>
          <a:p>
            <a:pPr algn="just">
              <a:buFont typeface="Wingdings" pitchFamily="2" charset="2"/>
              <a:buChar char="ü"/>
            </a:pPr>
            <a:endParaRPr lang="ru-RU" sz="1600" dirty="0" smtClean="0">
              <a:latin typeface="Times New Roman" pitchFamily="18" charset="0"/>
              <a:cs typeface="Times New Roman" pitchFamily="18" charset="0"/>
            </a:endParaRPr>
          </a:p>
          <a:p>
            <a:pPr algn="just">
              <a:buFont typeface="Wingdings" pitchFamily="2" charset="2"/>
              <a:buChar char="ü"/>
            </a:pPr>
            <a:r>
              <a:rPr lang="ru-RU" sz="1600" dirty="0" smtClean="0">
                <a:latin typeface="Times New Roman" pitchFamily="18" charset="0"/>
                <a:cs typeface="Times New Roman" pitchFamily="18" charset="0"/>
              </a:rPr>
              <a:t>Грузовые тележки перемещаются на катках по несущим канатам при помощи канатно-блочной системы с приводом от </a:t>
            </a:r>
            <a:r>
              <a:rPr lang="ru-RU" sz="1600" dirty="0" err="1" smtClean="0">
                <a:latin typeface="Times New Roman" pitchFamily="18" charset="0"/>
                <a:cs typeface="Times New Roman" pitchFamily="18" charset="0"/>
              </a:rPr>
              <a:t>трехбарабанной</a:t>
            </a:r>
            <a:r>
              <a:rPr lang="ru-RU" sz="1600" dirty="0" smtClean="0">
                <a:latin typeface="Times New Roman" pitchFamily="18" charset="0"/>
                <a:cs typeface="Times New Roman" pitchFamily="18" charset="0"/>
              </a:rPr>
              <a:t> лебедки</a:t>
            </a:r>
          </a:p>
          <a:p>
            <a:pPr algn="just">
              <a:buFont typeface="Wingdings" pitchFamily="2" charset="2"/>
              <a:buChar char="ü"/>
            </a:pPr>
            <a:endParaRPr lang="ru-RU" sz="1600" dirty="0" smtClean="0">
              <a:latin typeface="Times New Roman" pitchFamily="18" charset="0"/>
              <a:cs typeface="Times New Roman" pitchFamily="18" charset="0"/>
            </a:endParaRPr>
          </a:p>
          <a:p>
            <a:pPr algn="just">
              <a:buFont typeface="Wingdings" pitchFamily="2" charset="2"/>
              <a:buChar char="ü"/>
            </a:pPr>
            <a:r>
              <a:rPr lang="ru-RU" sz="1600" dirty="0" smtClean="0">
                <a:latin typeface="Times New Roman" pitchFamily="18" charset="0"/>
                <a:cs typeface="Times New Roman" pitchFamily="18" charset="0"/>
              </a:rPr>
              <a:t>Грузоподъемные органы тележек приводятся в движение также канатно-блочной системой и полиспастами</a:t>
            </a:r>
          </a:p>
          <a:p>
            <a:pPr algn="just">
              <a:buFont typeface="Wingdings" pitchFamily="2" charset="2"/>
              <a:buChar char="ü"/>
            </a:pPr>
            <a:endParaRPr lang="ru-RU" sz="1600" dirty="0" smtClean="0">
              <a:latin typeface="Times New Roman" pitchFamily="18" charset="0"/>
              <a:cs typeface="Times New Roman" pitchFamily="18" charset="0"/>
            </a:endParaRPr>
          </a:p>
          <a:p>
            <a:pPr algn="just">
              <a:buFont typeface="Wingdings" pitchFamily="2" charset="2"/>
              <a:buChar char="ü"/>
            </a:pPr>
            <a:r>
              <a:rPr lang="ru-RU" sz="1600" dirty="0" smtClean="0">
                <a:latin typeface="Times New Roman" pitchFamily="18" charset="0"/>
                <a:cs typeface="Times New Roman" pitchFamily="18" charset="0"/>
              </a:rPr>
              <a:t>Лебедка установлена в створе двух мачт. Грузоподъемность крюковых и грейферных кранов 3...25 т, для штучных грузов - 100..150 т</a:t>
            </a:r>
            <a:endParaRPr lang="ru-RU" sz="1600" dirty="0">
              <a:latin typeface="Times New Roman" pitchFamily="18" charset="0"/>
              <a:cs typeface="Times New Roman" pitchFamily="18" charset="0"/>
            </a:endParaRPr>
          </a:p>
        </p:txBody>
      </p:sp>
      <p:pic>
        <p:nvPicPr>
          <p:cNvPr id="3074" name="Picture 2"/>
          <p:cNvPicPr>
            <a:picLocks noGrp="1" noChangeAspect="1" noChangeArrowheads="1"/>
          </p:cNvPicPr>
          <p:nvPr>
            <p:ph idx="1"/>
          </p:nvPr>
        </p:nvPicPr>
        <p:blipFill>
          <a:blip r:embed="rId2" cstate="print"/>
          <a:srcRect/>
          <a:stretch>
            <a:fillRect/>
          </a:stretch>
        </p:blipFill>
        <p:spPr bwMode="auto">
          <a:xfrm>
            <a:off x="5940152" y="2420888"/>
            <a:ext cx="3025140" cy="1432560"/>
          </a:xfrm>
          <a:prstGeom prst="rect">
            <a:avLst/>
          </a:prstGeom>
          <a:noFill/>
          <a:ln w="9525">
            <a:noFill/>
            <a:miter lim="800000"/>
            <a:headEnd/>
            <a:tailEnd/>
          </a:ln>
        </p:spPr>
      </p:pic>
      <p:sp>
        <p:nvSpPr>
          <p:cNvPr id="10" name="TextBox 9"/>
          <p:cNvSpPr txBox="1"/>
          <p:nvPr/>
        </p:nvSpPr>
        <p:spPr>
          <a:xfrm>
            <a:off x="5868144" y="4149080"/>
            <a:ext cx="3024336" cy="1600438"/>
          </a:xfrm>
          <a:prstGeom prst="rect">
            <a:avLst/>
          </a:prstGeom>
          <a:noFill/>
        </p:spPr>
        <p:txBody>
          <a:bodyPr wrap="square" rtlCol="0">
            <a:spAutoFit/>
          </a:bodyPr>
          <a:lstStyle/>
          <a:p>
            <a:pPr algn="ctr"/>
            <a:r>
              <a:rPr lang="ru-RU" sz="1400" dirty="0" smtClean="0">
                <a:latin typeface="Times New Roman" pitchFamily="18" charset="0"/>
                <a:cs typeface="Times New Roman" pitchFamily="18" charset="0"/>
              </a:rPr>
              <a:t>Кабельный кран</a:t>
            </a:r>
          </a:p>
          <a:p>
            <a:pPr algn="ctr"/>
            <a:r>
              <a:rPr lang="ru-RU" sz="1400" dirty="0" smtClean="0">
                <a:latin typeface="Times New Roman" pitchFamily="18" charset="0"/>
                <a:cs typeface="Times New Roman" pitchFamily="18" charset="0"/>
              </a:rPr>
              <a:t>1 - мачты-опоры, 2 - несущий канат 3 - грузоподъемный канат, 4 - грузовая тележка,</a:t>
            </a:r>
          </a:p>
          <a:p>
            <a:pPr algn="ctr"/>
            <a:r>
              <a:rPr lang="ru-RU" sz="1400" dirty="0" smtClean="0">
                <a:latin typeface="Times New Roman" pitchFamily="18" charset="0"/>
                <a:cs typeface="Times New Roman" pitchFamily="18" charset="0"/>
              </a:rPr>
              <a:t>5 - тяговый канат, 6 - растяжки; 7 - полиспаст для натяжения несущего каната</a:t>
            </a:r>
            <a:endParaRPr lang="ru-RU" sz="1400"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908720"/>
            <a:ext cx="8229600" cy="485800"/>
          </a:xfrm>
        </p:spPr>
        <p:txBody>
          <a:bodyPr>
            <a:normAutofit/>
          </a:bodyPr>
          <a:lstStyle/>
          <a:p>
            <a:pPr algn="ctr"/>
            <a:r>
              <a:rPr lang="ru-RU" sz="1800" b="1" dirty="0" smtClean="0">
                <a:solidFill>
                  <a:schemeClr val="tx1"/>
                </a:solidFill>
                <a:latin typeface="Times New Roman" pitchFamily="18" charset="0"/>
                <a:cs typeface="Times New Roman" pitchFamily="18" charset="0"/>
              </a:rPr>
              <a:t>КОЗЛОВЫЕ КРАНЫ</a:t>
            </a:r>
            <a:endParaRPr lang="ru-RU" sz="1800"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5652120" y="3933056"/>
            <a:ext cx="2664296" cy="1594108"/>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251520" y="4293096"/>
            <a:ext cx="3914775" cy="1114425"/>
          </a:xfrm>
          <a:prstGeom prst="rect">
            <a:avLst/>
          </a:prstGeom>
          <a:noFill/>
          <a:ln w="9525">
            <a:noFill/>
            <a:miter lim="800000"/>
            <a:headEnd/>
            <a:tailEnd/>
          </a:ln>
        </p:spPr>
      </p:pic>
      <p:sp>
        <p:nvSpPr>
          <p:cNvPr id="6" name="TextBox 5"/>
          <p:cNvSpPr txBox="1"/>
          <p:nvPr/>
        </p:nvSpPr>
        <p:spPr>
          <a:xfrm>
            <a:off x="5076056" y="5445224"/>
            <a:ext cx="3816424" cy="1169551"/>
          </a:xfrm>
          <a:prstGeom prst="rect">
            <a:avLst/>
          </a:prstGeom>
          <a:noFill/>
        </p:spPr>
        <p:txBody>
          <a:bodyPr wrap="square" rtlCol="0">
            <a:spAutoFit/>
          </a:bodyPr>
          <a:lstStyle/>
          <a:p>
            <a:pPr algn="ctr"/>
            <a:r>
              <a:rPr lang="ru-RU" sz="1400" i="1" dirty="0" smtClean="0">
                <a:latin typeface="Times New Roman" pitchFamily="18" charset="0"/>
                <a:cs typeface="Times New Roman" pitchFamily="18" charset="0"/>
              </a:rPr>
              <a:t>Кран козловой общего назначения</a:t>
            </a:r>
          </a:p>
          <a:p>
            <a:pPr algn="ctr"/>
            <a:r>
              <a:rPr lang="ru-RU" sz="1400" i="1" dirty="0" smtClean="0">
                <a:latin typeface="Times New Roman" pitchFamily="18" charset="0"/>
                <a:cs typeface="Times New Roman" pitchFamily="18" charset="0"/>
              </a:rPr>
              <a:t> 1 - механизм передвижения</a:t>
            </a:r>
          </a:p>
          <a:p>
            <a:pPr algn="ctr"/>
            <a:r>
              <a:rPr lang="ru-RU" sz="1400" i="1" dirty="0" smtClean="0">
                <a:latin typeface="Times New Roman" pitchFamily="18" charset="0"/>
                <a:cs typeface="Times New Roman" pitchFamily="18" charset="0"/>
              </a:rPr>
              <a:t>крана, 2 - жесткая и гибкая опоры крана 3 - кабина управления; 4 - мост крана; 5 - грузовая тележка</a:t>
            </a:r>
            <a:endParaRPr lang="ru-RU" sz="1400" dirty="0">
              <a:latin typeface="Times New Roman" pitchFamily="18" charset="0"/>
              <a:cs typeface="Times New Roman" pitchFamily="18" charset="0"/>
            </a:endParaRPr>
          </a:p>
        </p:txBody>
      </p:sp>
      <p:sp>
        <p:nvSpPr>
          <p:cNvPr id="7" name="TextBox 6"/>
          <p:cNvSpPr txBox="1"/>
          <p:nvPr/>
        </p:nvSpPr>
        <p:spPr>
          <a:xfrm>
            <a:off x="323528" y="5589240"/>
            <a:ext cx="3672408" cy="954107"/>
          </a:xfrm>
          <a:prstGeom prst="rect">
            <a:avLst/>
          </a:prstGeom>
          <a:noFill/>
        </p:spPr>
        <p:txBody>
          <a:bodyPr wrap="square" rtlCol="0">
            <a:spAutoFit/>
          </a:bodyPr>
          <a:lstStyle/>
          <a:p>
            <a:pPr algn="ctr"/>
            <a:r>
              <a:rPr lang="ru-RU" sz="1400" i="1" dirty="0" smtClean="0">
                <a:latin typeface="Times New Roman" pitchFamily="18" charset="0"/>
                <a:cs typeface="Times New Roman" pitchFamily="18" charset="0"/>
              </a:rPr>
              <a:t>Кран козловой самомонтирующийся-1 - механизм передвижения крана, 2 - жесткая и гибкая опоры крана; 3 - кабина управления, 4 - мост крана; 5 - грузовая тележка</a:t>
            </a:r>
            <a:endParaRPr lang="ru-RU" sz="1400" dirty="0">
              <a:latin typeface="Times New Roman" pitchFamily="18" charset="0"/>
              <a:cs typeface="Times New Roman" pitchFamily="18" charset="0"/>
            </a:endParaRPr>
          </a:p>
        </p:txBody>
      </p:sp>
      <p:sp>
        <p:nvSpPr>
          <p:cNvPr id="8" name="TextBox 7"/>
          <p:cNvSpPr txBox="1"/>
          <p:nvPr/>
        </p:nvSpPr>
        <p:spPr>
          <a:xfrm>
            <a:off x="251520" y="1412776"/>
            <a:ext cx="8640960" cy="2554545"/>
          </a:xfrm>
          <a:prstGeom prst="rect">
            <a:avLst/>
          </a:prstGeom>
          <a:noFill/>
        </p:spPr>
        <p:txBody>
          <a:bodyPr wrap="square" rtlCol="0">
            <a:spAutoFit/>
          </a:bodyPr>
          <a:lstStyle/>
          <a:p>
            <a:pPr algn="ctr">
              <a:buFont typeface="Wingdings" pitchFamily="2" charset="2"/>
              <a:buChar char="ü"/>
            </a:pPr>
            <a:r>
              <a:rPr lang="ru-RU" sz="1600" u="sng" dirty="0" smtClean="0">
                <a:latin typeface="Times New Roman" pitchFamily="18" charset="0"/>
                <a:cs typeface="Times New Roman" pitchFamily="18" charset="0"/>
              </a:rPr>
              <a:t>Кран козловой </a:t>
            </a:r>
            <a:r>
              <a:rPr lang="ru-RU" sz="1600" dirty="0" smtClean="0">
                <a:latin typeface="Times New Roman" pitchFamily="18" charset="0"/>
                <a:cs typeface="Times New Roman" pitchFamily="18" charset="0"/>
              </a:rPr>
              <a:t>предназначен для выполнения погрузо-разгрузочных работ на открытых складах промышленных предприятий, погрузочных площадках, обслуживаемых автотранспортом, железнодорожным транспортом и т.п.</a:t>
            </a:r>
          </a:p>
          <a:p>
            <a:pPr algn="ctr">
              <a:buFont typeface="Wingdings" pitchFamily="2" charset="2"/>
              <a:buChar char="ü"/>
            </a:pPr>
            <a:endParaRPr lang="ru-RU" sz="1600" dirty="0" smtClean="0">
              <a:latin typeface="Times New Roman" pitchFamily="18" charset="0"/>
              <a:cs typeface="Times New Roman" pitchFamily="18" charset="0"/>
            </a:endParaRPr>
          </a:p>
          <a:p>
            <a:pPr algn="ctr">
              <a:buFont typeface="Wingdings" pitchFamily="2" charset="2"/>
              <a:buChar char="ü"/>
            </a:pPr>
            <a:r>
              <a:rPr lang="ru-RU" sz="1600" dirty="0" smtClean="0">
                <a:latin typeface="Times New Roman" pitchFamily="18" charset="0"/>
                <a:cs typeface="Times New Roman" pitchFamily="18" charset="0"/>
              </a:rPr>
              <a:t>Кран козловой не предназначен для работы над местами складирования горючих и взрывчатых веществ</a:t>
            </a:r>
          </a:p>
          <a:p>
            <a:pPr algn="ctr">
              <a:buFont typeface="Wingdings" pitchFamily="2" charset="2"/>
              <a:buChar char="ü"/>
            </a:pPr>
            <a:endParaRPr lang="ru-RU" sz="1600" dirty="0" smtClean="0">
              <a:latin typeface="Times New Roman" pitchFamily="18" charset="0"/>
              <a:cs typeface="Times New Roman" pitchFamily="18" charset="0"/>
            </a:endParaRPr>
          </a:p>
          <a:p>
            <a:pPr algn="ctr">
              <a:buFont typeface="Wingdings" pitchFamily="2" charset="2"/>
              <a:buChar char="ü"/>
            </a:pPr>
            <a:r>
              <a:rPr lang="ru-RU" sz="1600" dirty="0" smtClean="0">
                <a:latin typeface="Times New Roman" pitchFamily="18" charset="0"/>
                <a:cs typeface="Times New Roman" pitchFamily="18" charset="0"/>
              </a:rPr>
              <a:t>Конструктивно козловой кран выполнен в виде передвижного моста (ригеля), установленного на высоких опорах - козлах, по которому перемещается грузовая тележка. В качестве грузозахватного органа используют крюк, грейфер или магнит</a:t>
            </a:r>
            <a:endParaRPr lang="ru-RU" sz="1600"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692696"/>
            <a:ext cx="8229600" cy="648072"/>
          </a:xfrm>
        </p:spPr>
        <p:txBody>
          <a:bodyPr>
            <a:normAutofit/>
          </a:bodyPr>
          <a:lstStyle/>
          <a:p>
            <a:pPr algn="ctr"/>
            <a:r>
              <a:rPr lang="ru-RU" sz="1800" b="1" dirty="0" smtClean="0">
                <a:solidFill>
                  <a:schemeClr val="tx1"/>
                </a:solidFill>
                <a:latin typeface="Times New Roman" pitchFamily="18" charset="0"/>
                <a:cs typeface="Times New Roman" pitchFamily="18" charset="0"/>
              </a:rPr>
              <a:t>МОСТОВЫЕ КРАНЫ-ПЕРЕГРУЖАТЕЛИ</a:t>
            </a:r>
            <a:endParaRPr lang="ru-RU" sz="1800" b="1" dirty="0">
              <a:solidFill>
                <a:schemeClr val="tx1"/>
              </a:solidFill>
              <a:latin typeface="Times New Roman" pitchFamily="18" charset="0"/>
              <a:cs typeface="Times New Roman" pitchFamily="18" charset="0"/>
            </a:endParaRPr>
          </a:p>
        </p:txBody>
      </p:sp>
      <p:pic>
        <p:nvPicPr>
          <p:cNvPr id="5122" name="Picture 2"/>
          <p:cNvPicPr>
            <a:picLocks noGrp="1" noChangeAspect="1" noChangeArrowheads="1"/>
          </p:cNvPicPr>
          <p:nvPr>
            <p:ph idx="1"/>
          </p:nvPr>
        </p:nvPicPr>
        <p:blipFill>
          <a:blip r:embed="rId2" cstate="print"/>
          <a:srcRect/>
          <a:stretch>
            <a:fillRect/>
          </a:stretch>
        </p:blipFill>
        <p:spPr bwMode="auto">
          <a:xfrm>
            <a:off x="251520" y="2204864"/>
            <a:ext cx="5112568" cy="1512168"/>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179512" y="4581128"/>
            <a:ext cx="5688632" cy="1683643"/>
          </a:xfrm>
          <a:prstGeom prst="rect">
            <a:avLst/>
          </a:prstGeom>
          <a:noFill/>
          <a:ln w="9525">
            <a:noFill/>
            <a:miter lim="800000"/>
            <a:headEnd/>
            <a:tailEnd/>
          </a:ln>
        </p:spPr>
      </p:pic>
      <p:sp>
        <p:nvSpPr>
          <p:cNvPr id="6" name="TextBox 5"/>
          <p:cNvSpPr txBox="1"/>
          <p:nvPr/>
        </p:nvSpPr>
        <p:spPr>
          <a:xfrm>
            <a:off x="395536" y="1268760"/>
            <a:ext cx="8496944" cy="830997"/>
          </a:xfrm>
          <a:prstGeom prst="rect">
            <a:avLst/>
          </a:prstGeom>
          <a:noFill/>
        </p:spPr>
        <p:txBody>
          <a:bodyPr wrap="square" rtlCol="0">
            <a:spAutoFit/>
          </a:bodyPr>
          <a:lstStyle/>
          <a:p>
            <a:pPr algn="ctr"/>
            <a:r>
              <a:rPr lang="ru-RU" sz="1600" dirty="0" smtClean="0">
                <a:latin typeface="Times New Roman" pitchFamily="18" charset="0"/>
                <a:cs typeface="Times New Roman" pitchFamily="18" charset="0"/>
              </a:rPr>
              <a:t>Мостовые краны-перегружатели предназначены для обслуживания открытых складов насыпных грузов. Они снабжены специальными грузозахватными приспособлениями - грейферами</a:t>
            </a:r>
            <a:endParaRPr lang="ru-RU" sz="1600" dirty="0">
              <a:latin typeface="Times New Roman" pitchFamily="18" charset="0"/>
              <a:cs typeface="Times New Roman" pitchFamily="18" charset="0"/>
            </a:endParaRPr>
          </a:p>
        </p:txBody>
      </p:sp>
      <p:sp>
        <p:nvSpPr>
          <p:cNvPr id="7" name="TextBox 6"/>
          <p:cNvSpPr txBox="1"/>
          <p:nvPr/>
        </p:nvSpPr>
        <p:spPr>
          <a:xfrm>
            <a:off x="5580112" y="2132856"/>
            <a:ext cx="3312368" cy="1815882"/>
          </a:xfrm>
          <a:prstGeom prst="rect">
            <a:avLst/>
          </a:prstGeom>
          <a:noFill/>
        </p:spPr>
        <p:txBody>
          <a:bodyPr wrap="square" rtlCol="0">
            <a:spAutoFit/>
          </a:bodyPr>
          <a:lstStyle/>
          <a:p>
            <a:pPr algn="ctr"/>
            <a:r>
              <a:rPr lang="ru-RU" sz="1600" b="1" dirty="0" smtClean="0">
                <a:latin typeface="Times New Roman" pitchFamily="18" charset="0"/>
                <a:cs typeface="Times New Roman" pitchFamily="18" charset="0"/>
              </a:rPr>
              <a:t>Кран-перегружатель коробчатой конструкции</a:t>
            </a:r>
          </a:p>
          <a:p>
            <a:pPr algn="ctr"/>
            <a:r>
              <a:rPr lang="ru-RU" sz="1600" dirty="0" smtClean="0">
                <a:latin typeface="Times New Roman" pitchFamily="18" charset="0"/>
                <a:cs typeface="Times New Roman" pitchFamily="18" charset="0"/>
              </a:rPr>
              <a:t> 1 - жесткая опора;2 - мост крана,</a:t>
            </a:r>
          </a:p>
          <a:p>
            <a:pPr algn="ctr"/>
            <a:r>
              <a:rPr lang="ru-RU" sz="1600" dirty="0" smtClean="0">
                <a:latin typeface="Times New Roman" pitchFamily="18" charset="0"/>
                <a:cs typeface="Times New Roman" pitchFamily="18" charset="0"/>
              </a:rPr>
              <a:t>3 - гибкая опора;4 - ленточный питатель;5 - грейферная тележка;</a:t>
            </a:r>
          </a:p>
          <a:p>
            <a:pPr algn="ctr"/>
            <a:r>
              <a:rPr lang="ru-RU" sz="1600" dirty="0" smtClean="0">
                <a:latin typeface="Times New Roman" pitchFamily="18" charset="0"/>
                <a:cs typeface="Times New Roman" pitchFamily="18" charset="0"/>
              </a:rPr>
              <a:t>6 – токосъемник,7 - механизм передвижения крана</a:t>
            </a:r>
            <a:endParaRPr lang="ru-RU" sz="1600" dirty="0">
              <a:latin typeface="Times New Roman" pitchFamily="18" charset="0"/>
              <a:cs typeface="Times New Roman" pitchFamily="18" charset="0"/>
            </a:endParaRPr>
          </a:p>
        </p:txBody>
      </p:sp>
      <p:sp>
        <p:nvSpPr>
          <p:cNvPr id="8" name="TextBox 7"/>
          <p:cNvSpPr txBox="1"/>
          <p:nvPr/>
        </p:nvSpPr>
        <p:spPr>
          <a:xfrm>
            <a:off x="6012160" y="4653136"/>
            <a:ext cx="2952328" cy="1569660"/>
          </a:xfrm>
          <a:prstGeom prst="rect">
            <a:avLst/>
          </a:prstGeom>
          <a:noFill/>
        </p:spPr>
        <p:txBody>
          <a:bodyPr wrap="square" rtlCol="0">
            <a:spAutoFit/>
          </a:bodyPr>
          <a:lstStyle/>
          <a:p>
            <a:pPr algn="ctr"/>
            <a:r>
              <a:rPr lang="ru-RU" sz="1600" b="1" dirty="0" smtClean="0">
                <a:latin typeface="Times New Roman" pitchFamily="18" charset="0"/>
                <a:cs typeface="Times New Roman" pitchFamily="18" charset="0"/>
              </a:rPr>
              <a:t>Кран-перегружатель трубчатой конструкции</a:t>
            </a:r>
          </a:p>
          <a:p>
            <a:pPr algn="ctr"/>
            <a:r>
              <a:rPr lang="ru-RU" sz="1600" dirty="0" smtClean="0">
                <a:latin typeface="Times New Roman" pitchFamily="18" charset="0"/>
                <a:cs typeface="Times New Roman" pitchFamily="18" charset="0"/>
              </a:rPr>
              <a:t>1 - опоры крана;2 - мост крана;3 - грейферная тележка,</a:t>
            </a:r>
          </a:p>
          <a:p>
            <a:pPr algn="ctr"/>
            <a:r>
              <a:rPr lang="ru-RU" sz="1600" dirty="0" smtClean="0">
                <a:latin typeface="Times New Roman" pitchFamily="18" charset="0"/>
                <a:cs typeface="Times New Roman" pitchFamily="18" charset="0"/>
              </a:rPr>
              <a:t>4 - ремонтное помещение;5 - механизм передвижения крана</a:t>
            </a:r>
            <a:endParaRPr lang="ru-RU" sz="1600"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908720"/>
            <a:ext cx="8229600" cy="773832"/>
          </a:xfrm>
        </p:spPr>
        <p:txBody>
          <a:bodyPr>
            <a:normAutofit/>
          </a:bodyPr>
          <a:lstStyle/>
          <a:p>
            <a:pPr algn="ctr"/>
            <a:r>
              <a:rPr lang="ru-RU" sz="1800" b="1" dirty="0" smtClean="0">
                <a:solidFill>
                  <a:schemeClr val="tx1"/>
                </a:solidFill>
                <a:latin typeface="Times New Roman" pitchFamily="18" charset="0"/>
                <a:cs typeface="Times New Roman" pitchFamily="18" charset="0"/>
              </a:rPr>
              <a:t>БАШЕННЫЕ КРАНЫ</a:t>
            </a:r>
            <a:endParaRPr lang="ru-RU" sz="1800" b="1" dirty="0">
              <a:solidFill>
                <a:schemeClr val="tx1"/>
              </a:solidFill>
              <a:latin typeface="Times New Roman" pitchFamily="18" charset="0"/>
              <a:cs typeface="Times New Roman" pitchFamily="18" charset="0"/>
            </a:endParaRPr>
          </a:p>
        </p:txBody>
      </p:sp>
      <p:sp>
        <p:nvSpPr>
          <p:cNvPr id="5" name="TextBox 4"/>
          <p:cNvSpPr txBox="1"/>
          <p:nvPr/>
        </p:nvSpPr>
        <p:spPr>
          <a:xfrm>
            <a:off x="4932040" y="1484784"/>
            <a:ext cx="3960440" cy="4770537"/>
          </a:xfrm>
          <a:prstGeom prst="rect">
            <a:avLst/>
          </a:prstGeom>
          <a:noFill/>
        </p:spPr>
        <p:txBody>
          <a:bodyPr wrap="square" rtlCol="0">
            <a:spAutoFit/>
          </a:bodyPr>
          <a:lstStyle/>
          <a:p>
            <a:pPr algn="ctr">
              <a:buFont typeface="Wingdings" pitchFamily="2" charset="2"/>
              <a:buChar char="ü"/>
            </a:pPr>
            <a:r>
              <a:rPr lang="ru-RU" sz="1600" dirty="0" smtClean="0">
                <a:latin typeface="Times New Roman" pitchFamily="18" charset="0"/>
                <a:cs typeface="Times New Roman" pitchFamily="18" charset="0"/>
              </a:rPr>
              <a:t>Башенными кранами называют полноповоротные краны со стрелой, шарнирно закрепленной в верхней части вертикально расположенной башни</a:t>
            </a:r>
          </a:p>
          <a:p>
            <a:pPr algn="ctr">
              <a:buFont typeface="Wingdings" pitchFamily="2" charset="2"/>
              <a:buChar char="ü"/>
            </a:pPr>
            <a:endParaRPr lang="ru-RU" sz="1600" dirty="0" smtClean="0">
              <a:latin typeface="Times New Roman" pitchFamily="18" charset="0"/>
              <a:cs typeface="Times New Roman" pitchFamily="18" charset="0"/>
            </a:endParaRPr>
          </a:p>
          <a:p>
            <a:pPr algn="ctr">
              <a:buFont typeface="Wingdings" pitchFamily="2" charset="2"/>
              <a:buChar char="ü"/>
            </a:pPr>
            <a:r>
              <a:rPr lang="ru-RU" sz="1600" dirty="0" smtClean="0">
                <a:latin typeface="Times New Roman" pitchFamily="18" charset="0"/>
                <a:cs typeface="Times New Roman" pitchFamily="18" charset="0"/>
              </a:rPr>
              <a:t>Эти краны предназначены для механизации строительно-монтажных работ при возведении различных зданий и сооружений, на погрузочно-разгрузочных площадках, складах и базах</a:t>
            </a:r>
          </a:p>
          <a:p>
            <a:pPr algn="ctr">
              <a:buFont typeface="Wingdings" pitchFamily="2" charset="2"/>
              <a:buChar char="ü"/>
            </a:pPr>
            <a:endParaRPr lang="ru-RU" sz="1600" dirty="0" smtClean="0">
              <a:latin typeface="Times New Roman" pitchFamily="18" charset="0"/>
              <a:cs typeface="Times New Roman" pitchFamily="18" charset="0"/>
            </a:endParaRPr>
          </a:p>
          <a:p>
            <a:pPr algn="ctr">
              <a:buFont typeface="Wingdings" pitchFamily="2" charset="2"/>
              <a:buChar char="ü"/>
            </a:pPr>
            <a:r>
              <a:rPr lang="ru-RU" sz="1600" dirty="0" smtClean="0">
                <a:latin typeface="Times New Roman" pitchFamily="18" charset="0"/>
                <a:cs typeface="Times New Roman" pitchFamily="18" charset="0"/>
              </a:rPr>
              <a:t>Кран выполняет следующие движения: подъем груза, изменение вылета стрелы, поворот и передвижение по подкрановым путям. Сочетание этих движений позволяет подавать кран в любую точку строящегося здания, обслуживать территорию склада. разгружать материалы и оборудование с транспортных средств</a:t>
            </a:r>
            <a:endParaRPr lang="ru-RU" sz="1600" dirty="0">
              <a:latin typeface="Times New Roman" pitchFamily="18" charset="0"/>
              <a:cs typeface="Times New Roman" pitchFamily="18" charset="0"/>
            </a:endParaRPr>
          </a:p>
        </p:txBody>
      </p:sp>
      <p:pic>
        <p:nvPicPr>
          <p:cNvPr id="6147" name="Picture 3"/>
          <p:cNvPicPr>
            <a:picLocks noGrp="1" noChangeAspect="1" noChangeArrowheads="1"/>
          </p:cNvPicPr>
          <p:nvPr>
            <p:ph idx="1"/>
          </p:nvPr>
        </p:nvPicPr>
        <p:blipFill>
          <a:blip r:embed="rId2" cstate="print"/>
          <a:srcRect/>
          <a:stretch>
            <a:fillRect/>
          </a:stretch>
        </p:blipFill>
        <p:spPr bwMode="auto">
          <a:xfrm>
            <a:off x="467544" y="1412776"/>
            <a:ext cx="3573780" cy="3124200"/>
          </a:xfrm>
          <a:prstGeom prst="rect">
            <a:avLst/>
          </a:prstGeom>
          <a:noFill/>
          <a:ln w="9525">
            <a:noFill/>
            <a:miter lim="800000"/>
            <a:headEnd/>
            <a:tailEnd/>
          </a:ln>
        </p:spPr>
      </p:pic>
      <p:sp>
        <p:nvSpPr>
          <p:cNvPr id="8" name="TextBox 7"/>
          <p:cNvSpPr txBox="1"/>
          <p:nvPr/>
        </p:nvSpPr>
        <p:spPr>
          <a:xfrm>
            <a:off x="251520" y="4797152"/>
            <a:ext cx="4320480" cy="1569660"/>
          </a:xfrm>
          <a:prstGeom prst="rect">
            <a:avLst/>
          </a:prstGeom>
          <a:noFill/>
        </p:spPr>
        <p:txBody>
          <a:bodyPr wrap="square" rtlCol="0">
            <a:spAutoFit/>
          </a:bodyPr>
          <a:lstStyle/>
          <a:p>
            <a:pPr algn="ctr"/>
            <a:r>
              <a:rPr lang="ru-RU" sz="1600" dirty="0" smtClean="0">
                <a:latin typeface="Times New Roman" pitchFamily="18" charset="0"/>
                <a:cs typeface="Times New Roman" pitchFamily="18" charset="0"/>
              </a:rPr>
              <a:t>Башенный кран</a:t>
            </a:r>
          </a:p>
          <a:p>
            <a:pPr algn="ctr"/>
            <a:r>
              <a:rPr lang="ru-RU" sz="1600" dirty="0" smtClean="0">
                <a:latin typeface="Times New Roman" pitchFamily="18" charset="0"/>
                <a:cs typeface="Times New Roman" pitchFamily="18" charset="0"/>
              </a:rPr>
              <a:t>1 - крюковая подвеска; 2 - грузовая тележка; 3 - стрела; 4 - противовес; 5 - грузовая лебедка; 6 - кабина машиниста; 7 - башня; 8 - поворотно-опорное устройство; 9 - балласт; 10 - опорная часть</a:t>
            </a:r>
            <a:endParaRPr lang="ru-RU" sz="1600"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908720"/>
            <a:ext cx="8229600" cy="413792"/>
          </a:xfrm>
        </p:spPr>
        <p:txBody>
          <a:bodyPr>
            <a:normAutofit/>
          </a:bodyPr>
          <a:lstStyle/>
          <a:p>
            <a:pPr algn="ctr"/>
            <a:r>
              <a:rPr lang="ru-RU" sz="1800" b="1" dirty="0" smtClean="0">
                <a:solidFill>
                  <a:schemeClr val="tx1"/>
                </a:solidFill>
                <a:latin typeface="Times New Roman" pitchFamily="18" charset="0"/>
                <a:cs typeface="Times New Roman" pitchFamily="18" charset="0"/>
              </a:rPr>
              <a:t>РАЗНОВИДНОСТИ БАШЕННЫХ КРАНОВ</a:t>
            </a:r>
            <a:endParaRPr lang="ru-RU" sz="1800" b="1" dirty="0">
              <a:solidFill>
                <a:schemeClr val="tx1"/>
              </a:solidFill>
              <a:latin typeface="Times New Roman" pitchFamily="18" charset="0"/>
              <a:cs typeface="Times New Roman" pitchFamily="18" charset="0"/>
            </a:endParaRPr>
          </a:p>
        </p:txBody>
      </p:sp>
      <p:pic>
        <p:nvPicPr>
          <p:cNvPr id="7170" name="Picture 2"/>
          <p:cNvPicPr>
            <a:picLocks noGrp="1" noChangeAspect="1" noChangeArrowheads="1"/>
          </p:cNvPicPr>
          <p:nvPr>
            <p:ph idx="1"/>
          </p:nvPr>
        </p:nvPicPr>
        <p:blipFill>
          <a:blip r:embed="rId2" cstate="print"/>
          <a:srcRect/>
          <a:stretch>
            <a:fillRect/>
          </a:stretch>
        </p:blipFill>
        <p:spPr bwMode="auto">
          <a:xfrm>
            <a:off x="0" y="2204864"/>
            <a:ext cx="2088232" cy="1872208"/>
          </a:xfrm>
          <a:prstGeom prst="rect">
            <a:avLst/>
          </a:prstGeom>
          <a:noFill/>
          <a:ln w="9525">
            <a:noFill/>
            <a:miter lim="800000"/>
            <a:headEnd/>
            <a:tailEnd/>
          </a:ln>
        </p:spPr>
      </p:pic>
      <p:sp>
        <p:nvSpPr>
          <p:cNvPr id="5" name="TextBox 4"/>
          <p:cNvSpPr txBox="1"/>
          <p:nvPr/>
        </p:nvSpPr>
        <p:spPr>
          <a:xfrm>
            <a:off x="539552" y="1340768"/>
            <a:ext cx="8352928" cy="1077218"/>
          </a:xfrm>
          <a:prstGeom prst="rect">
            <a:avLst/>
          </a:prstGeom>
          <a:noFill/>
        </p:spPr>
        <p:txBody>
          <a:bodyPr wrap="square" rtlCol="0">
            <a:spAutoFit/>
          </a:bodyPr>
          <a:lstStyle/>
          <a:p>
            <a:pPr algn="ctr"/>
            <a:r>
              <a:rPr lang="ru-RU" sz="1600" dirty="0" smtClean="0">
                <a:latin typeface="Times New Roman" pitchFamily="18" charset="0"/>
                <a:cs typeface="Times New Roman" pitchFamily="18" charset="0"/>
              </a:rPr>
              <a:t>Каждой модели крана соответствует буквенное обозначение: КБ - кран башенный: КБМ - кран башенный модульной системы: КБГ - кран башенный для гидротехнического строительства: КБР - кран башенный, используемый для ремонтных целей: КБС -самоподъемные краны для монтажа высотных зданий</a:t>
            </a:r>
            <a:endParaRPr lang="ru-RU" sz="1600" dirty="0">
              <a:latin typeface="Times New Roman" pitchFamily="18" charset="0"/>
              <a:cs typeface="Times New Roman" pitchFamily="18" charset="0"/>
            </a:endParaRPr>
          </a:p>
        </p:txBody>
      </p:sp>
      <p:pic>
        <p:nvPicPr>
          <p:cNvPr id="7171" name="Picture 3"/>
          <p:cNvPicPr>
            <a:picLocks noChangeAspect="1" noChangeArrowheads="1"/>
          </p:cNvPicPr>
          <p:nvPr/>
        </p:nvPicPr>
        <p:blipFill>
          <a:blip r:embed="rId3" cstate="print"/>
          <a:srcRect/>
          <a:stretch>
            <a:fillRect/>
          </a:stretch>
        </p:blipFill>
        <p:spPr bwMode="auto">
          <a:xfrm>
            <a:off x="0" y="4293096"/>
            <a:ext cx="2088232" cy="2254945"/>
          </a:xfrm>
          <a:prstGeom prst="rect">
            <a:avLst/>
          </a:prstGeom>
          <a:noFill/>
          <a:ln w="9525">
            <a:noFill/>
            <a:miter lim="800000"/>
            <a:headEnd/>
            <a:tailEnd/>
          </a:ln>
        </p:spPr>
      </p:pic>
      <p:pic>
        <p:nvPicPr>
          <p:cNvPr id="7172" name="Picture 4"/>
          <p:cNvPicPr>
            <a:picLocks noChangeAspect="1" noChangeArrowheads="1"/>
          </p:cNvPicPr>
          <p:nvPr/>
        </p:nvPicPr>
        <p:blipFill>
          <a:blip r:embed="rId4" cstate="print"/>
          <a:srcRect/>
          <a:stretch>
            <a:fillRect/>
          </a:stretch>
        </p:blipFill>
        <p:spPr bwMode="auto">
          <a:xfrm>
            <a:off x="6588224" y="2420888"/>
            <a:ext cx="2266752" cy="2192462"/>
          </a:xfrm>
          <a:prstGeom prst="rect">
            <a:avLst/>
          </a:prstGeom>
          <a:noFill/>
          <a:ln w="9525">
            <a:noFill/>
            <a:miter lim="800000"/>
            <a:headEnd/>
            <a:tailEnd/>
          </a:ln>
        </p:spPr>
      </p:pic>
      <p:sp>
        <p:nvSpPr>
          <p:cNvPr id="8" name="TextBox 7"/>
          <p:cNvSpPr txBox="1"/>
          <p:nvPr/>
        </p:nvSpPr>
        <p:spPr>
          <a:xfrm>
            <a:off x="1547664" y="2564904"/>
            <a:ext cx="2880320" cy="1384995"/>
          </a:xfrm>
          <a:prstGeom prst="rect">
            <a:avLst/>
          </a:prstGeom>
          <a:noFill/>
        </p:spPr>
        <p:txBody>
          <a:bodyPr wrap="square" rtlCol="0">
            <a:spAutoFit/>
          </a:bodyPr>
          <a:lstStyle/>
          <a:p>
            <a:pPr algn="ctr"/>
            <a:r>
              <a:rPr lang="ru-RU" sz="1400" b="1" dirty="0" smtClean="0">
                <a:latin typeface="Times New Roman" pitchFamily="18" charset="0"/>
                <a:cs typeface="Times New Roman" pitchFamily="18" charset="0"/>
              </a:rPr>
              <a:t>Кран башенный решетчатой</a:t>
            </a:r>
          </a:p>
          <a:p>
            <a:pPr algn="ctr"/>
            <a:r>
              <a:rPr lang="ru-RU" sz="1400" b="1" dirty="0" smtClean="0">
                <a:latin typeface="Times New Roman" pitchFamily="18" charset="0"/>
                <a:cs typeface="Times New Roman" pitchFamily="18" charset="0"/>
              </a:rPr>
              <a:t>конструкции</a:t>
            </a:r>
          </a:p>
          <a:p>
            <a:pPr algn="ctr"/>
            <a:r>
              <a:rPr lang="ru-RU" sz="1400" dirty="0" smtClean="0">
                <a:latin typeface="Times New Roman" pitchFamily="18" charset="0"/>
                <a:cs typeface="Times New Roman" pitchFamily="18" charset="0"/>
              </a:rPr>
              <a:t>1 - механизмы передвижения крана;2 - портал; 3 - кабина механизмов,4 - башня,5 - консоль с противовесом;6 - стрела крана</a:t>
            </a:r>
            <a:endParaRPr lang="ru-RU" sz="1400" dirty="0">
              <a:latin typeface="Times New Roman" pitchFamily="18" charset="0"/>
              <a:cs typeface="Times New Roman" pitchFamily="18" charset="0"/>
            </a:endParaRPr>
          </a:p>
        </p:txBody>
      </p:sp>
      <p:sp>
        <p:nvSpPr>
          <p:cNvPr id="9" name="TextBox 8"/>
          <p:cNvSpPr txBox="1"/>
          <p:nvPr/>
        </p:nvSpPr>
        <p:spPr>
          <a:xfrm>
            <a:off x="1403648" y="5013176"/>
            <a:ext cx="2880320" cy="1600438"/>
          </a:xfrm>
          <a:prstGeom prst="rect">
            <a:avLst/>
          </a:prstGeom>
          <a:noFill/>
        </p:spPr>
        <p:txBody>
          <a:bodyPr wrap="square" rtlCol="0">
            <a:spAutoFit/>
          </a:bodyPr>
          <a:lstStyle/>
          <a:p>
            <a:pPr algn="ctr"/>
            <a:r>
              <a:rPr lang="ru-RU" sz="1400" b="1" dirty="0" smtClean="0">
                <a:latin typeface="Times New Roman" pitchFamily="18" charset="0"/>
                <a:cs typeface="Times New Roman" pitchFamily="18" charset="0"/>
              </a:rPr>
              <a:t>Кран башенный трубчатой конструкции</a:t>
            </a:r>
          </a:p>
          <a:p>
            <a:pPr algn="ctr"/>
            <a:r>
              <a:rPr lang="ru-RU" sz="1400" dirty="0" smtClean="0">
                <a:latin typeface="Times New Roman" pitchFamily="18" charset="0"/>
                <a:cs typeface="Times New Roman" pitchFamily="18" charset="0"/>
              </a:rPr>
              <a:t>1 - механизмы передвижения крана;2 - портал;3 - башня;4 - консоль крана;5 - грузовая тележка; 6-стрела крана,7 - кабина управления</a:t>
            </a:r>
            <a:endParaRPr lang="ru-RU" sz="1400" dirty="0">
              <a:latin typeface="Times New Roman" pitchFamily="18" charset="0"/>
              <a:cs typeface="Times New Roman" pitchFamily="18" charset="0"/>
            </a:endParaRPr>
          </a:p>
        </p:txBody>
      </p:sp>
      <p:sp>
        <p:nvSpPr>
          <p:cNvPr id="10" name="TextBox 9"/>
          <p:cNvSpPr txBox="1"/>
          <p:nvPr/>
        </p:nvSpPr>
        <p:spPr>
          <a:xfrm>
            <a:off x="5004048" y="4509120"/>
            <a:ext cx="3888432" cy="2246769"/>
          </a:xfrm>
          <a:prstGeom prst="rect">
            <a:avLst/>
          </a:prstGeom>
          <a:noFill/>
        </p:spPr>
        <p:txBody>
          <a:bodyPr wrap="square" rtlCol="0">
            <a:spAutoFit/>
          </a:bodyPr>
          <a:lstStyle/>
          <a:p>
            <a:pPr algn="ctr"/>
            <a:r>
              <a:rPr lang="ru-RU" sz="1400" b="1" dirty="0" smtClean="0">
                <a:latin typeface="Times New Roman" pitchFamily="18" charset="0"/>
                <a:cs typeface="Times New Roman" pitchFamily="18" charset="0"/>
              </a:rPr>
              <a:t>Кран башенно-стреловой</a:t>
            </a:r>
            <a:endParaRPr lang="ru-RU" sz="1400" dirty="0" smtClean="0">
              <a:latin typeface="Times New Roman" pitchFamily="18" charset="0"/>
              <a:cs typeface="Times New Roman" pitchFamily="18" charset="0"/>
            </a:endParaRPr>
          </a:p>
          <a:p>
            <a:pPr algn="ctr"/>
            <a:r>
              <a:rPr lang="ru-RU" sz="1400" dirty="0" smtClean="0">
                <a:latin typeface="Times New Roman" pitchFamily="18" charset="0"/>
                <a:cs typeface="Times New Roman" pitchFamily="18" charset="0"/>
              </a:rPr>
              <a:t>1 - механизмы передвижения крана; 2 - опорно-поворотное устройство;3 - поворотная платформа,4 - стрела;5 - маневровый клюв;</a:t>
            </a:r>
          </a:p>
          <a:p>
            <a:pPr algn="ctr"/>
            <a:r>
              <a:rPr lang="ru-RU" sz="1400" dirty="0" smtClean="0">
                <a:latin typeface="Times New Roman" pitchFamily="18" charset="0"/>
                <a:cs typeface="Times New Roman" pitchFamily="18" charset="0"/>
              </a:rPr>
              <a:t>6 - грузовой блок основного подъема;7 - грузовой блок вспомогательного подъема,</a:t>
            </a:r>
          </a:p>
          <a:p>
            <a:pPr algn="ctr"/>
            <a:r>
              <a:rPr lang="ru-RU" sz="1400" dirty="0" smtClean="0">
                <a:latin typeface="Times New Roman" pitchFamily="18" charset="0"/>
                <a:cs typeface="Times New Roman" pitchFamily="18" charset="0"/>
              </a:rPr>
              <a:t>8 - установочный клюв,</a:t>
            </a:r>
          </a:p>
          <a:p>
            <a:pPr algn="ctr"/>
            <a:r>
              <a:rPr lang="ru-RU" sz="1400" dirty="0" smtClean="0">
                <a:latin typeface="Times New Roman" pitchFamily="18" charset="0"/>
                <a:cs typeface="Times New Roman" pitchFamily="18" charset="0"/>
              </a:rPr>
              <a:t>9 - стреловой полиспаст;</a:t>
            </a:r>
          </a:p>
          <a:p>
            <a:pPr algn="ctr"/>
            <a:r>
              <a:rPr lang="ru-RU" sz="1400" dirty="0" smtClean="0">
                <a:latin typeface="Times New Roman" pitchFamily="18" charset="0"/>
                <a:cs typeface="Times New Roman" pitchFamily="18" charset="0"/>
              </a:rPr>
              <a:t>10 - кабина управления'</a:t>
            </a:r>
          </a:p>
          <a:p>
            <a:pPr algn="ctr"/>
            <a:r>
              <a:rPr lang="ru-RU" sz="1400" dirty="0" smtClean="0">
                <a:latin typeface="Times New Roman" pitchFamily="18" charset="0"/>
                <a:cs typeface="Times New Roman" pitchFamily="18" charset="0"/>
              </a:rPr>
              <a:t>11 - установка противовеса</a:t>
            </a:r>
            <a:endParaRPr lang="ru-RU" sz="1400"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836712"/>
            <a:ext cx="8229600" cy="485800"/>
          </a:xfrm>
        </p:spPr>
        <p:txBody>
          <a:bodyPr>
            <a:normAutofit/>
          </a:bodyPr>
          <a:lstStyle/>
          <a:p>
            <a:pPr algn="ctr"/>
            <a:r>
              <a:rPr lang="ru-RU" sz="1800" b="1" dirty="0" smtClean="0">
                <a:solidFill>
                  <a:schemeClr val="tx1"/>
                </a:solidFill>
                <a:latin typeface="Times New Roman" pitchFamily="18" charset="0"/>
                <a:cs typeface="Times New Roman" pitchFamily="18" charset="0"/>
              </a:rPr>
              <a:t>СТРЕЛОВЫЕ САМОХОДНЫЕ КРАНЫ</a:t>
            </a:r>
            <a:endParaRPr lang="ru-RU" sz="1800" b="1"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179512" y="1268760"/>
            <a:ext cx="8507288" cy="5305776"/>
          </a:xfrm>
        </p:spPr>
        <p:txBody>
          <a:bodyPr>
            <a:normAutofit/>
          </a:bodyPr>
          <a:lstStyle/>
          <a:p>
            <a:pPr algn="ctr">
              <a:buFont typeface="Wingdings" pitchFamily="2" charset="2"/>
              <a:buChar char="v"/>
            </a:pPr>
            <a:r>
              <a:rPr lang="ru-RU" sz="1600" dirty="0" smtClean="0">
                <a:latin typeface="Times New Roman" pitchFamily="18" charset="0"/>
                <a:cs typeface="Times New Roman" pitchFamily="18" charset="0"/>
              </a:rPr>
              <a:t>Стреловой кран представляет из себя поворотный кран, у которого стрела или башенно-стреловое оборудование закреплены на поворотной платформе, размещенной непосредственно на ходовой части</a:t>
            </a:r>
          </a:p>
          <a:p>
            <a:pPr>
              <a:buNone/>
            </a:pPr>
            <a:r>
              <a:rPr lang="ru-RU" sz="1600" dirty="0" smtClean="0">
                <a:latin typeface="Times New Roman" pitchFamily="18" charset="0"/>
                <a:cs typeface="Times New Roman" pitchFamily="18" charset="0"/>
              </a:rPr>
              <a:t>Стреловые самоходные краны делятся на:</a:t>
            </a:r>
          </a:p>
          <a:p>
            <a:pPr>
              <a:buNone/>
            </a:pPr>
            <a:r>
              <a:rPr lang="ru-RU" sz="1600" dirty="0" smtClean="0">
                <a:latin typeface="Times New Roman" pitchFamily="18" charset="0"/>
                <a:cs typeface="Times New Roman" pitchFamily="18" charset="0"/>
              </a:rPr>
              <a:t>•  пневмоколесные;</a:t>
            </a:r>
          </a:p>
          <a:p>
            <a:pPr>
              <a:buNone/>
            </a:pPr>
            <a:r>
              <a:rPr lang="ru-RU" sz="1600" dirty="0" smtClean="0">
                <a:latin typeface="Times New Roman" pitchFamily="18" charset="0"/>
                <a:cs typeface="Times New Roman" pitchFamily="18" charset="0"/>
              </a:rPr>
              <a:t>•  гусеничные:</a:t>
            </a:r>
          </a:p>
          <a:p>
            <a:pPr>
              <a:buNone/>
            </a:pPr>
            <a:r>
              <a:rPr lang="ru-RU" sz="1600" dirty="0" smtClean="0">
                <a:latin typeface="Times New Roman" pitchFamily="18" charset="0"/>
                <a:cs typeface="Times New Roman" pitchFamily="18" charset="0"/>
              </a:rPr>
              <a:t>•  автомобильные:</a:t>
            </a:r>
          </a:p>
          <a:p>
            <a:pPr>
              <a:buNone/>
            </a:pPr>
            <a:r>
              <a:rPr lang="ru-RU" sz="1600" dirty="0" smtClean="0">
                <a:latin typeface="Times New Roman" pitchFamily="18" charset="0"/>
                <a:cs typeface="Times New Roman" pitchFamily="18" charset="0"/>
              </a:rPr>
              <a:t>•  на специальном шасси (автомобильного типа)</a:t>
            </a:r>
          </a:p>
          <a:p>
            <a:pPr algn="ctr">
              <a:buFont typeface="Wingdings" pitchFamily="2" charset="2"/>
              <a:buChar char="v"/>
            </a:pPr>
            <a:endParaRPr lang="ru-RU" sz="1600" dirty="0" smtClean="0">
              <a:latin typeface="Times New Roman" pitchFamily="18" charset="0"/>
              <a:cs typeface="Times New Roman" pitchFamily="18" charset="0"/>
            </a:endParaRPr>
          </a:p>
          <a:p>
            <a:pPr algn="ctr">
              <a:buFont typeface="Wingdings" pitchFamily="2" charset="2"/>
              <a:buChar char="v"/>
            </a:pPr>
            <a:endParaRPr lang="ru-RU" sz="1600" dirty="0" smtClean="0">
              <a:latin typeface="Times New Roman" pitchFamily="18" charset="0"/>
              <a:cs typeface="Times New Roman" pitchFamily="18" charset="0"/>
            </a:endParaRPr>
          </a:p>
          <a:p>
            <a:pPr algn="ctr">
              <a:buFont typeface="Wingdings" pitchFamily="2" charset="2"/>
              <a:buChar char="v"/>
            </a:pPr>
            <a:r>
              <a:rPr lang="ru-RU" sz="1600" dirty="0" smtClean="0">
                <a:latin typeface="Times New Roman" pitchFamily="18" charset="0"/>
                <a:cs typeface="Times New Roman" pitchFamily="18" charset="0"/>
              </a:rPr>
              <a:t>Автомобильные, пневмоколесные, на специальном шасси и гусеничные краны различаются между собой лишь типом движителя (ходовым устройством), в остальном они имеют общую классификационную характеристику</a:t>
            </a:r>
          </a:p>
          <a:p>
            <a:pPr algn="ctr">
              <a:buFont typeface="Wingdings" pitchFamily="2" charset="2"/>
              <a:buChar char="v"/>
            </a:pPr>
            <a:r>
              <a:rPr lang="ru-RU" sz="1600" dirty="0" smtClean="0">
                <a:latin typeface="Times New Roman" pitchFamily="18" charset="0"/>
                <a:cs typeface="Times New Roman" pitchFamily="18" charset="0"/>
              </a:rPr>
              <a:t>Стреловые самоходные краны предназначены для подачи строительных конструкций и материалов на строящиеся объекты, а также для механизации погрузочно-разгрузочных работ</a:t>
            </a:r>
          </a:p>
          <a:p>
            <a:pPr algn="ctr">
              <a:buFont typeface="Wingdings" pitchFamily="2" charset="2"/>
              <a:buChar char="v"/>
            </a:pPr>
            <a:r>
              <a:rPr lang="ru-RU" sz="1600" dirty="0" smtClean="0">
                <a:latin typeface="Times New Roman" pitchFamily="18" charset="0"/>
                <a:cs typeface="Times New Roman" pitchFamily="18" charset="0"/>
              </a:rPr>
              <a:t>Стреловое оборудование крана может быть выполнено в виде основной стрелы, башенно-стрелового оборудования или стрелового оборудования с гуськом</a:t>
            </a:r>
            <a:endParaRPr lang="ru-RU" sz="1600" dirty="0">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2" cstate="print"/>
          <a:srcRect/>
          <a:stretch>
            <a:fillRect/>
          </a:stretch>
        </p:blipFill>
        <p:spPr bwMode="auto">
          <a:xfrm>
            <a:off x="6156176" y="1988840"/>
            <a:ext cx="2664296" cy="1944216"/>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836712"/>
            <a:ext cx="8229600" cy="629816"/>
          </a:xfrm>
        </p:spPr>
        <p:txBody>
          <a:bodyPr>
            <a:normAutofit/>
          </a:bodyPr>
          <a:lstStyle/>
          <a:p>
            <a:pPr algn="ctr"/>
            <a:r>
              <a:rPr lang="ru-RU" sz="1800" b="1" dirty="0" smtClean="0">
                <a:solidFill>
                  <a:schemeClr val="tx1"/>
                </a:solidFill>
                <a:latin typeface="Times New Roman" pitchFamily="18" charset="0"/>
                <a:cs typeface="Times New Roman" pitchFamily="18" charset="0"/>
              </a:rPr>
              <a:t>УСТРОЙСТВО СТРЕЛОВЫХ САМОХОДНЫХ КРАНОВ</a:t>
            </a:r>
            <a:endParaRPr lang="ru-RU" sz="1800" b="1" dirty="0">
              <a:solidFill>
                <a:schemeClr val="tx1"/>
              </a:solidFill>
              <a:latin typeface="Times New Roman" pitchFamily="18" charset="0"/>
              <a:cs typeface="Times New Roman" pitchFamily="18" charset="0"/>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a:off x="251520" y="1268760"/>
            <a:ext cx="2376264" cy="2808312"/>
          </a:xfrm>
          <a:prstGeom prst="rect">
            <a:avLst/>
          </a:prstGeom>
          <a:noFill/>
          <a:ln w="9525">
            <a:noFill/>
            <a:miter lim="800000"/>
            <a:headEnd/>
            <a:tailEnd/>
          </a:ln>
        </p:spPr>
      </p:pic>
      <p:sp>
        <p:nvSpPr>
          <p:cNvPr id="5" name="TextBox 4"/>
          <p:cNvSpPr txBox="1"/>
          <p:nvPr/>
        </p:nvSpPr>
        <p:spPr>
          <a:xfrm>
            <a:off x="467544" y="4221088"/>
            <a:ext cx="2232248" cy="830997"/>
          </a:xfrm>
          <a:prstGeom prst="rect">
            <a:avLst/>
          </a:prstGeom>
          <a:noFill/>
        </p:spPr>
        <p:txBody>
          <a:bodyPr wrap="square" rtlCol="0">
            <a:spAutoFit/>
          </a:bodyPr>
          <a:lstStyle/>
          <a:p>
            <a:pPr algn="ctr"/>
            <a:r>
              <a:rPr lang="ru-RU" sz="1600" dirty="0" err="1" smtClean="0">
                <a:latin typeface="Times New Roman" pitchFamily="18" charset="0"/>
                <a:cs typeface="Times New Roman" pitchFamily="18" charset="0"/>
              </a:rPr>
              <a:t>Стреловый</a:t>
            </a:r>
            <a:r>
              <a:rPr lang="ru-RU" sz="1600" dirty="0" smtClean="0">
                <a:latin typeface="Times New Roman" pitchFamily="18" charset="0"/>
                <a:cs typeface="Times New Roman" pitchFamily="18" charset="0"/>
              </a:rPr>
              <a:t> самоходный кран на гусеничном шасси</a:t>
            </a:r>
            <a:endParaRPr lang="ru-RU" sz="1600" dirty="0">
              <a:latin typeface="Times New Roman" pitchFamily="18" charset="0"/>
              <a:cs typeface="Times New Roman" pitchFamily="18" charset="0"/>
            </a:endParaRPr>
          </a:p>
        </p:txBody>
      </p:sp>
      <p:sp>
        <p:nvSpPr>
          <p:cNvPr id="6" name="TextBox 5"/>
          <p:cNvSpPr txBox="1"/>
          <p:nvPr/>
        </p:nvSpPr>
        <p:spPr>
          <a:xfrm>
            <a:off x="3131840" y="1556792"/>
            <a:ext cx="5760640" cy="4770537"/>
          </a:xfrm>
          <a:prstGeom prst="rect">
            <a:avLst/>
          </a:prstGeom>
          <a:noFill/>
        </p:spPr>
        <p:txBody>
          <a:bodyPr wrap="square" rtlCol="0">
            <a:spAutoFit/>
          </a:bodyPr>
          <a:lstStyle/>
          <a:p>
            <a:pPr algn="ctr">
              <a:buFont typeface="Wingdings" pitchFamily="2" charset="2"/>
              <a:buChar char="ü"/>
            </a:pPr>
            <a:r>
              <a:rPr lang="ru-RU" sz="1600" dirty="0" smtClean="0">
                <a:latin typeface="Times New Roman" pitchFamily="18" charset="0"/>
                <a:cs typeface="Times New Roman" pitchFamily="18" charset="0"/>
              </a:rPr>
              <a:t>В стреловых кранах различают две основные части -неповоротную и поворотную</a:t>
            </a:r>
          </a:p>
          <a:p>
            <a:pPr algn="ctr"/>
            <a:endParaRPr lang="ru-RU" sz="1600" dirty="0" smtClean="0">
              <a:latin typeface="Times New Roman" pitchFamily="18" charset="0"/>
              <a:cs typeface="Times New Roman" pitchFamily="18" charset="0"/>
            </a:endParaRPr>
          </a:p>
          <a:p>
            <a:pPr algn="ctr">
              <a:buFont typeface="Wingdings" pitchFamily="2" charset="2"/>
              <a:buChar char="ü"/>
            </a:pPr>
            <a:r>
              <a:rPr lang="ru-RU" sz="1600" dirty="0" smtClean="0">
                <a:latin typeface="Times New Roman" pitchFamily="18" charset="0"/>
                <a:cs typeface="Times New Roman" pitchFamily="18" charset="0"/>
              </a:rPr>
              <a:t>Неповоротная часть включает в себя ходовую раму и ходовое устройство. Эта часть представляет собой основную опору, обеспечивающее устойчивое положение крана и возможность его перемещения по основанию</a:t>
            </a:r>
          </a:p>
          <a:p>
            <a:pPr algn="ctr"/>
            <a:r>
              <a:rPr lang="ru-RU" sz="1600" dirty="0" smtClean="0">
                <a:latin typeface="Times New Roman" pitchFamily="18" charset="0"/>
                <a:cs typeface="Times New Roman" pitchFamily="18" charset="0"/>
              </a:rPr>
              <a:t>своим ходом</a:t>
            </a:r>
          </a:p>
          <a:p>
            <a:pPr algn="ctr"/>
            <a:endParaRPr lang="ru-RU" sz="1600" dirty="0" smtClean="0">
              <a:latin typeface="Times New Roman" pitchFamily="18" charset="0"/>
              <a:cs typeface="Times New Roman" pitchFamily="18" charset="0"/>
            </a:endParaRPr>
          </a:p>
          <a:p>
            <a:pPr algn="ctr">
              <a:buFont typeface="Wingdings" pitchFamily="2" charset="2"/>
              <a:buChar char="ü"/>
            </a:pPr>
            <a:r>
              <a:rPr lang="ru-RU" sz="1600" dirty="0" smtClean="0">
                <a:latin typeface="Times New Roman" pitchFamily="18" charset="0"/>
                <a:cs typeface="Times New Roman" pitchFamily="18" charset="0"/>
              </a:rPr>
              <a:t>Поворотная часть включает в себя сварную раму, на которой смонтирована силовая установка, механизмы поворота, подъема, выдвижения стрелы, лебедки, крепится рабочее оборудование, кабина машиниста с пультом управления</a:t>
            </a:r>
          </a:p>
          <a:p>
            <a:pPr algn="ctr">
              <a:buFont typeface="Wingdings" pitchFamily="2" charset="2"/>
              <a:buChar char="ü"/>
            </a:pPr>
            <a:endParaRPr lang="ru-RU" sz="1600" dirty="0" smtClean="0">
              <a:latin typeface="Times New Roman" pitchFamily="18" charset="0"/>
              <a:cs typeface="Times New Roman" pitchFamily="18" charset="0"/>
            </a:endParaRPr>
          </a:p>
          <a:p>
            <a:pPr algn="ctr">
              <a:buFont typeface="Wingdings" pitchFamily="2" charset="2"/>
              <a:buChar char="ü"/>
            </a:pPr>
            <a:r>
              <a:rPr lang="ru-RU" sz="1600" dirty="0" smtClean="0">
                <a:latin typeface="Times New Roman" pitchFamily="18" charset="0"/>
                <a:cs typeface="Times New Roman" pitchFamily="18" charset="0"/>
              </a:rPr>
              <a:t>Поворотная рама с помощью опорно-поворотного устройства, соединяется с ходовой рамой. Такая конструкция соединения поворотной рамы с ходовым устройством дает возможность рабочему оборудованию вращаться вокруг вертикальной оси крана в любую сторону и на любой угол</a:t>
            </a:r>
            <a:endParaRPr lang="ru-RU" sz="16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714356"/>
            <a:ext cx="8258204" cy="1214446"/>
          </a:xfrm>
        </p:spPr>
        <p:txBody>
          <a:bodyPr>
            <a:normAutofit/>
          </a:bodyPr>
          <a:lstStyle/>
          <a:p>
            <a:pPr algn="ctr"/>
            <a:r>
              <a:rPr lang="ru-RU" sz="2000" dirty="0" smtClean="0">
                <a:solidFill>
                  <a:schemeClr val="tx1"/>
                </a:solidFill>
                <a:latin typeface="Times New Roman" pitchFamily="18" charset="0"/>
                <a:cs typeface="Times New Roman" pitchFamily="18" charset="0"/>
              </a:rPr>
              <a:t>ТЕМА 1. ОБЩИЕ ПОЛОЖЕНИЯ.</a:t>
            </a:r>
            <a:br>
              <a:rPr lang="ru-RU" sz="2000" dirty="0" smtClean="0">
                <a:solidFill>
                  <a:schemeClr val="tx1"/>
                </a:solidFill>
                <a:latin typeface="Times New Roman" pitchFamily="18" charset="0"/>
                <a:cs typeface="Times New Roman" pitchFamily="18" charset="0"/>
              </a:rPr>
            </a:br>
            <a:r>
              <a:rPr lang="ru-RU" sz="2000" u="sng" dirty="0" smtClean="0">
                <a:solidFill>
                  <a:schemeClr val="tx1"/>
                </a:solidFill>
                <a:latin typeface="Times New Roman" pitchFamily="18" charset="0"/>
                <a:cs typeface="Times New Roman" pitchFamily="18" charset="0"/>
              </a:rPr>
              <a:t>В теме рассматриваются:</a:t>
            </a:r>
            <a:endParaRPr lang="ru-RU" sz="2000" u="sng"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357158" y="1928802"/>
            <a:ext cx="8329642" cy="4645734"/>
          </a:xfrm>
        </p:spPr>
        <p:txBody>
          <a:bodyPr>
            <a:normAutofit/>
          </a:bodyPr>
          <a:lstStyle/>
          <a:p>
            <a:pPr algn="ctr">
              <a:buClrTx/>
            </a:pPr>
            <a:r>
              <a:rPr lang="ru-RU" sz="1600" i="1" dirty="0" smtClean="0">
                <a:latin typeface="Times New Roman" pitchFamily="18" charset="0"/>
                <a:cs typeface="Times New Roman" pitchFamily="18" charset="0"/>
              </a:rPr>
              <a:t> Область применения и назначения </a:t>
            </a:r>
            <a:r>
              <a:rPr lang="ru-RU" sz="1600" i="1" dirty="0" smtClean="0">
                <a:latin typeface="Times New Roman" pitchFamily="18" charset="0"/>
                <a:cs typeface="Times New Roman" pitchFamily="18" charset="0"/>
              </a:rPr>
              <a:t>"</a:t>
            </a:r>
            <a:r>
              <a:rPr lang="ru-RU" sz="1600" i="1" dirty="0" smtClean="0">
                <a:latin typeface="Times New Roman" pitchFamily="18" charset="0"/>
                <a:cs typeface="Times New Roman" pitchFamily="18" charset="0"/>
              </a:rPr>
              <a:t>Правила безопасности опасных производственных объектов, на которых используются подъемные сооружения" </a:t>
            </a:r>
          </a:p>
          <a:p>
            <a:pPr algn="ctr"/>
            <a:r>
              <a:rPr lang="ru-RU" sz="1600" i="1" dirty="0" smtClean="0">
                <a:latin typeface="Times New Roman" pitchFamily="18" charset="0"/>
                <a:cs typeface="Times New Roman" pitchFamily="18" charset="0"/>
              </a:rPr>
              <a:t>Требования к грузоподъемным механизмам и подъемным сооружениям, приобретаемым за границей</a:t>
            </a:r>
          </a:p>
          <a:p>
            <a:pPr algn="ctr"/>
            <a:endParaRPr lang="ru-RU" sz="1600" i="1" dirty="0" smtClean="0">
              <a:latin typeface="Times New Roman" pitchFamily="18" charset="0"/>
              <a:cs typeface="Times New Roman" pitchFamily="18" charset="0"/>
            </a:endParaRPr>
          </a:p>
          <a:p>
            <a:pPr algn="ctr"/>
            <a:r>
              <a:rPr lang="ru-RU" sz="1600" i="1" dirty="0" smtClean="0">
                <a:latin typeface="Times New Roman" pitchFamily="18" charset="0"/>
                <a:cs typeface="Times New Roman" pitchFamily="18" charset="0"/>
              </a:rPr>
              <a:t> Виды аварий и инцидентов при эксплуатации подъемных сооружений</a:t>
            </a:r>
          </a:p>
          <a:p>
            <a:pPr algn="ctr"/>
            <a:endParaRPr lang="ru-RU" sz="1600" i="1" dirty="0" smtClean="0">
              <a:latin typeface="Times New Roman" pitchFamily="18" charset="0"/>
              <a:cs typeface="Times New Roman" pitchFamily="18" charset="0"/>
            </a:endParaRPr>
          </a:p>
          <a:p>
            <a:pPr algn="ctr"/>
            <a:r>
              <a:rPr lang="ru-RU" sz="1600" i="1" dirty="0" smtClean="0">
                <a:latin typeface="Times New Roman" pitchFamily="18" charset="0"/>
                <a:cs typeface="Times New Roman" pitchFamily="18" charset="0"/>
              </a:rPr>
              <a:t> Расследование причин аварий и несчастных случаев при эксплуатации подъемных сооружений</a:t>
            </a:r>
          </a:p>
          <a:p>
            <a:pPr algn="ctr"/>
            <a:endParaRPr lang="ru-RU" sz="1600" i="1" dirty="0" smtClean="0">
              <a:latin typeface="Times New Roman" pitchFamily="18" charset="0"/>
              <a:cs typeface="Times New Roman" pitchFamily="18" charset="0"/>
            </a:endParaRPr>
          </a:p>
          <a:p>
            <a:pPr algn="ctr"/>
            <a:r>
              <a:rPr lang="ru-RU" sz="1600" i="1" dirty="0" smtClean="0">
                <a:latin typeface="Times New Roman" pitchFamily="18" charset="0"/>
                <a:cs typeface="Times New Roman" pitchFamily="18" charset="0"/>
              </a:rPr>
              <a:t>  Термины и определения</a:t>
            </a:r>
          </a:p>
          <a:p>
            <a:pPr algn="ctr"/>
            <a:endParaRPr lang="ru-RU" sz="1600" i="1" dirty="0" smtClean="0">
              <a:latin typeface="Times New Roman" pitchFamily="18" charset="0"/>
              <a:cs typeface="Times New Roman" pitchFamily="18" charset="0"/>
            </a:endParaRPr>
          </a:p>
          <a:p>
            <a:pPr algn="ctr"/>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714356"/>
            <a:ext cx="8258204" cy="1000132"/>
          </a:xfrm>
        </p:spPr>
        <p:txBody>
          <a:bodyPr>
            <a:normAutofit/>
          </a:bodyPr>
          <a:lstStyle/>
          <a:p>
            <a:pPr algn="ctr"/>
            <a:r>
              <a:rPr lang="ru-RU" sz="1800" b="1" dirty="0" smtClean="0">
                <a:solidFill>
                  <a:schemeClr val="tx1"/>
                </a:solidFill>
                <a:latin typeface="Times New Roman" pitchFamily="18" charset="0"/>
                <a:cs typeface="Times New Roman" pitchFamily="18" charset="0"/>
              </a:rPr>
              <a:t>УСТРОЙСТВО СТРЕЛОВЫХ САМОХОДНЫХ КРАНОВ</a:t>
            </a:r>
            <a:endParaRPr lang="ru-RU" sz="1800" b="1" dirty="0">
              <a:solidFill>
                <a:schemeClr val="tx1"/>
              </a:solidFill>
              <a:latin typeface="Times New Roman" pitchFamily="18" charset="0"/>
              <a:cs typeface="Times New Roman" pitchFamily="18" charset="0"/>
            </a:endParaRPr>
          </a:p>
        </p:txBody>
      </p:sp>
      <p:sp>
        <p:nvSpPr>
          <p:cNvPr id="5" name="Прямоугольник 4"/>
          <p:cNvSpPr/>
          <p:nvPr/>
        </p:nvSpPr>
        <p:spPr>
          <a:xfrm>
            <a:off x="1071538" y="4643446"/>
            <a:ext cx="7429552" cy="178595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ru-RU" sz="1600" dirty="0" smtClean="0">
                <a:latin typeface="Times New Roman" pitchFamily="18" charset="0"/>
                <a:cs typeface="Times New Roman" pitchFamily="18" charset="0"/>
              </a:rPr>
              <a:t>Автомобильный кран:</a:t>
            </a:r>
          </a:p>
          <a:p>
            <a:pPr algn="just"/>
            <a:r>
              <a:rPr lang="ru-RU" sz="1600" dirty="0" smtClean="0">
                <a:latin typeface="Times New Roman" pitchFamily="18" charset="0"/>
                <a:cs typeface="Times New Roman" pitchFamily="18" charset="0"/>
              </a:rPr>
              <a:t>1 – стрела; 2 – крюковая подвеска; 3 – стойка стрелы; 4 – кабина крановщика; 5 – поворотная рама; 6 -опорно-поворотное устройство; 7 – подпятник; 8 – механизм блокировки рессор заднего моста шасси; 9 – неповоротная рама; 10 – облицовка; 11 – выносная опора; 12 – шасси автомобиля.</a:t>
            </a:r>
            <a:endParaRPr lang="ru-RU" sz="1600" dirty="0">
              <a:latin typeface="Times New Roman" pitchFamily="18" charset="0"/>
              <a:cs typeface="Times New Roman" pitchFamily="18" charset="0"/>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a:off x="899592" y="1772816"/>
            <a:ext cx="6929486" cy="26974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980728"/>
            <a:ext cx="8229600" cy="629816"/>
          </a:xfrm>
        </p:spPr>
        <p:txBody>
          <a:bodyPr>
            <a:normAutofit/>
          </a:bodyPr>
          <a:lstStyle/>
          <a:p>
            <a:pPr algn="ctr"/>
            <a:r>
              <a:rPr lang="ru-RU" sz="1800" b="1" dirty="0" smtClean="0">
                <a:solidFill>
                  <a:schemeClr val="tx1"/>
                </a:solidFill>
                <a:latin typeface="Times New Roman" pitchFamily="18" charset="0"/>
                <a:cs typeface="Times New Roman" pitchFamily="18" charset="0"/>
              </a:rPr>
              <a:t>УСТРОЙСТВО СТРЕЛОВЫХ САМОХОДНЫХ КРАНОВ</a:t>
            </a:r>
            <a:endParaRPr lang="ru-RU" sz="1800" b="1" dirty="0">
              <a:solidFill>
                <a:schemeClr val="tx1"/>
              </a:solidFill>
              <a:latin typeface="Times New Roman" pitchFamily="18" charset="0"/>
              <a:cs typeface="Times New Roman" pitchFamily="18" charset="0"/>
            </a:endParaRPr>
          </a:p>
        </p:txBody>
      </p:sp>
      <p:pic>
        <p:nvPicPr>
          <p:cNvPr id="3074" name="Picture 2"/>
          <p:cNvPicPr>
            <a:picLocks noGrp="1" noChangeAspect="1" noChangeArrowheads="1"/>
          </p:cNvPicPr>
          <p:nvPr>
            <p:ph idx="1"/>
          </p:nvPr>
        </p:nvPicPr>
        <p:blipFill>
          <a:blip r:embed="rId2" cstate="print"/>
          <a:srcRect/>
          <a:stretch>
            <a:fillRect/>
          </a:stretch>
        </p:blipFill>
        <p:spPr bwMode="auto">
          <a:xfrm>
            <a:off x="179512" y="1772816"/>
            <a:ext cx="2232248" cy="3717796"/>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6156176" y="1772816"/>
            <a:ext cx="2621285" cy="3721968"/>
          </a:xfrm>
          <a:prstGeom prst="rect">
            <a:avLst/>
          </a:prstGeom>
          <a:noFill/>
          <a:ln w="9525">
            <a:noFill/>
            <a:miter lim="800000"/>
            <a:headEnd/>
            <a:tailEnd/>
          </a:ln>
        </p:spPr>
      </p:pic>
      <p:sp>
        <p:nvSpPr>
          <p:cNvPr id="6" name="TextBox 5"/>
          <p:cNvSpPr txBox="1"/>
          <p:nvPr/>
        </p:nvSpPr>
        <p:spPr>
          <a:xfrm>
            <a:off x="251520" y="5589240"/>
            <a:ext cx="2232248"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ru-RU" sz="1600" dirty="0" smtClean="0">
                <a:latin typeface="Times New Roman" pitchFamily="18" charset="0"/>
                <a:cs typeface="Times New Roman" pitchFamily="18" charset="0"/>
              </a:rPr>
              <a:t>Пневмоколесный кран</a:t>
            </a:r>
            <a:endParaRPr lang="ru-RU" sz="1600" dirty="0">
              <a:latin typeface="Times New Roman" pitchFamily="18" charset="0"/>
              <a:cs typeface="Times New Roman" pitchFamily="18" charset="0"/>
            </a:endParaRPr>
          </a:p>
        </p:txBody>
      </p:sp>
      <p:sp>
        <p:nvSpPr>
          <p:cNvPr id="7" name="TextBox 6"/>
          <p:cNvSpPr txBox="1"/>
          <p:nvPr/>
        </p:nvSpPr>
        <p:spPr>
          <a:xfrm>
            <a:off x="6732240" y="5589240"/>
            <a:ext cx="2160240"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ru-RU" sz="1600" dirty="0" smtClean="0">
                <a:latin typeface="Times New Roman" pitchFamily="18" charset="0"/>
                <a:cs typeface="Times New Roman" pitchFamily="18" charset="0"/>
              </a:rPr>
              <a:t>Гусеничный кран</a:t>
            </a:r>
            <a:endParaRPr lang="ru-RU" sz="1600" dirty="0">
              <a:latin typeface="Times New Roman" pitchFamily="18" charset="0"/>
              <a:cs typeface="Times New Roman" pitchFamily="18" charset="0"/>
            </a:endParaRPr>
          </a:p>
        </p:txBody>
      </p:sp>
      <p:sp>
        <p:nvSpPr>
          <p:cNvPr id="8" name="TextBox 7"/>
          <p:cNvSpPr txBox="1"/>
          <p:nvPr/>
        </p:nvSpPr>
        <p:spPr>
          <a:xfrm>
            <a:off x="2699792" y="2564904"/>
            <a:ext cx="3456384" cy="2554545"/>
          </a:xfrm>
          <a:prstGeom prst="rect">
            <a:avLst/>
          </a:prstGeom>
          <a:noFill/>
        </p:spPr>
        <p:txBody>
          <a:bodyPr wrap="square" rtlCol="0">
            <a:spAutoFit/>
          </a:bodyPr>
          <a:lstStyle/>
          <a:p>
            <a:pPr algn="ctr"/>
            <a:r>
              <a:rPr lang="ru-RU" sz="1600" dirty="0" smtClean="0">
                <a:latin typeface="Times New Roman" pitchFamily="18" charset="0"/>
                <a:cs typeface="Times New Roman" pitchFamily="18" charset="0"/>
              </a:rPr>
              <a:t>1 - крюковая подвеска; </a:t>
            </a:r>
          </a:p>
          <a:p>
            <a:pPr algn="ctr"/>
            <a:r>
              <a:rPr lang="ru-RU" sz="1600" dirty="0" smtClean="0">
                <a:latin typeface="Times New Roman" pitchFamily="18" charset="0"/>
                <a:cs typeface="Times New Roman" pitchFamily="18" charset="0"/>
              </a:rPr>
              <a:t>2 - стрела;</a:t>
            </a:r>
          </a:p>
          <a:p>
            <a:pPr algn="ctr"/>
            <a:r>
              <a:rPr lang="ru-RU" sz="1600" dirty="0" smtClean="0">
                <a:latin typeface="Times New Roman" pitchFamily="18" charset="0"/>
                <a:cs typeface="Times New Roman" pitchFamily="18" charset="0"/>
              </a:rPr>
              <a:t>3 - стойка стрелы; </a:t>
            </a:r>
          </a:p>
          <a:p>
            <a:pPr algn="ctr"/>
            <a:r>
              <a:rPr lang="ru-RU" sz="1600" dirty="0" smtClean="0">
                <a:latin typeface="Times New Roman" pitchFamily="18" charset="0"/>
                <a:cs typeface="Times New Roman" pitchFamily="18" charset="0"/>
              </a:rPr>
              <a:t>4 - кабина крановщика;</a:t>
            </a:r>
          </a:p>
          <a:p>
            <a:pPr algn="ctr"/>
            <a:r>
              <a:rPr lang="ru-RU" sz="1600" dirty="0" smtClean="0">
                <a:latin typeface="Times New Roman" pitchFamily="18" charset="0"/>
                <a:cs typeface="Times New Roman" pitchFamily="18" charset="0"/>
              </a:rPr>
              <a:t>5 - поворотная рама;</a:t>
            </a:r>
          </a:p>
          <a:p>
            <a:pPr algn="ctr"/>
            <a:r>
              <a:rPr lang="ru-RU" sz="1600" dirty="0" smtClean="0">
                <a:latin typeface="Times New Roman" pitchFamily="18" charset="0"/>
                <a:cs typeface="Times New Roman" pitchFamily="18" charset="0"/>
              </a:rPr>
              <a:t>6- опорно-поворотное устройство</a:t>
            </a:r>
          </a:p>
          <a:p>
            <a:pPr algn="ctr"/>
            <a:r>
              <a:rPr lang="ru-RU" sz="1600" dirty="0" smtClean="0">
                <a:latin typeface="Times New Roman" pitchFamily="18" charset="0"/>
                <a:cs typeface="Times New Roman" pitchFamily="18" charset="0"/>
              </a:rPr>
              <a:t>7 - неповоротная рама; </a:t>
            </a:r>
          </a:p>
          <a:p>
            <a:pPr algn="ctr"/>
            <a:r>
              <a:rPr lang="ru-RU" sz="1600" dirty="0" smtClean="0">
                <a:latin typeface="Times New Roman" pitchFamily="18" charset="0"/>
                <a:cs typeface="Times New Roman" pitchFamily="18" charset="0"/>
              </a:rPr>
              <a:t>8 - выносная опора;</a:t>
            </a:r>
          </a:p>
          <a:p>
            <a:pPr algn="ctr"/>
            <a:r>
              <a:rPr lang="ru-RU" sz="1600" dirty="0" smtClean="0">
                <a:latin typeface="Times New Roman" pitchFamily="18" charset="0"/>
                <a:cs typeface="Times New Roman" pitchFamily="18" charset="0"/>
              </a:rPr>
              <a:t>9 - пневмоколесное шасси;</a:t>
            </a:r>
          </a:p>
          <a:p>
            <a:pPr algn="ctr"/>
            <a:r>
              <a:rPr lang="ru-RU" sz="1600" dirty="0" smtClean="0">
                <a:latin typeface="Times New Roman" pitchFamily="18" charset="0"/>
                <a:cs typeface="Times New Roman" pitchFamily="18" charset="0"/>
              </a:rPr>
              <a:t>10 - гусеничное шасси</a:t>
            </a:r>
            <a:endParaRPr lang="ru-RU" sz="1600" dirty="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92696"/>
            <a:ext cx="8229600" cy="629816"/>
          </a:xfrm>
        </p:spPr>
        <p:txBody>
          <a:bodyPr>
            <a:normAutofit/>
          </a:bodyPr>
          <a:lstStyle/>
          <a:p>
            <a:pPr algn="ctr"/>
            <a:r>
              <a:rPr lang="ru-RU" sz="1800" b="1" dirty="0" smtClean="0">
                <a:solidFill>
                  <a:schemeClr val="tx1"/>
                </a:solidFill>
                <a:latin typeface="Times New Roman" pitchFamily="18" charset="0"/>
                <a:cs typeface="Times New Roman" pitchFamily="18" charset="0"/>
              </a:rPr>
              <a:t>Содержание руководства по эксплуатации грузоподъемного крана</a:t>
            </a:r>
            <a:endParaRPr lang="ru-RU" sz="1800" dirty="0">
              <a:solidFill>
                <a:schemeClr val="tx1"/>
              </a:solidFill>
              <a:latin typeface="Times New Roman" pitchFamily="18" charset="0"/>
              <a:cs typeface="Times New Roman" pitchFamily="18" charset="0"/>
            </a:endParaRPr>
          </a:p>
        </p:txBody>
      </p:sp>
      <p:sp>
        <p:nvSpPr>
          <p:cNvPr id="4" name="Содержимое 3"/>
          <p:cNvSpPr>
            <a:spLocks noGrp="1"/>
          </p:cNvSpPr>
          <p:nvPr>
            <p:ph sz="half" idx="1"/>
          </p:nvPr>
        </p:nvSpPr>
        <p:spPr>
          <a:xfrm>
            <a:off x="251520" y="2636912"/>
            <a:ext cx="4244280" cy="4138475"/>
          </a:xfrm>
        </p:spPr>
        <p:txBody>
          <a:bodyPr>
            <a:noAutofit/>
          </a:bodyPr>
          <a:lstStyle/>
          <a:p>
            <a:pPr algn="ctr"/>
            <a:r>
              <a:rPr lang="ru-RU" sz="1600" dirty="0" smtClean="0">
                <a:latin typeface="Times New Roman" pitchFamily="18" charset="0"/>
                <a:cs typeface="Times New Roman" pitchFamily="18" charset="0"/>
              </a:rPr>
              <a:t>периодичность и перечень работ по техническому обслуживанию и ремонту узлов, механизмов и приборов безопасности;</a:t>
            </a:r>
          </a:p>
          <a:p>
            <a:pPr algn="ctr"/>
            <a:r>
              <a:rPr lang="ru-RU" sz="1600" dirty="0" smtClean="0">
                <a:latin typeface="Times New Roman" pitchFamily="18" charset="0"/>
                <a:cs typeface="Times New Roman" pitchFamily="18" charset="0"/>
              </a:rPr>
              <a:t>регулировочные характеристики приводов и допустимые значения просадки грузов при пуске;</a:t>
            </a:r>
          </a:p>
          <a:p>
            <a:pPr algn="ctr"/>
            <a:r>
              <a:rPr lang="ru-RU" sz="1600" dirty="0" smtClean="0">
                <a:latin typeface="Times New Roman" pitchFamily="18" charset="0"/>
                <a:cs typeface="Times New Roman" pitchFamily="18" charset="0"/>
              </a:rPr>
              <a:t>перечень быстроизнашивающихся деталей и допуски на их износ;</a:t>
            </a:r>
          </a:p>
          <a:p>
            <a:pPr algn="ctr"/>
            <a:r>
              <a:rPr lang="ru-RU" sz="1600" dirty="0" smtClean="0">
                <a:latin typeface="Times New Roman" pitchFamily="18" charset="0"/>
                <a:cs typeface="Times New Roman" pitchFamily="18" charset="0"/>
              </a:rPr>
              <a:t>указания по приведению крана в безопасное положение в нерабочем состоянии;</a:t>
            </a:r>
          </a:p>
          <a:p>
            <a:pPr algn="ctr"/>
            <a:r>
              <a:rPr lang="ru-RU" sz="1600" dirty="0" smtClean="0">
                <a:latin typeface="Times New Roman" pitchFamily="18" charset="0"/>
                <a:cs typeface="Times New Roman" pitchFamily="18" charset="0"/>
              </a:rPr>
              <a:t>нормы браковки канатов;</a:t>
            </a:r>
          </a:p>
          <a:p>
            <a:pPr algn="ctr"/>
            <a:r>
              <a:rPr lang="ru-RU" sz="1600" dirty="0" smtClean="0">
                <a:latin typeface="Times New Roman" pitchFamily="18" charset="0"/>
                <a:cs typeface="Times New Roman" pitchFamily="18" charset="0"/>
              </a:rPr>
              <a:t>другие указания по обслуживанию и эксплуатации крана с учетом специфики его конструкции</a:t>
            </a:r>
            <a:endParaRPr lang="ru-RU" sz="1600" dirty="0">
              <a:latin typeface="Times New Roman" pitchFamily="18" charset="0"/>
              <a:cs typeface="Times New Roman" pitchFamily="18" charset="0"/>
            </a:endParaRPr>
          </a:p>
        </p:txBody>
      </p:sp>
      <p:sp>
        <p:nvSpPr>
          <p:cNvPr id="5" name="Содержимое 4"/>
          <p:cNvSpPr>
            <a:spLocks noGrp="1"/>
          </p:cNvSpPr>
          <p:nvPr>
            <p:ph sz="half" idx="2"/>
          </p:nvPr>
        </p:nvSpPr>
        <p:spPr>
          <a:xfrm>
            <a:off x="4648200" y="2708920"/>
            <a:ext cx="4038600" cy="4066467"/>
          </a:xfrm>
        </p:spPr>
        <p:txBody>
          <a:bodyPr>
            <a:noAutofit/>
          </a:bodyPr>
          <a:lstStyle/>
          <a:p>
            <a:pPr algn="ctr"/>
            <a:r>
              <a:rPr lang="ru-RU" sz="1600" dirty="0" smtClean="0">
                <a:latin typeface="Times New Roman" pitchFamily="18" charset="0"/>
                <a:cs typeface="Times New Roman" pitchFamily="18" charset="0"/>
              </a:rPr>
              <a:t>возможные повреждения металлоконструкции и способы их устранения;</a:t>
            </a:r>
          </a:p>
          <a:p>
            <a:pPr algn="ctr"/>
            <a:r>
              <a:rPr lang="ru-RU" sz="1600" dirty="0" smtClean="0">
                <a:latin typeface="Times New Roman" pitchFamily="18" charset="0"/>
                <a:cs typeface="Times New Roman" pitchFamily="18" charset="0"/>
              </a:rPr>
              <a:t>порядок проведения технического освидетельствования;</a:t>
            </a:r>
          </a:p>
          <a:p>
            <a:pPr algn="ctr"/>
            <a:r>
              <a:rPr lang="ru-RU" sz="1600" dirty="0" smtClean="0">
                <a:latin typeface="Times New Roman" pitchFamily="18" charset="0"/>
                <a:cs typeface="Times New Roman" pitchFamily="18" charset="0"/>
              </a:rPr>
              <a:t>критерии предельного состояния крана для отправки его в капитальный ремонт;</a:t>
            </a:r>
          </a:p>
          <a:p>
            <a:pPr algn="ctr"/>
            <a:r>
              <a:rPr lang="ru-RU" sz="1600" dirty="0" smtClean="0">
                <a:latin typeface="Times New Roman" pitchFamily="18" charset="0"/>
                <a:cs typeface="Times New Roman" pitchFamily="18" charset="0"/>
              </a:rPr>
              <a:t>способы проверки приборов безопасности, способы регулировки тормозов, срок службы крана;</a:t>
            </a:r>
          </a:p>
          <a:p>
            <a:pPr algn="ctr"/>
            <a:r>
              <a:rPr lang="ru-RU" sz="1600" dirty="0" smtClean="0">
                <a:latin typeface="Times New Roman" pitchFamily="18" charset="0"/>
                <a:cs typeface="Times New Roman" pitchFamily="18" charset="0"/>
              </a:rPr>
              <a:t>требования безопасности в аварийных ситуациях (в том числе в случае прекращения энергоснабжения крана или выхода из строя его систем при наличии груза на крюке)</a:t>
            </a:r>
            <a:endParaRPr lang="ru-RU" sz="1600" dirty="0">
              <a:latin typeface="Times New Roman" pitchFamily="18" charset="0"/>
              <a:cs typeface="Times New Roman" pitchFamily="18" charset="0"/>
            </a:endParaRPr>
          </a:p>
        </p:txBody>
      </p:sp>
      <p:sp>
        <p:nvSpPr>
          <p:cNvPr id="6" name="TextBox 5"/>
          <p:cNvSpPr txBox="1"/>
          <p:nvPr/>
        </p:nvSpPr>
        <p:spPr>
          <a:xfrm>
            <a:off x="395536" y="1340768"/>
            <a:ext cx="8496944"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ru-RU" sz="1600" dirty="0" smtClean="0">
                <a:latin typeface="Times New Roman" pitchFamily="18" charset="0"/>
                <a:cs typeface="Times New Roman" pitchFamily="18" charset="0"/>
              </a:rPr>
              <a:t>Руководство по эксплуатации крана разрабатывается в соответствии с ГОСТ 2.601 -2006 "Единая система конструкторской документации. Эксплуатационные документы"</a:t>
            </a:r>
            <a:endParaRPr lang="ru-RU" sz="1600" dirty="0">
              <a:latin typeface="Times New Roman" pitchFamily="18" charset="0"/>
              <a:cs typeface="Times New Roman" pitchFamily="18" charset="0"/>
            </a:endParaRPr>
          </a:p>
        </p:txBody>
      </p:sp>
      <p:sp>
        <p:nvSpPr>
          <p:cNvPr id="9" name="TextBox 8"/>
          <p:cNvSpPr txBox="1"/>
          <p:nvPr/>
        </p:nvSpPr>
        <p:spPr>
          <a:xfrm>
            <a:off x="755576" y="2060849"/>
            <a:ext cx="7920880" cy="584775"/>
          </a:xfrm>
          <a:prstGeom prst="rect">
            <a:avLst/>
          </a:prstGeom>
          <a:noFill/>
        </p:spPr>
        <p:txBody>
          <a:bodyPr wrap="square" rtlCol="0">
            <a:spAutoFit/>
          </a:bodyPr>
          <a:lstStyle/>
          <a:p>
            <a:pPr algn="ctr"/>
            <a:r>
              <a:rPr lang="ru-RU" sz="1600" b="1" dirty="0" smtClean="0">
                <a:latin typeface="Times New Roman" pitchFamily="18" charset="0"/>
                <a:cs typeface="Times New Roman" pitchFamily="18" charset="0"/>
              </a:rPr>
              <a:t>В руководстве по эксплуатации наряду с другими требованиями должны быть указаны:</a:t>
            </a:r>
            <a:endParaRPr lang="ru-RU" sz="1600" dirty="0">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39552" y="836712"/>
            <a:ext cx="8229600" cy="413792"/>
          </a:xfrm>
        </p:spPr>
        <p:txBody>
          <a:bodyPr>
            <a:normAutofit/>
          </a:bodyPr>
          <a:lstStyle/>
          <a:p>
            <a:pPr algn="ctr"/>
            <a:r>
              <a:rPr lang="ru-RU" sz="1800" b="1" dirty="0" smtClean="0">
                <a:solidFill>
                  <a:schemeClr val="tx1"/>
                </a:solidFill>
                <a:latin typeface="Times New Roman" pitchFamily="18" charset="0"/>
                <a:cs typeface="Times New Roman" pitchFamily="18" charset="0"/>
              </a:rPr>
              <a:t>ТОРМОЗА</a:t>
            </a:r>
            <a:endParaRPr lang="ru-RU" sz="1800" b="1" dirty="0">
              <a:solidFill>
                <a:schemeClr val="tx1"/>
              </a:solidFill>
              <a:latin typeface="Times New Roman" pitchFamily="18" charset="0"/>
              <a:cs typeface="Times New Roman" pitchFamily="18" charset="0"/>
            </a:endParaRPr>
          </a:p>
        </p:txBody>
      </p:sp>
      <p:sp>
        <p:nvSpPr>
          <p:cNvPr id="6" name="Содержимое 5"/>
          <p:cNvSpPr>
            <a:spLocks noGrp="1"/>
          </p:cNvSpPr>
          <p:nvPr>
            <p:ph idx="1"/>
          </p:nvPr>
        </p:nvSpPr>
        <p:spPr>
          <a:xfrm>
            <a:off x="457200" y="1340768"/>
            <a:ext cx="8229600" cy="5233768"/>
          </a:xfrm>
        </p:spPr>
        <p:txBody>
          <a:bodyPr>
            <a:normAutofit/>
          </a:bodyPr>
          <a:lstStyle/>
          <a:p>
            <a:pPr algn="ctr"/>
            <a:r>
              <a:rPr lang="ru-RU" sz="1600" dirty="0" smtClean="0">
                <a:latin typeface="Times New Roman" pitchFamily="18" charset="0"/>
                <a:cs typeface="Times New Roman" pitchFamily="18" charset="0"/>
              </a:rPr>
              <a:t>Механизмы подъема груза и изменения вылета должны быть снабжены тормозами нормально закрытого типа, автоматически размыкающимися при включении привода</a:t>
            </a:r>
          </a:p>
          <a:p>
            <a:pPr algn="ctr"/>
            <a:r>
              <a:rPr lang="ru-RU" sz="1600" dirty="0" smtClean="0">
                <a:latin typeface="Times New Roman" pitchFamily="18" charset="0"/>
                <a:cs typeface="Times New Roman" pitchFamily="18" charset="0"/>
              </a:rPr>
              <a:t>У грейферных </a:t>
            </a:r>
            <a:r>
              <a:rPr lang="ru-RU" sz="1600" dirty="0" err="1" smtClean="0">
                <a:latin typeface="Times New Roman" pitchFamily="18" charset="0"/>
                <a:cs typeface="Times New Roman" pitchFamily="18" charset="0"/>
              </a:rPr>
              <a:t>двухбарабанных</a:t>
            </a:r>
            <a:r>
              <a:rPr lang="ru-RU" sz="1600" dirty="0" smtClean="0">
                <a:latin typeface="Times New Roman" pitchFamily="18" charset="0"/>
                <a:cs typeface="Times New Roman" pitchFamily="18" charset="0"/>
              </a:rPr>
              <a:t> лебедок с раздельным электрическим приводом тормоз должен быть установлен на каждом приводе</a:t>
            </a:r>
          </a:p>
          <a:p>
            <a:pPr algn="ctr"/>
            <a:r>
              <a:rPr lang="ru-RU" sz="1600" dirty="0" smtClean="0">
                <a:latin typeface="Times New Roman" pitchFamily="18" charset="0"/>
                <a:cs typeface="Times New Roman" pitchFamily="18" charset="0"/>
              </a:rPr>
              <a:t>При срабатывании электрической защиты или выключении электрического тока тормоз должен автоматически замыкаться даже в том случае, когда педаль (кнопка) нажата</a:t>
            </a:r>
          </a:p>
          <a:p>
            <a:pPr algn="ctr"/>
            <a:endParaRPr lang="ru-RU" sz="1600" dirty="0" smtClean="0">
              <a:latin typeface="Times New Roman" pitchFamily="18" charset="0"/>
              <a:cs typeface="Times New Roman" pitchFamily="18" charset="0"/>
            </a:endParaRPr>
          </a:p>
          <a:p>
            <a:pPr algn="ctr">
              <a:buNone/>
            </a:pPr>
            <a:r>
              <a:rPr lang="ru-RU" sz="1600" b="1" dirty="0" smtClean="0">
                <a:latin typeface="Times New Roman" pitchFamily="18" charset="0"/>
                <a:cs typeface="Times New Roman" pitchFamily="18" charset="0"/>
              </a:rPr>
              <a:t>Тормоза на механизмах передвижения кранов (тележек) устанавливаются, если:</a:t>
            </a:r>
          </a:p>
          <a:p>
            <a:pPr algn="ctr">
              <a:buFont typeface="Wingdings" pitchFamily="2" charset="2"/>
              <a:buChar char="ü"/>
            </a:pPr>
            <a:endParaRPr lang="ru-RU" sz="1600" dirty="0" smtClean="0">
              <a:latin typeface="Times New Roman" pitchFamily="18" charset="0"/>
              <a:cs typeface="Times New Roman" pitchFamily="18" charset="0"/>
            </a:endParaRPr>
          </a:p>
          <a:p>
            <a:pPr algn="ctr">
              <a:buFont typeface="Wingdings" pitchFamily="2" charset="2"/>
              <a:buChar char="ü"/>
            </a:pPr>
            <a:r>
              <a:rPr lang="ru-RU" sz="1600" dirty="0" smtClean="0">
                <a:latin typeface="Times New Roman" pitchFamily="18" charset="0"/>
                <a:cs typeface="Times New Roman" pitchFamily="18" charset="0"/>
              </a:rPr>
              <a:t>кран предназначен для работы в помещении и передвигается</a:t>
            </a:r>
          </a:p>
          <a:p>
            <a:pPr algn="ctr">
              <a:buNone/>
            </a:pPr>
            <a:r>
              <a:rPr lang="ru-RU" sz="1600" dirty="0" smtClean="0">
                <a:latin typeface="Times New Roman" pitchFamily="18" charset="0"/>
                <a:cs typeface="Times New Roman" pitchFamily="18" charset="0"/>
              </a:rPr>
              <a:t>по крановому пути, уложенному на полу</a:t>
            </a:r>
          </a:p>
          <a:p>
            <a:pPr algn="ctr">
              <a:buNone/>
            </a:pPr>
            <a:endParaRPr lang="ru-RU" sz="1600" dirty="0" smtClean="0">
              <a:latin typeface="Times New Roman" pitchFamily="18" charset="0"/>
              <a:cs typeface="Times New Roman" pitchFamily="18" charset="0"/>
            </a:endParaRPr>
          </a:p>
          <a:p>
            <a:pPr algn="ctr">
              <a:buFont typeface="Wingdings" pitchFamily="2" charset="2"/>
              <a:buChar char="ü"/>
            </a:pPr>
            <a:r>
              <a:rPr lang="ru-RU" sz="1600" dirty="0" smtClean="0">
                <a:latin typeface="Times New Roman" pitchFamily="18" charset="0"/>
                <a:cs typeface="Times New Roman" pitchFamily="18" charset="0"/>
              </a:rPr>
              <a:t>кран предназначен для работы на открытом воздухе</a:t>
            </a:r>
          </a:p>
          <a:p>
            <a:pPr algn="ctr">
              <a:buFont typeface="Wingdings" pitchFamily="2" charset="2"/>
              <a:buChar char="ü"/>
            </a:pPr>
            <a:endParaRPr lang="ru-RU" sz="1600" dirty="0" smtClean="0">
              <a:latin typeface="Times New Roman" pitchFamily="18" charset="0"/>
              <a:cs typeface="Times New Roman" pitchFamily="18" charset="0"/>
            </a:endParaRPr>
          </a:p>
          <a:p>
            <a:pPr algn="ctr">
              <a:buFont typeface="Wingdings" pitchFamily="2" charset="2"/>
              <a:buChar char="ü"/>
            </a:pPr>
            <a:r>
              <a:rPr lang="ru-RU" sz="1600" dirty="0" smtClean="0">
                <a:latin typeface="Times New Roman" pitchFamily="18" charset="0"/>
                <a:cs typeface="Times New Roman" pitchFamily="18" charset="0"/>
              </a:rPr>
              <a:t>кран предназначен для работы в помещении на крановом пути</a:t>
            </a:r>
          </a:p>
          <a:p>
            <a:pPr algn="ctr">
              <a:buNone/>
            </a:pPr>
            <a:r>
              <a:rPr lang="ru-RU" sz="1600" dirty="0" smtClean="0">
                <a:latin typeface="Times New Roman" pitchFamily="18" charset="0"/>
                <a:cs typeface="Times New Roman" pitchFamily="18" charset="0"/>
              </a:rPr>
              <a:t>и передвигается со скоростью более 32 м/мин</a:t>
            </a:r>
            <a:endParaRPr lang="ru-RU" sz="1600" dirty="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836712"/>
            <a:ext cx="8229600" cy="557808"/>
          </a:xfrm>
        </p:spPr>
        <p:txBody>
          <a:bodyPr>
            <a:normAutofit/>
          </a:bodyPr>
          <a:lstStyle/>
          <a:p>
            <a:pPr algn="ctr"/>
            <a:r>
              <a:rPr lang="ru-RU" sz="1800" b="1" dirty="0" smtClean="0">
                <a:solidFill>
                  <a:schemeClr val="tx1"/>
                </a:solidFill>
                <a:latin typeface="Times New Roman" pitchFamily="18" charset="0"/>
                <a:cs typeface="Times New Roman" pitchFamily="18" charset="0"/>
              </a:rPr>
              <a:t>ТОРМОЗА</a:t>
            </a:r>
            <a:endParaRPr lang="ru-RU" sz="1800" dirty="0"/>
          </a:p>
        </p:txBody>
      </p:sp>
      <p:sp>
        <p:nvSpPr>
          <p:cNvPr id="3" name="Содержимое 2"/>
          <p:cNvSpPr>
            <a:spLocks noGrp="1"/>
          </p:cNvSpPr>
          <p:nvPr>
            <p:ph idx="1"/>
          </p:nvPr>
        </p:nvSpPr>
        <p:spPr>
          <a:xfrm>
            <a:off x="457200" y="1340768"/>
            <a:ext cx="8229600" cy="5233768"/>
          </a:xfrm>
        </p:spPr>
        <p:txBody>
          <a:bodyPr>
            <a:normAutofit fontScale="92500" lnSpcReduction="10000"/>
          </a:bodyPr>
          <a:lstStyle/>
          <a:p>
            <a:pPr>
              <a:buFont typeface="Wingdings" pitchFamily="2" charset="2"/>
              <a:buChar char="ü"/>
            </a:pPr>
            <a:r>
              <a:rPr lang="ru-RU" sz="1600" dirty="0" smtClean="0">
                <a:latin typeface="Times New Roman" pitchFamily="18" charset="0"/>
                <a:cs typeface="Times New Roman" pitchFamily="18" charset="0"/>
              </a:rPr>
              <a:t>Тормоза на механизмах поворота устанавливаются на всех кранах, работающих на открытом воздухе, а также на кранах, работающих в помещении</a:t>
            </a:r>
          </a:p>
          <a:p>
            <a:pPr>
              <a:buFont typeface="Wingdings" pitchFamily="2" charset="2"/>
              <a:buChar char="ü"/>
            </a:pPr>
            <a:endParaRPr lang="ru-RU" sz="1600" dirty="0" smtClean="0">
              <a:latin typeface="Times New Roman" pitchFamily="18" charset="0"/>
              <a:cs typeface="Times New Roman" pitchFamily="18" charset="0"/>
            </a:endParaRPr>
          </a:p>
          <a:p>
            <a:pPr>
              <a:buFont typeface="Wingdings" pitchFamily="2" charset="2"/>
              <a:buChar char="ü"/>
            </a:pPr>
            <a:r>
              <a:rPr lang="ru-RU" sz="1600" dirty="0" smtClean="0">
                <a:latin typeface="Times New Roman" pitchFamily="18" charset="0"/>
                <a:cs typeface="Times New Roman" pitchFamily="18" charset="0"/>
              </a:rPr>
              <a:t>Тормоза механизмов передвижения и поворота кранов (за исключением механизмов передвижения стреловых кранов, а также механизмов поворота башенных, стреловых с башенно-стреловым оборудованием и портальных кранов) должны быть нормально закрытого типа, автоматически размыкающимися при включении привода</a:t>
            </a:r>
          </a:p>
          <a:p>
            <a:pPr>
              <a:buFont typeface="Wingdings" pitchFamily="2" charset="2"/>
              <a:buChar char="ü"/>
            </a:pPr>
            <a:endParaRPr lang="ru-RU" sz="1600" dirty="0" smtClean="0">
              <a:latin typeface="Times New Roman" pitchFamily="18" charset="0"/>
              <a:cs typeface="Times New Roman" pitchFamily="18" charset="0"/>
            </a:endParaRPr>
          </a:p>
          <a:p>
            <a:pPr>
              <a:buFont typeface="Wingdings" pitchFamily="2" charset="2"/>
              <a:buChar char="ü"/>
            </a:pPr>
            <a:r>
              <a:rPr lang="ru-RU" sz="1600" dirty="0" smtClean="0">
                <a:latin typeface="Times New Roman" pitchFamily="18" charset="0"/>
                <a:cs typeface="Times New Roman" pitchFamily="18" charset="0"/>
              </a:rPr>
              <a:t>На стреловых кранах, механизм передвижения которых оборудован управляемым тормозом нормально открытого типа, должен устанавливаться стояночный тормоз</a:t>
            </a:r>
          </a:p>
          <a:p>
            <a:pPr>
              <a:buFont typeface="Wingdings" pitchFamily="2" charset="2"/>
              <a:buChar char="ü"/>
            </a:pPr>
            <a:endParaRPr lang="ru-RU" sz="1600" dirty="0" smtClean="0">
              <a:latin typeface="Times New Roman" pitchFamily="18" charset="0"/>
              <a:cs typeface="Times New Roman" pitchFamily="18" charset="0"/>
            </a:endParaRPr>
          </a:p>
          <a:p>
            <a:pPr>
              <a:buFont typeface="Wingdings" pitchFamily="2" charset="2"/>
              <a:buChar char="ü"/>
            </a:pPr>
            <a:r>
              <a:rPr lang="ru-RU" sz="1600" dirty="0" smtClean="0">
                <a:latin typeface="Times New Roman" pitchFamily="18" charset="0"/>
                <a:cs typeface="Times New Roman" pitchFamily="18" charset="0"/>
              </a:rPr>
              <a:t>На механизмах поворота башенных, стреловых с башенно-стреловым оборудованием и портальных кранов допускается устанавливать управляемые тормоза нормально открытого типа. В этом случае тормоз должен иметь устройство для фиксации его в закрытом положении. Такое устройство может быть установлено на рычагах или педалях управления тормозом</a:t>
            </a:r>
          </a:p>
          <a:p>
            <a:pPr>
              <a:buFont typeface="Wingdings" pitchFamily="2" charset="2"/>
              <a:buChar char="ü"/>
            </a:pPr>
            <a:endParaRPr lang="ru-RU" sz="1600" dirty="0" smtClean="0">
              <a:latin typeface="Times New Roman" pitchFamily="18" charset="0"/>
              <a:cs typeface="Times New Roman" pitchFamily="18" charset="0"/>
            </a:endParaRPr>
          </a:p>
          <a:p>
            <a:pPr>
              <a:buFont typeface="Wingdings" pitchFamily="2" charset="2"/>
              <a:buChar char="ü"/>
            </a:pPr>
            <a:endParaRPr lang="ru-RU" sz="1600" dirty="0" smtClean="0">
              <a:latin typeface="Times New Roman" pitchFamily="18" charset="0"/>
              <a:cs typeface="Times New Roman" pitchFamily="18" charset="0"/>
            </a:endParaRPr>
          </a:p>
          <a:p>
            <a:pPr algn="ctr">
              <a:buNone/>
            </a:pPr>
            <a:r>
              <a:rPr lang="ru-RU" sz="1700" dirty="0" smtClean="0">
                <a:latin typeface="Times New Roman" pitchFamily="18" charset="0"/>
                <a:cs typeface="Times New Roman" pitchFamily="18" charset="0"/>
              </a:rPr>
              <a:t>Колодочные, ленточные и дисковые тормоза</a:t>
            </a:r>
          </a:p>
          <a:p>
            <a:pPr algn="ctr">
              <a:buNone/>
            </a:pPr>
            <a:r>
              <a:rPr lang="ru-RU" sz="1700" dirty="0" smtClean="0">
                <a:latin typeface="Times New Roman" pitchFamily="18" charset="0"/>
                <a:cs typeface="Times New Roman" pitchFamily="18" charset="0"/>
              </a:rPr>
              <a:t>сухого трения должны -  быть защищены от</a:t>
            </a:r>
          </a:p>
          <a:p>
            <a:pPr algn="ctr">
              <a:buNone/>
            </a:pPr>
            <a:r>
              <a:rPr lang="ru-RU" sz="1700" dirty="0" smtClean="0">
                <a:latin typeface="Times New Roman" pitchFamily="18" charset="0"/>
                <a:cs typeface="Times New Roman" pitchFamily="18" charset="0"/>
              </a:rPr>
              <a:t>прямого попадания влаги или масла на</a:t>
            </a:r>
          </a:p>
          <a:p>
            <a:pPr algn="ctr">
              <a:buNone/>
            </a:pPr>
            <a:r>
              <a:rPr lang="ru-RU" sz="1700" dirty="0" smtClean="0">
                <a:latin typeface="Times New Roman" pitchFamily="18" charset="0"/>
                <a:cs typeface="Times New Roman" pitchFamily="18" charset="0"/>
              </a:rPr>
              <a:t>тормозной шкив, ленту, диск</a:t>
            </a:r>
            <a:endParaRPr lang="ru-RU" sz="1700" dirty="0">
              <a:latin typeface="Times New Roman" pitchFamily="18" charset="0"/>
              <a:cs typeface="Times New Roman" pitchFamily="18" charset="0"/>
            </a:endParaRPr>
          </a:p>
        </p:txBody>
      </p:sp>
      <p:sp>
        <p:nvSpPr>
          <p:cNvPr id="6" name="TextBox 5"/>
          <p:cNvSpPr txBox="1"/>
          <p:nvPr/>
        </p:nvSpPr>
        <p:spPr>
          <a:xfrm>
            <a:off x="4355976" y="2276872"/>
            <a:ext cx="1656184" cy="369332"/>
          </a:xfrm>
          <a:prstGeom prst="rect">
            <a:avLst/>
          </a:prstGeom>
          <a:noFill/>
        </p:spPr>
        <p:txBody>
          <a:bodyPr wrap="square" rtlCol="0">
            <a:spAutoFit/>
          </a:bodyPr>
          <a:lstStyle/>
          <a:p>
            <a:endParaRPr lang="ru-RU" dirty="0"/>
          </a:p>
        </p:txBody>
      </p:sp>
      <p:cxnSp>
        <p:nvCxnSpPr>
          <p:cNvPr id="8" name="Прямая соединительная линия 7"/>
          <p:cNvCxnSpPr/>
          <p:nvPr/>
        </p:nvCxnSpPr>
        <p:spPr>
          <a:xfrm>
            <a:off x="827584" y="1340768"/>
            <a:ext cx="0" cy="345638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Рисунок 9" descr="50df0d16dba0c.jpg"/>
          <p:cNvPicPr>
            <a:picLocks noChangeAspect="1"/>
          </p:cNvPicPr>
          <p:nvPr/>
        </p:nvPicPr>
        <p:blipFill>
          <a:blip r:embed="rId2" cstate="print"/>
          <a:stretch>
            <a:fillRect/>
          </a:stretch>
        </p:blipFill>
        <p:spPr>
          <a:xfrm>
            <a:off x="1835696" y="5445224"/>
            <a:ext cx="892696" cy="110872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764704"/>
            <a:ext cx="8229600" cy="629816"/>
          </a:xfrm>
        </p:spPr>
        <p:txBody>
          <a:bodyPr>
            <a:normAutofit/>
          </a:bodyPr>
          <a:lstStyle/>
          <a:p>
            <a:pPr algn="ctr"/>
            <a:r>
              <a:rPr lang="ru-RU" sz="1800" b="1" dirty="0" smtClean="0">
                <a:solidFill>
                  <a:schemeClr val="tx1"/>
                </a:solidFill>
                <a:latin typeface="Times New Roman" pitchFamily="18" charset="0"/>
                <a:cs typeface="Times New Roman" pitchFamily="18" charset="0"/>
              </a:rPr>
              <a:t>ВИДЫ ТОРМОЗОВ</a:t>
            </a:r>
            <a:endParaRPr lang="ru-RU" sz="1800" b="1" dirty="0">
              <a:solidFill>
                <a:schemeClr val="tx1"/>
              </a:solidFill>
              <a:latin typeface="Times New Roman" pitchFamily="18" charset="0"/>
              <a:cs typeface="Times New Roman" pitchFamily="18" charset="0"/>
            </a:endParaRPr>
          </a:p>
        </p:txBody>
      </p:sp>
      <p:sp>
        <p:nvSpPr>
          <p:cNvPr id="5" name="Прямоугольник 4"/>
          <p:cNvSpPr/>
          <p:nvPr/>
        </p:nvSpPr>
        <p:spPr>
          <a:xfrm>
            <a:off x="251520" y="1988840"/>
            <a:ext cx="2880320"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latin typeface="Times New Roman" pitchFamily="18" charset="0"/>
                <a:cs typeface="Times New Roman" pitchFamily="18" charset="0"/>
              </a:rPr>
              <a:t>по конструкции</a:t>
            </a:r>
          </a:p>
        </p:txBody>
      </p:sp>
      <p:sp>
        <p:nvSpPr>
          <p:cNvPr id="6" name="Прямоугольник 5"/>
          <p:cNvSpPr/>
          <p:nvPr/>
        </p:nvSpPr>
        <p:spPr>
          <a:xfrm>
            <a:off x="251520" y="2996952"/>
            <a:ext cx="2880320"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latin typeface="Times New Roman" pitchFamily="18" charset="0"/>
                <a:cs typeface="Times New Roman" pitchFamily="18" charset="0"/>
              </a:rPr>
              <a:t>по способу действия</a:t>
            </a:r>
          </a:p>
        </p:txBody>
      </p:sp>
      <p:sp>
        <p:nvSpPr>
          <p:cNvPr id="7" name="Прямоугольник 6"/>
          <p:cNvSpPr/>
          <p:nvPr/>
        </p:nvSpPr>
        <p:spPr>
          <a:xfrm>
            <a:off x="251520" y="4077072"/>
            <a:ext cx="2880320"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latin typeface="Times New Roman" pitchFamily="18" charset="0"/>
                <a:cs typeface="Times New Roman" pitchFamily="18" charset="0"/>
              </a:rPr>
              <a:t>по способу управления</a:t>
            </a:r>
          </a:p>
        </p:txBody>
      </p:sp>
      <p:sp>
        <p:nvSpPr>
          <p:cNvPr id="8" name="Прямоугольник 7"/>
          <p:cNvSpPr/>
          <p:nvPr/>
        </p:nvSpPr>
        <p:spPr>
          <a:xfrm>
            <a:off x="3707904" y="1988840"/>
            <a:ext cx="3168352" cy="7920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600" dirty="0" smtClean="0">
                <a:latin typeface="Times New Roman" pitchFamily="18" charset="0"/>
                <a:cs typeface="Times New Roman" pitchFamily="18" charset="0"/>
              </a:rPr>
              <a:t>ленточные, колодочные, дисковые и конусные</a:t>
            </a:r>
            <a:endParaRPr lang="ru-RU" sz="1600" dirty="0">
              <a:latin typeface="Times New Roman" pitchFamily="18" charset="0"/>
              <a:cs typeface="Times New Roman" pitchFamily="18" charset="0"/>
            </a:endParaRPr>
          </a:p>
        </p:txBody>
      </p:sp>
      <p:sp>
        <p:nvSpPr>
          <p:cNvPr id="9" name="Прямоугольник 8"/>
          <p:cNvSpPr/>
          <p:nvPr/>
        </p:nvSpPr>
        <p:spPr>
          <a:xfrm>
            <a:off x="3707904" y="4149080"/>
            <a:ext cx="3168352" cy="72008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600" dirty="0" smtClean="0">
                <a:latin typeface="Times New Roman" pitchFamily="18" charset="0"/>
                <a:cs typeface="Times New Roman" pitchFamily="18" charset="0"/>
              </a:rPr>
              <a:t>управляемые и автоматически действующие</a:t>
            </a:r>
            <a:endParaRPr lang="ru-RU" sz="1600" dirty="0">
              <a:latin typeface="Times New Roman" pitchFamily="18" charset="0"/>
              <a:cs typeface="Times New Roman" pitchFamily="18" charset="0"/>
            </a:endParaRPr>
          </a:p>
        </p:txBody>
      </p:sp>
      <p:sp>
        <p:nvSpPr>
          <p:cNvPr id="10" name="Прямоугольник 9"/>
          <p:cNvSpPr/>
          <p:nvPr/>
        </p:nvSpPr>
        <p:spPr>
          <a:xfrm>
            <a:off x="3707904" y="2996952"/>
            <a:ext cx="3168352" cy="72008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600" dirty="0" smtClean="0">
                <a:latin typeface="Times New Roman" pitchFamily="18" charset="0"/>
                <a:cs typeface="Times New Roman" pitchFamily="18" charset="0"/>
              </a:rPr>
              <a:t>нормально закрытые (замкнутые) и нормально открытые (разомкнутые)</a:t>
            </a:r>
            <a:endParaRPr lang="ru-RU" sz="1600" dirty="0">
              <a:latin typeface="Times New Roman" pitchFamily="18" charset="0"/>
              <a:cs typeface="Times New Roman" pitchFamily="18" charset="0"/>
            </a:endParaRPr>
          </a:p>
        </p:txBody>
      </p:sp>
      <p:sp>
        <p:nvSpPr>
          <p:cNvPr id="11" name="TextBox 10"/>
          <p:cNvSpPr txBox="1"/>
          <p:nvPr/>
        </p:nvSpPr>
        <p:spPr>
          <a:xfrm>
            <a:off x="1115616" y="1412776"/>
            <a:ext cx="7416824" cy="584775"/>
          </a:xfrm>
          <a:prstGeom prst="rect">
            <a:avLst/>
          </a:prstGeom>
          <a:noFill/>
        </p:spPr>
        <p:txBody>
          <a:bodyPr wrap="square" rtlCol="0">
            <a:spAutoFit/>
          </a:bodyPr>
          <a:lstStyle/>
          <a:p>
            <a:pPr algn="ctr"/>
            <a:r>
              <a:rPr lang="ru-RU" sz="1600" dirty="0" smtClean="0">
                <a:latin typeface="Times New Roman" pitchFamily="18" charset="0"/>
                <a:cs typeface="Times New Roman" pitchFamily="18" charset="0"/>
              </a:rPr>
              <a:t>Тормоза, применяемые на кранах, можно классифицировать по</a:t>
            </a:r>
          </a:p>
          <a:p>
            <a:pPr algn="ctr"/>
            <a:r>
              <a:rPr lang="ru-RU" sz="1600" dirty="0" smtClean="0">
                <a:latin typeface="Times New Roman" pitchFamily="18" charset="0"/>
                <a:cs typeface="Times New Roman" pitchFamily="18" charset="0"/>
              </a:rPr>
              <a:t>следующим признакам:</a:t>
            </a:r>
            <a:endParaRPr lang="ru-RU" sz="1600" dirty="0">
              <a:latin typeface="Times New Roman" pitchFamily="18" charset="0"/>
              <a:cs typeface="Times New Roman" pitchFamily="18" charset="0"/>
            </a:endParaRPr>
          </a:p>
        </p:txBody>
      </p:sp>
      <p:pic>
        <p:nvPicPr>
          <p:cNvPr id="4098" name="Picture 2"/>
          <p:cNvPicPr>
            <a:picLocks noGrp="1" noChangeAspect="1" noChangeArrowheads="1"/>
          </p:cNvPicPr>
          <p:nvPr>
            <p:ph idx="1"/>
          </p:nvPr>
        </p:nvPicPr>
        <p:blipFill>
          <a:blip r:embed="rId2" cstate="print"/>
          <a:srcRect/>
          <a:stretch>
            <a:fillRect/>
          </a:stretch>
        </p:blipFill>
        <p:spPr bwMode="auto">
          <a:xfrm>
            <a:off x="6516216" y="4581128"/>
            <a:ext cx="2200652" cy="208788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92696"/>
            <a:ext cx="8229600" cy="144016"/>
          </a:xfrm>
        </p:spPr>
        <p:txBody>
          <a:bodyPr>
            <a:normAutofit fontScale="90000"/>
          </a:bodyPr>
          <a:lstStyle/>
          <a:p>
            <a:endParaRPr lang="ru-RU" dirty="0"/>
          </a:p>
        </p:txBody>
      </p:sp>
      <p:graphicFrame>
        <p:nvGraphicFramePr>
          <p:cNvPr id="4" name="Содержимое 3"/>
          <p:cNvGraphicFramePr>
            <a:graphicFrameLocks noGrp="1"/>
          </p:cNvGraphicFramePr>
          <p:nvPr>
            <p:ph idx="1"/>
          </p:nvPr>
        </p:nvGraphicFramePr>
        <p:xfrm>
          <a:off x="395536" y="764704"/>
          <a:ext cx="8291264" cy="58091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764704"/>
            <a:ext cx="8229600" cy="557808"/>
          </a:xfrm>
        </p:spPr>
        <p:txBody>
          <a:bodyPr>
            <a:normAutofit/>
          </a:bodyPr>
          <a:lstStyle/>
          <a:p>
            <a:pPr algn="ctr"/>
            <a:r>
              <a:rPr lang="ru-RU" sz="1800" b="1" dirty="0" smtClean="0">
                <a:solidFill>
                  <a:schemeClr val="tx1"/>
                </a:solidFill>
                <a:latin typeface="Times New Roman" pitchFamily="18" charset="0"/>
                <a:cs typeface="Times New Roman" pitchFamily="18" charset="0"/>
              </a:rPr>
              <a:t>ИЗГОТОВЛЕНИЕ КАНАТОВ</a:t>
            </a:r>
            <a:endParaRPr lang="ru-RU" sz="1800" b="1" dirty="0">
              <a:solidFill>
                <a:schemeClr val="tx1"/>
              </a:solidFill>
              <a:latin typeface="Times New Roman" pitchFamily="18" charset="0"/>
              <a:cs typeface="Times New Roman" pitchFamily="18" charset="0"/>
            </a:endParaRPr>
          </a:p>
        </p:txBody>
      </p:sp>
      <p:pic>
        <p:nvPicPr>
          <p:cNvPr id="5122" name="Picture 2"/>
          <p:cNvPicPr>
            <a:picLocks noGrp="1" noChangeAspect="1" noChangeArrowheads="1"/>
          </p:cNvPicPr>
          <p:nvPr>
            <p:ph idx="1"/>
          </p:nvPr>
        </p:nvPicPr>
        <p:blipFill>
          <a:blip r:embed="rId2" cstate="print"/>
          <a:srcRect/>
          <a:stretch>
            <a:fillRect/>
          </a:stretch>
        </p:blipFill>
        <p:spPr bwMode="auto">
          <a:xfrm>
            <a:off x="1187624" y="4077072"/>
            <a:ext cx="6840760" cy="1630680"/>
          </a:xfrm>
          <a:prstGeom prst="rect">
            <a:avLst/>
          </a:prstGeom>
          <a:noFill/>
          <a:ln w="9525">
            <a:noFill/>
            <a:miter lim="800000"/>
            <a:headEnd/>
            <a:tailEnd/>
          </a:ln>
        </p:spPr>
      </p:pic>
      <p:sp>
        <p:nvSpPr>
          <p:cNvPr id="6" name="TextBox 5"/>
          <p:cNvSpPr txBox="1"/>
          <p:nvPr/>
        </p:nvSpPr>
        <p:spPr>
          <a:xfrm>
            <a:off x="971600" y="5949280"/>
            <a:ext cx="7488832" cy="584775"/>
          </a:xfrm>
          <a:prstGeom prst="rect">
            <a:avLst/>
          </a:prstGeom>
          <a:noFill/>
        </p:spPr>
        <p:txBody>
          <a:bodyPr wrap="square" rtlCol="0">
            <a:spAutoFit/>
          </a:bodyPr>
          <a:lstStyle/>
          <a:p>
            <a:pPr algn="ctr"/>
            <a:r>
              <a:rPr lang="ru-RU" sz="1600" dirty="0" smtClean="0">
                <a:latin typeface="Times New Roman" pitchFamily="18" charset="0"/>
                <a:cs typeface="Times New Roman" pitchFamily="18" charset="0"/>
              </a:rPr>
              <a:t>Стальной канат двойной </a:t>
            </a:r>
            <a:r>
              <a:rPr lang="ru-RU" sz="1600" dirty="0" err="1" smtClean="0">
                <a:latin typeface="Times New Roman" pitchFamily="18" charset="0"/>
                <a:cs typeface="Times New Roman" pitchFamily="18" charset="0"/>
              </a:rPr>
              <a:t>свивки</a:t>
            </a:r>
            <a:r>
              <a:rPr lang="ru-RU" sz="1600" dirty="0" smtClean="0">
                <a:latin typeface="Times New Roman" pitchFamily="18" charset="0"/>
                <a:cs typeface="Times New Roman" pitchFamily="18" charset="0"/>
              </a:rPr>
              <a:t>: 1 - сердечник; 2 - канат, 3 - прядь; 4 - проволока; 5 - внутренний слой каната</a:t>
            </a:r>
            <a:endParaRPr lang="ru-RU" sz="1600" dirty="0">
              <a:latin typeface="Times New Roman" pitchFamily="18" charset="0"/>
              <a:cs typeface="Times New Roman" pitchFamily="18" charset="0"/>
            </a:endParaRPr>
          </a:p>
        </p:txBody>
      </p:sp>
      <p:sp>
        <p:nvSpPr>
          <p:cNvPr id="7" name="TextBox 6"/>
          <p:cNvSpPr txBox="1"/>
          <p:nvPr/>
        </p:nvSpPr>
        <p:spPr>
          <a:xfrm>
            <a:off x="467544" y="1268760"/>
            <a:ext cx="8280920" cy="2554545"/>
          </a:xfrm>
          <a:prstGeom prst="rect">
            <a:avLst/>
          </a:prstGeom>
          <a:noFill/>
        </p:spPr>
        <p:txBody>
          <a:bodyPr wrap="square" rtlCol="0">
            <a:spAutoFit/>
          </a:bodyPr>
          <a:lstStyle/>
          <a:p>
            <a:pPr algn="ctr">
              <a:buFont typeface="Wingdings" pitchFamily="2" charset="2"/>
              <a:buChar char="ü"/>
            </a:pPr>
            <a:r>
              <a:rPr lang="ru-RU" sz="1600" dirty="0" smtClean="0">
                <a:latin typeface="Times New Roman" pitchFamily="18" charset="0"/>
                <a:cs typeface="Times New Roman" pitchFamily="18" charset="0"/>
              </a:rPr>
              <a:t>Стальные канаты изготовляют из высокопрочной проволоки диаметром преимущественно от 0,4...0,5 до 1,8 мм, с разрывным усилием 1400...2000 МПа. Срок работы каната зависит от его конструкции, а также от отношения его диаметра к диаметру огибаемого им барабана или блока механизма (полиспаста)</a:t>
            </a:r>
          </a:p>
          <a:p>
            <a:pPr algn="ctr">
              <a:buFont typeface="Wingdings" pitchFamily="2" charset="2"/>
              <a:buChar char="ü"/>
            </a:pPr>
            <a:r>
              <a:rPr lang="ru-RU" sz="1600" dirty="0" smtClean="0">
                <a:latin typeface="Times New Roman" pitchFamily="18" charset="0"/>
                <a:cs typeface="Times New Roman" pitchFamily="18" charset="0"/>
              </a:rPr>
              <a:t>Рекомендуется, чтобы диаметр барабана или блока был больше диаметра каната в 16 раз или более. Стальные канаты, используемые на монтажных работах, имеют одинарную, двойную или тройную </a:t>
            </a:r>
            <a:r>
              <a:rPr lang="ru-RU" sz="1600" dirty="0" err="1" smtClean="0">
                <a:latin typeface="Times New Roman" pitchFamily="18" charset="0"/>
                <a:cs typeface="Times New Roman" pitchFamily="18" charset="0"/>
              </a:rPr>
              <a:t>свивку</a:t>
            </a:r>
            <a:endParaRPr lang="ru-RU" sz="1600" dirty="0" smtClean="0">
              <a:latin typeface="Times New Roman" pitchFamily="18" charset="0"/>
              <a:cs typeface="Times New Roman" pitchFamily="18" charset="0"/>
            </a:endParaRPr>
          </a:p>
          <a:p>
            <a:pPr algn="ctr">
              <a:buFont typeface="Wingdings" pitchFamily="2" charset="2"/>
              <a:buChar char="ü"/>
            </a:pPr>
            <a:r>
              <a:rPr lang="ru-RU" sz="1600" dirty="0" smtClean="0">
                <a:latin typeface="Times New Roman" pitchFamily="18" charset="0"/>
                <a:cs typeface="Times New Roman" pitchFamily="18" charset="0"/>
              </a:rPr>
              <a:t>Стальные канаты, применяемые в качестве грузовых, стреловых, вантовых, несущих, тяговых, монтажных, должны соответствовать государственным стандартам. Марка, тип и конструкция каната должны соответствовать нормативным документам</a:t>
            </a:r>
            <a:endParaRPr lang="ru-RU" sz="1600" dirty="0">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980728"/>
            <a:ext cx="8229600" cy="557808"/>
          </a:xfrm>
        </p:spPr>
        <p:txBody>
          <a:bodyPr>
            <a:normAutofit/>
          </a:bodyPr>
          <a:lstStyle/>
          <a:p>
            <a:pPr algn="ctr"/>
            <a:r>
              <a:rPr lang="ru-RU" sz="1800" b="1" dirty="0" smtClean="0">
                <a:solidFill>
                  <a:schemeClr val="tx1"/>
                </a:solidFill>
                <a:latin typeface="Times New Roman" pitchFamily="18" charset="0"/>
                <a:cs typeface="Times New Roman" pitchFamily="18" charset="0"/>
              </a:rPr>
              <a:t>Крепление канатов к механизмам подъема и их деталям</a:t>
            </a:r>
            <a:endParaRPr lang="ru-RU" sz="1800" b="1"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556792"/>
            <a:ext cx="8229600" cy="5017744"/>
          </a:xfrm>
        </p:spPr>
        <p:txBody>
          <a:bodyPr>
            <a:normAutofit/>
          </a:bodyPr>
          <a:lstStyle/>
          <a:p>
            <a:pPr algn="ctr">
              <a:buNone/>
            </a:pPr>
            <a:r>
              <a:rPr lang="ru-RU" sz="1600" b="1" dirty="0" smtClean="0">
                <a:latin typeface="Times New Roman" pitchFamily="18" charset="0"/>
                <a:cs typeface="Times New Roman" pitchFamily="18" charset="0"/>
              </a:rPr>
              <a:t>Марка, тип и конструкция каната должны соответствовать нормативным документам</a:t>
            </a:r>
          </a:p>
          <a:p>
            <a:pPr algn="ctr">
              <a:buFont typeface="Wingdings" pitchFamily="2" charset="2"/>
              <a:buChar char="Ø"/>
            </a:pPr>
            <a:r>
              <a:rPr lang="ru-RU" sz="1600" dirty="0" smtClean="0">
                <a:latin typeface="Times New Roman" pitchFamily="18" charset="0"/>
                <a:cs typeface="Times New Roman" pitchFamily="18" charset="0"/>
              </a:rPr>
              <a:t>Крепление и расположение канатов на кранах должны исключать возможность спадания их с барабанов или блоков и перетирания вследствие соприкосновения с элементами металлоконструкций или с канатами других полиспастов</a:t>
            </a:r>
          </a:p>
          <a:p>
            <a:pPr algn="ctr">
              <a:buFont typeface="Wingdings" pitchFamily="2" charset="2"/>
              <a:buChar char="Ø"/>
            </a:pPr>
            <a:endParaRPr lang="ru-RU" sz="1600" dirty="0" smtClean="0">
              <a:latin typeface="Times New Roman" pitchFamily="18" charset="0"/>
              <a:cs typeface="Times New Roman" pitchFamily="18" charset="0"/>
            </a:endParaRPr>
          </a:p>
          <a:p>
            <a:pPr algn="ctr">
              <a:buFont typeface="Wingdings" pitchFamily="2" charset="2"/>
              <a:buChar char="Ø"/>
            </a:pPr>
            <a:r>
              <a:rPr lang="ru-RU" sz="1600" dirty="0" smtClean="0">
                <a:latin typeface="Times New Roman" pitchFamily="18" charset="0"/>
                <a:cs typeface="Times New Roman" pitchFamily="18" charset="0"/>
              </a:rPr>
              <a:t>Петля на конце каната при креплении его на крюке, а также петля стропа, сопряженная с кольцами, крюками или другими деталями, должны быть выполнены:</a:t>
            </a:r>
          </a:p>
          <a:p>
            <a:pPr algn="ctr"/>
            <a:r>
              <a:rPr lang="ru-RU" sz="1600" dirty="0" smtClean="0">
                <a:latin typeface="Times New Roman" pitchFamily="18" charset="0"/>
                <a:cs typeface="Times New Roman" pitchFamily="18" charset="0"/>
              </a:rPr>
              <a:t>с применением коуша с </a:t>
            </a:r>
            <a:r>
              <a:rPr lang="ru-RU" sz="1600" dirty="0" err="1" smtClean="0">
                <a:latin typeface="Times New Roman" pitchFamily="18" charset="0"/>
                <a:cs typeface="Times New Roman" pitchFamily="18" charset="0"/>
              </a:rPr>
              <a:t>заплеткой</a:t>
            </a:r>
            <a:r>
              <a:rPr lang="ru-RU" sz="1600" dirty="0" smtClean="0">
                <a:latin typeface="Times New Roman" pitchFamily="18" charset="0"/>
                <a:cs typeface="Times New Roman" pitchFamily="18" charset="0"/>
              </a:rPr>
              <a:t> свободного конца каната или установкой зажимов; </a:t>
            </a:r>
          </a:p>
          <a:p>
            <a:pPr algn="ctr"/>
            <a:r>
              <a:rPr lang="ru-RU" sz="1600" dirty="0" smtClean="0">
                <a:latin typeface="Times New Roman" pitchFamily="18" charset="0"/>
                <a:cs typeface="Times New Roman" pitchFamily="18" charset="0"/>
              </a:rPr>
              <a:t>с применением стальной кованой, штампованной, литой втулки с закреплением клином;</a:t>
            </a:r>
          </a:p>
          <a:p>
            <a:pPr algn="ctr"/>
            <a:r>
              <a:rPr lang="ru-RU" sz="1600" dirty="0" smtClean="0">
                <a:latin typeface="Times New Roman" pitchFamily="18" charset="0"/>
                <a:cs typeface="Times New Roman" pitchFamily="18" charset="0"/>
              </a:rPr>
              <a:t>путем заливки легкоплавким сплавом;</a:t>
            </a:r>
          </a:p>
          <a:p>
            <a:pPr algn="ctr"/>
            <a:r>
              <a:rPr lang="ru-RU" sz="1600" dirty="0" smtClean="0">
                <a:latin typeface="Times New Roman" pitchFamily="18" charset="0"/>
                <a:cs typeface="Times New Roman" pitchFamily="18" charset="0"/>
              </a:rPr>
              <a:t> другим способом в соответствии с нормативными документами</a:t>
            </a:r>
          </a:p>
          <a:p>
            <a:pPr algn="ctr"/>
            <a:endParaRPr lang="ru-RU" sz="1600" b="1" dirty="0" smtClean="0">
              <a:latin typeface="Times New Roman" pitchFamily="18" charset="0"/>
              <a:cs typeface="Times New Roman" pitchFamily="18" charset="0"/>
            </a:endParaRPr>
          </a:p>
          <a:p>
            <a:pPr algn="ctr">
              <a:buFont typeface="Wingdings" pitchFamily="2" charset="2"/>
              <a:buChar char="Ø"/>
            </a:pPr>
            <a:r>
              <a:rPr lang="ru-RU" sz="1600" dirty="0" smtClean="0">
                <a:latin typeface="Times New Roman" pitchFamily="18" charset="0"/>
                <a:cs typeface="Times New Roman" pitchFamily="18" charset="0"/>
              </a:rPr>
              <a:t>Применение сварных втулок не допускается (кроме крепления конца каната во втулке электрической тали)</a:t>
            </a:r>
            <a:endParaRPr lang="ru-RU" sz="1600" b="1" dirty="0">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836712"/>
            <a:ext cx="8229600" cy="629816"/>
          </a:xfrm>
        </p:spPr>
        <p:txBody>
          <a:bodyPr>
            <a:normAutofit/>
          </a:bodyPr>
          <a:lstStyle/>
          <a:p>
            <a:pPr algn="ctr"/>
            <a:r>
              <a:rPr lang="ru-RU" sz="1800" b="1" dirty="0" smtClean="0">
                <a:solidFill>
                  <a:schemeClr val="tx1"/>
                </a:solidFill>
                <a:latin typeface="Times New Roman" pitchFamily="18" charset="0"/>
                <a:cs typeface="Times New Roman" pitchFamily="18" charset="0"/>
              </a:rPr>
              <a:t>Крепление канатов к механизмам подъема и их деталям</a:t>
            </a:r>
            <a:endParaRPr lang="ru-RU" sz="1800" b="1" dirty="0">
              <a:solidFill>
                <a:schemeClr val="tx1"/>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457200" y="1557338"/>
          <a:ext cx="8229600" cy="5016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928670"/>
            <a:ext cx="8258204" cy="628122"/>
          </a:xfrm>
        </p:spPr>
        <p:txBody>
          <a:bodyPr>
            <a:noAutofit/>
          </a:bodyPr>
          <a:lstStyle/>
          <a:p>
            <a:pPr algn="ctr"/>
            <a:r>
              <a:rPr lang="ru-RU" sz="2000" b="1" dirty="0" smtClean="0">
                <a:solidFill>
                  <a:schemeClr val="tx1"/>
                </a:solidFill>
                <a:latin typeface="Times New Roman" pitchFamily="18" charset="0"/>
                <a:cs typeface="Times New Roman" pitchFamily="18" charset="0"/>
              </a:rPr>
              <a:t>Требования ФНП</a:t>
            </a:r>
            <a:endParaRPr lang="ru-RU" sz="2000" b="1"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251520" y="1556792"/>
            <a:ext cx="8640960" cy="5017744"/>
          </a:xfrm>
        </p:spPr>
        <p:txBody>
          <a:bodyPr>
            <a:normAutofit/>
          </a:bodyPr>
          <a:lstStyle/>
          <a:p>
            <a:pPr marL="265113" lvl="8" indent="-265113" algn="ctr">
              <a:buClrTx/>
              <a:buNone/>
            </a:pPr>
            <a:r>
              <a:rPr lang="ru-RU" sz="1600" dirty="0" smtClean="0">
                <a:solidFill>
                  <a:schemeClr val="tx1"/>
                </a:solidFill>
                <a:latin typeface="Times New Roman" pitchFamily="18" charset="0"/>
                <a:cs typeface="Times New Roman" pitchFamily="18" charset="0"/>
              </a:rPr>
              <a:t>Федеральные нормы и правила в области промышленной безопасности "Правила безопасности опасных производственных объектов, на которых используются подъемные сооружения" устанавливают необходимые требования к:</a:t>
            </a:r>
          </a:p>
          <a:p>
            <a:pPr marL="265113" lvl="8" indent="-265113" algn="ctr">
              <a:buClrTx/>
              <a:buFont typeface="Wingdings" pitchFamily="2" charset="2"/>
              <a:buChar char="Ø"/>
            </a:pPr>
            <a:r>
              <a:rPr lang="ru-RU" sz="1600" dirty="0" smtClean="0">
                <a:solidFill>
                  <a:schemeClr val="tx1"/>
                </a:solidFill>
                <a:latin typeface="Times New Roman" pitchFamily="18" charset="0"/>
                <a:cs typeface="Times New Roman" pitchFamily="18" charset="0"/>
              </a:rPr>
              <a:t>деятельности в области промышленной безопасности на опасных производственных объектах (ОПО), на которых используются стационарно установленные грузоподъемные механизмы (подъемные сооружения), в том числе к работникам указанных ОПО;</a:t>
            </a:r>
          </a:p>
          <a:p>
            <a:pPr marL="265113" lvl="8" indent="-265113" algn="ctr">
              <a:buClrTx/>
              <a:buFont typeface="Wingdings" pitchFamily="2" charset="2"/>
              <a:buChar char="Ø"/>
            </a:pPr>
            <a:r>
              <a:rPr lang="ru-RU" sz="1600" dirty="0" smtClean="0">
                <a:solidFill>
                  <a:schemeClr val="tx1"/>
                </a:solidFill>
                <a:latin typeface="Times New Roman" pitchFamily="18" charset="0"/>
                <a:cs typeface="Times New Roman" pitchFamily="18" charset="0"/>
              </a:rPr>
              <a:t>безопасности технологических процессов на ОПО, на которых используются подъемные сооружения;</a:t>
            </a:r>
          </a:p>
          <a:p>
            <a:pPr marL="265113" lvl="8" indent="-265113" algn="ctr">
              <a:buClrTx/>
              <a:buFont typeface="Wingdings" pitchFamily="2" charset="2"/>
              <a:buChar char="Ø"/>
            </a:pPr>
            <a:r>
              <a:rPr lang="ru-RU" sz="1600" dirty="0" smtClean="0">
                <a:solidFill>
                  <a:schemeClr val="tx1"/>
                </a:solidFill>
                <a:latin typeface="Times New Roman" pitchFamily="18" charset="0"/>
                <a:cs typeface="Times New Roman" pitchFamily="18" charset="0"/>
              </a:rPr>
              <a:t>порядку действии в случае аварии или инцидента на опасном производственном объекте</a:t>
            </a:r>
          </a:p>
          <a:p>
            <a:pPr marL="265113" lvl="8" indent="-265113">
              <a:buClrTx/>
              <a:buNone/>
            </a:pPr>
            <a:endParaRPr lang="ru-RU" sz="1800" dirty="0" smtClean="0">
              <a:solidFill>
                <a:schemeClr val="tx1"/>
              </a:solidFill>
              <a:latin typeface="Times New Roman" pitchFamily="18" charset="0"/>
              <a:cs typeface="Times New Roman" pitchFamily="18" charset="0"/>
            </a:endParaRPr>
          </a:p>
          <a:p>
            <a:pPr marL="265113" lvl="8" indent="-265113">
              <a:buClrTx/>
              <a:buNone/>
            </a:pPr>
            <a:endParaRPr lang="ru-RU" sz="1800" dirty="0" smtClean="0">
              <a:solidFill>
                <a:schemeClr val="tx1"/>
              </a:solidFill>
              <a:latin typeface="Times New Roman" pitchFamily="18" charset="0"/>
              <a:cs typeface="Times New Roman" pitchFamily="18" charset="0"/>
            </a:endParaRPr>
          </a:p>
          <a:p>
            <a:pPr marL="265113" lvl="8" indent="-265113" algn="ctr">
              <a:buClrTx/>
              <a:buNone/>
            </a:pPr>
            <a:r>
              <a:rPr lang="ru-RU" sz="1600" dirty="0" smtClean="0">
                <a:solidFill>
                  <a:schemeClr val="tx1"/>
                </a:solidFill>
                <a:latin typeface="Times New Roman" pitchFamily="18" charset="0"/>
                <a:cs typeface="Times New Roman" pitchFamily="18" charset="0"/>
              </a:rPr>
              <a:t>Положения настоящего ФНП распространяются на организации независимо от их организационно-правовых форм и форм собственности, осуществляющие деятельность в области промышленной безопасности ОПО, на которых используются подъемные сооружения, на территории РФ и на иных территориях, над которыми РФ осуществляет юрисдикцию в соответствии с законодательством РФ нормами международного права</a:t>
            </a:r>
          </a:p>
          <a:p>
            <a:pPr marL="265113" lvl="8" indent="-265113" algn="ctr">
              <a:buClrTx/>
              <a:buNone/>
            </a:pPr>
            <a:endParaRPr lang="ru-RU" sz="1600" dirty="0" smtClean="0">
              <a:solidFill>
                <a:schemeClr val="tx1"/>
              </a:solidFill>
              <a:latin typeface="Times New Roman" pitchFamily="18" charset="0"/>
              <a:cs typeface="Times New Roman" pitchFamily="18" charset="0"/>
            </a:endParaRPr>
          </a:p>
          <a:p>
            <a:pPr marL="265113" lvl="8" indent="-265113" algn="ctr">
              <a:buClrTx/>
              <a:buNone/>
            </a:pPr>
            <a:endParaRPr lang="ru-RU" sz="1600" dirty="0">
              <a:solidFill>
                <a:schemeClr val="tx1"/>
              </a:solidFill>
              <a:latin typeface="Times New Roman" pitchFamily="18" charset="0"/>
              <a:cs typeface="Times New Roman" pitchFamily="18" charset="0"/>
            </a:endParaRPr>
          </a:p>
        </p:txBody>
      </p:sp>
      <p:pic>
        <p:nvPicPr>
          <p:cNvPr id="7" name="Рисунок 6" descr="50df0d16dba0c.jpg"/>
          <p:cNvPicPr>
            <a:picLocks noChangeAspect="1"/>
          </p:cNvPicPr>
          <p:nvPr/>
        </p:nvPicPr>
        <p:blipFill>
          <a:blip r:embed="rId2" cstate="print"/>
          <a:stretch>
            <a:fillRect/>
          </a:stretch>
        </p:blipFill>
        <p:spPr>
          <a:xfrm>
            <a:off x="285720" y="4143380"/>
            <a:ext cx="676672" cy="648072"/>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24744"/>
            <a:ext cx="8229600" cy="413792"/>
          </a:xfrm>
        </p:spPr>
        <p:txBody>
          <a:bodyPr>
            <a:normAutofit/>
          </a:bodyPr>
          <a:lstStyle/>
          <a:p>
            <a:pPr algn="ctr"/>
            <a:r>
              <a:rPr lang="ru-RU" sz="1800" b="1" dirty="0" smtClean="0">
                <a:solidFill>
                  <a:schemeClr val="tx1"/>
                </a:solidFill>
                <a:latin typeface="Times New Roman" pitchFamily="18" charset="0"/>
                <a:cs typeface="Times New Roman" pitchFamily="18" charset="0"/>
              </a:rPr>
              <a:t>Крепление канатов к механизмам подъема и их деталям</a:t>
            </a:r>
            <a:endParaRPr lang="ru-RU" sz="1800"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628800"/>
            <a:ext cx="8229600" cy="4945736"/>
          </a:xfrm>
        </p:spPr>
        <p:txBody>
          <a:bodyPr>
            <a:normAutofit/>
          </a:bodyPr>
          <a:lstStyle/>
          <a:p>
            <a:pPr algn="ctr">
              <a:buNone/>
            </a:pPr>
            <a:r>
              <a:rPr lang="ru-RU" sz="1800" b="1" dirty="0" smtClean="0">
                <a:latin typeface="Times New Roman" pitchFamily="18" charset="0"/>
                <a:cs typeface="Times New Roman" pitchFamily="18" charset="0"/>
              </a:rPr>
              <a:t>Виды концевых креплений каната:</a:t>
            </a:r>
          </a:p>
          <a:p>
            <a:pPr algn="ctr">
              <a:buNone/>
            </a:pPr>
            <a:endParaRPr lang="ru-RU" sz="1800" dirty="0">
              <a:latin typeface="Times New Roman" pitchFamily="18" charset="0"/>
              <a:cs typeface="Times New Roman" pitchFamily="18" charset="0"/>
            </a:endParaRPr>
          </a:p>
        </p:txBody>
      </p:sp>
      <p:pic>
        <p:nvPicPr>
          <p:cNvPr id="6147" name="Picture 3"/>
          <p:cNvPicPr>
            <a:picLocks noChangeAspect="1" noChangeArrowheads="1"/>
          </p:cNvPicPr>
          <p:nvPr/>
        </p:nvPicPr>
        <p:blipFill>
          <a:blip r:embed="rId2" cstate="print"/>
          <a:srcRect/>
          <a:stretch>
            <a:fillRect/>
          </a:stretch>
        </p:blipFill>
        <p:spPr bwMode="auto">
          <a:xfrm>
            <a:off x="539552" y="2060848"/>
            <a:ext cx="8134350" cy="1504950"/>
          </a:xfrm>
          <a:prstGeom prst="rect">
            <a:avLst/>
          </a:prstGeom>
          <a:noFill/>
          <a:ln w="9525">
            <a:noFill/>
            <a:miter lim="800000"/>
            <a:headEnd/>
            <a:tailEnd/>
          </a:ln>
        </p:spPr>
      </p:pic>
      <p:pic>
        <p:nvPicPr>
          <p:cNvPr id="6148" name="Picture 4"/>
          <p:cNvPicPr>
            <a:picLocks noChangeAspect="1" noChangeArrowheads="1"/>
          </p:cNvPicPr>
          <p:nvPr/>
        </p:nvPicPr>
        <p:blipFill>
          <a:blip r:embed="rId3" cstate="print"/>
          <a:srcRect/>
          <a:stretch>
            <a:fillRect/>
          </a:stretch>
        </p:blipFill>
        <p:spPr bwMode="auto">
          <a:xfrm>
            <a:off x="395536" y="4437112"/>
            <a:ext cx="8391525" cy="1714500"/>
          </a:xfrm>
          <a:prstGeom prst="rect">
            <a:avLst/>
          </a:prstGeom>
          <a:noFill/>
          <a:ln w="9525">
            <a:noFill/>
            <a:miter lim="800000"/>
            <a:headEnd/>
            <a:tailEnd/>
          </a:ln>
        </p:spPr>
      </p:pic>
      <p:sp>
        <p:nvSpPr>
          <p:cNvPr id="7" name="TextBox 6"/>
          <p:cNvSpPr txBox="1"/>
          <p:nvPr/>
        </p:nvSpPr>
        <p:spPr>
          <a:xfrm>
            <a:off x="827584" y="3861048"/>
            <a:ext cx="7704856" cy="338554"/>
          </a:xfrm>
          <a:prstGeom prst="rect">
            <a:avLst/>
          </a:prstGeom>
          <a:noFill/>
        </p:spPr>
        <p:txBody>
          <a:bodyPr wrap="square" rtlCol="0">
            <a:spAutoFit/>
          </a:bodyPr>
          <a:lstStyle/>
          <a:p>
            <a:r>
              <a:rPr lang="ru-RU" sz="1600" b="1" dirty="0" err="1" smtClean="0">
                <a:latin typeface="Times New Roman" pitchFamily="18" charset="0"/>
                <a:cs typeface="Times New Roman" pitchFamily="18" charset="0"/>
              </a:rPr>
              <a:t>Заплетка</a:t>
            </a:r>
            <a:r>
              <a:rPr lang="ru-RU" sz="1600" b="1" dirty="0" smtClean="0">
                <a:latin typeface="Times New Roman" pitchFamily="18" charset="0"/>
                <a:cs typeface="Times New Roman" pitchFamily="18" charset="0"/>
              </a:rPr>
              <a:t>                                                                        Обжимная втулка</a:t>
            </a:r>
            <a:endParaRPr lang="ru-RU" sz="1600" b="1" dirty="0">
              <a:latin typeface="Times New Roman" pitchFamily="18" charset="0"/>
              <a:cs typeface="Times New Roman" pitchFamily="18" charset="0"/>
            </a:endParaRPr>
          </a:p>
        </p:txBody>
      </p:sp>
      <p:sp>
        <p:nvSpPr>
          <p:cNvPr id="8" name="TextBox 7"/>
          <p:cNvSpPr txBox="1"/>
          <p:nvPr/>
        </p:nvSpPr>
        <p:spPr>
          <a:xfrm>
            <a:off x="539552" y="6237312"/>
            <a:ext cx="8352928" cy="338554"/>
          </a:xfrm>
          <a:prstGeom prst="rect">
            <a:avLst/>
          </a:prstGeom>
          <a:noFill/>
        </p:spPr>
        <p:txBody>
          <a:bodyPr wrap="square" rtlCol="0">
            <a:spAutoFit/>
          </a:bodyPr>
          <a:lstStyle/>
          <a:p>
            <a:r>
              <a:rPr lang="ru-RU" sz="1600" b="1" dirty="0" err="1" smtClean="0">
                <a:latin typeface="Times New Roman" pitchFamily="18" charset="0"/>
                <a:cs typeface="Times New Roman" pitchFamily="18" charset="0"/>
              </a:rPr>
              <a:t>Коушный</a:t>
            </a:r>
            <a:r>
              <a:rPr lang="ru-RU" sz="1600" b="1" dirty="0" smtClean="0">
                <a:latin typeface="Times New Roman" pitchFamily="18" charset="0"/>
                <a:cs typeface="Times New Roman" pitchFamily="18" charset="0"/>
              </a:rPr>
              <a:t> разъемный захват                                            Заливка</a:t>
            </a:r>
            <a:endParaRPr lang="ru-RU" sz="1600" b="1" dirty="0">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836712"/>
            <a:ext cx="8229600" cy="557808"/>
          </a:xfrm>
        </p:spPr>
        <p:txBody>
          <a:bodyPr>
            <a:normAutofit/>
          </a:bodyPr>
          <a:lstStyle/>
          <a:p>
            <a:pPr algn="ctr"/>
            <a:r>
              <a:rPr lang="ru-RU" sz="1800" b="1" dirty="0" smtClean="0">
                <a:solidFill>
                  <a:schemeClr val="tx1"/>
                </a:solidFill>
                <a:latin typeface="Times New Roman" pitchFamily="18" charset="0"/>
                <a:cs typeface="Times New Roman" pitchFamily="18" charset="0"/>
              </a:rPr>
              <a:t>Крепление канатов к механизмам подъема и их деталям</a:t>
            </a:r>
            <a:endParaRPr lang="ru-RU" sz="1800" dirty="0"/>
          </a:p>
        </p:txBody>
      </p:sp>
      <p:sp>
        <p:nvSpPr>
          <p:cNvPr id="3" name="Содержимое 2"/>
          <p:cNvSpPr>
            <a:spLocks noGrp="1"/>
          </p:cNvSpPr>
          <p:nvPr>
            <p:ph idx="1"/>
          </p:nvPr>
        </p:nvSpPr>
        <p:spPr>
          <a:xfrm>
            <a:off x="457200" y="1412776"/>
            <a:ext cx="8229600" cy="5161760"/>
          </a:xfrm>
        </p:spPr>
        <p:txBody>
          <a:bodyPr>
            <a:normAutofit/>
          </a:bodyPr>
          <a:lstStyle/>
          <a:p>
            <a:pPr algn="ctr">
              <a:buNone/>
            </a:pPr>
            <a:r>
              <a:rPr lang="ru-RU" sz="1800" b="1" dirty="0" smtClean="0">
                <a:latin typeface="Times New Roman" pitchFamily="18" charset="0"/>
                <a:cs typeface="Times New Roman" pitchFamily="18" charset="0"/>
              </a:rPr>
              <a:t>Виды концевых креплений каната:</a:t>
            </a:r>
          </a:p>
          <a:p>
            <a:pPr algn="ctr">
              <a:buNone/>
            </a:pPr>
            <a:endParaRPr lang="ru-RU" sz="1800" b="1" dirty="0" smtClean="0">
              <a:latin typeface="Times New Roman" pitchFamily="18" charset="0"/>
              <a:cs typeface="Times New Roman" pitchFamily="18" charset="0"/>
            </a:endParaRPr>
          </a:p>
          <a:p>
            <a:pPr algn="ctr">
              <a:buNone/>
            </a:pPr>
            <a:endParaRPr lang="ru-RU" sz="1800" b="1" dirty="0" smtClean="0">
              <a:latin typeface="Times New Roman" pitchFamily="18" charset="0"/>
              <a:cs typeface="Times New Roman" pitchFamily="18" charset="0"/>
            </a:endParaRPr>
          </a:p>
          <a:p>
            <a:pPr algn="ctr">
              <a:buNone/>
            </a:pPr>
            <a:endParaRPr lang="ru-RU" sz="1800" b="1" dirty="0" smtClean="0">
              <a:latin typeface="Times New Roman" pitchFamily="18" charset="0"/>
              <a:cs typeface="Times New Roman" pitchFamily="18" charset="0"/>
            </a:endParaRPr>
          </a:p>
          <a:p>
            <a:pPr algn="ctr">
              <a:buNone/>
            </a:pPr>
            <a:endParaRPr lang="ru-RU" sz="1800" b="1" dirty="0" smtClean="0">
              <a:latin typeface="Times New Roman" pitchFamily="18" charset="0"/>
              <a:cs typeface="Times New Roman" pitchFamily="18" charset="0"/>
            </a:endParaRPr>
          </a:p>
          <a:p>
            <a:pPr algn="ctr">
              <a:buNone/>
            </a:pPr>
            <a:endParaRPr lang="ru-RU" sz="1800" dirty="0">
              <a:latin typeface="Times New Roman" pitchFamily="18" charset="0"/>
              <a:cs typeface="Times New Roman" pitchFamily="18" charset="0"/>
            </a:endParaRPr>
          </a:p>
        </p:txBody>
      </p:sp>
      <p:pic>
        <p:nvPicPr>
          <p:cNvPr id="7173" name="Picture 5"/>
          <p:cNvPicPr>
            <a:picLocks noChangeAspect="1" noChangeArrowheads="1"/>
          </p:cNvPicPr>
          <p:nvPr/>
        </p:nvPicPr>
        <p:blipFill>
          <a:blip r:embed="rId2" cstate="print"/>
          <a:srcRect/>
          <a:stretch>
            <a:fillRect/>
          </a:stretch>
        </p:blipFill>
        <p:spPr bwMode="auto">
          <a:xfrm>
            <a:off x="467544" y="1772816"/>
            <a:ext cx="8343900" cy="1590675"/>
          </a:xfrm>
          <a:prstGeom prst="rect">
            <a:avLst/>
          </a:prstGeom>
          <a:noFill/>
          <a:ln w="9525">
            <a:noFill/>
            <a:miter lim="800000"/>
            <a:headEnd/>
            <a:tailEnd/>
          </a:ln>
        </p:spPr>
      </p:pic>
      <p:pic>
        <p:nvPicPr>
          <p:cNvPr id="7174" name="Picture 6"/>
          <p:cNvPicPr>
            <a:picLocks noChangeAspect="1" noChangeArrowheads="1"/>
          </p:cNvPicPr>
          <p:nvPr/>
        </p:nvPicPr>
        <p:blipFill>
          <a:blip r:embed="rId3" cstate="print"/>
          <a:srcRect/>
          <a:stretch>
            <a:fillRect/>
          </a:stretch>
        </p:blipFill>
        <p:spPr bwMode="auto">
          <a:xfrm>
            <a:off x="395536" y="4293096"/>
            <a:ext cx="8334375" cy="1924050"/>
          </a:xfrm>
          <a:prstGeom prst="rect">
            <a:avLst/>
          </a:prstGeom>
          <a:noFill/>
          <a:ln w="9525">
            <a:noFill/>
            <a:miter lim="800000"/>
            <a:headEnd/>
            <a:tailEnd/>
          </a:ln>
        </p:spPr>
      </p:pic>
      <p:sp>
        <p:nvSpPr>
          <p:cNvPr id="9" name="TextBox 8"/>
          <p:cNvSpPr txBox="1"/>
          <p:nvPr/>
        </p:nvSpPr>
        <p:spPr>
          <a:xfrm>
            <a:off x="683568" y="3573016"/>
            <a:ext cx="7848872" cy="338554"/>
          </a:xfrm>
          <a:prstGeom prst="rect">
            <a:avLst/>
          </a:prstGeom>
          <a:noFill/>
        </p:spPr>
        <p:txBody>
          <a:bodyPr wrap="square" rtlCol="0">
            <a:spAutoFit/>
          </a:bodyPr>
          <a:lstStyle/>
          <a:p>
            <a:r>
              <a:rPr lang="ru-RU" sz="1600" b="1" dirty="0" smtClean="0">
                <a:latin typeface="Times New Roman" pitchFamily="18" charset="0"/>
                <a:cs typeface="Times New Roman" pitchFamily="18" charset="0"/>
              </a:rPr>
              <a:t>Винтовые зажимы                                                        Цанговый захват</a:t>
            </a:r>
            <a:endParaRPr lang="ru-RU" sz="1600" b="1" dirty="0">
              <a:latin typeface="Times New Roman" pitchFamily="18" charset="0"/>
              <a:cs typeface="Times New Roman" pitchFamily="18" charset="0"/>
            </a:endParaRPr>
          </a:p>
        </p:txBody>
      </p:sp>
      <p:sp>
        <p:nvSpPr>
          <p:cNvPr id="10" name="TextBox 9"/>
          <p:cNvSpPr txBox="1"/>
          <p:nvPr/>
        </p:nvSpPr>
        <p:spPr>
          <a:xfrm>
            <a:off x="539552" y="6309320"/>
            <a:ext cx="8352928" cy="338554"/>
          </a:xfrm>
          <a:prstGeom prst="rect">
            <a:avLst/>
          </a:prstGeom>
          <a:noFill/>
        </p:spPr>
        <p:txBody>
          <a:bodyPr wrap="square" rtlCol="0">
            <a:spAutoFit/>
          </a:bodyPr>
          <a:lstStyle/>
          <a:p>
            <a:r>
              <a:rPr lang="ru-RU" sz="1600" b="1" dirty="0" smtClean="0">
                <a:latin typeface="Times New Roman" pitchFamily="18" charset="0"/>
                <a:cs typeface="Times New Roman" pitchFamily="18" charset="0"/>
              </a:rPr>
              <a:t>Клиновая втулка                                                             Прижимные планки</a:t>
            </a:r>
            <a:endParaRPr lang="ru-RU" sz="1600" b="1" dirty="0">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836712"/>
            <a:ext cx="8229600" cy="701824"/>
          </a:xfrm>
        </p:spPr>
        <p:txBody>
          <a:bodyPr>
            <a:normAutofit/>
          </a:bodyPr>
          <a:lstStyle/>
          <a:p>
            <a:pPr algn="ctr"/>
            <a:r>
              <a:rPr lang="ru-RU" sz="1800" b="1" dirty="0" smtClean="0">
                <a:solidFill>
                  <a:schemeClr val="tx1"/>
                </a:solidFill>
                <a:latin typeface="Times New Roman" pitchFamily="18" charset="0"/>
                <a:cs typeface="Times New Roman" pitchFamily="18" charset="0"/>
              </a:rPr>
              <a:t>КАНАТНЫЕ БАРАБАНЫ</a:t>
            </a:r>
            <a:endParaRPr lang="ru-RU" sz="1800" b="1" dirty="0">
              <a:solidFill>
                <a:schemeClr val="tx1"/>
              </a:solidFill>
              <a:latin typeface="Times New Roman" pitchFamily="18" charset="0"/>
              <a:cs typeface="Times New Roman" pitchFamily="18" charset="0"/>
            </a:endParaRPr>
          </a:p>
        </p:txBody>
      </p:sp>
      <p:pic>
        <p:nvPicPr>
          <p:cNvPr id="8194" name="Picture 2"/>
          <p:cNvPicPr>
            <a:picLocks noGrp="1" noChangeAspect="1" noChangeArrowheads="1"/>
          </p:cNvPicPr>
          <p:nvPr>
            <p:ph idx="1"/>
          </p:nvPr>
        </p:nvPicPr>
        <p:blipFill>
          <a:blip r:embed="rId2" cstate="print"/>
          <a:srcRect/>
          <a:stretch>
            <a:fillRect/>
          </a:stretch>
        </p:blipFill>
        <p:spPr bwMode="auto">
          <a:xfrm>
            <a:off x="251520" y="1556792"/>
            <a:ext cx="3421380" cy="2537460"/>
          </a:xfrm>
          <a:prstGeom prst="rect">
            <a:avLst/>
          </a:prstGeom>
          <a:noFill/>
          <a:ln w="9525">
            <a:noFill/>
            <a:miter lim="800000"/>
            <a:headEnd/>
            <a:tailEnd/>
          </a:ln>
        </p:spPr>
      </p:pic>
      <p:sp>
        <p:nvSpPr>
          <p:cNvPr id="5" name="TextBox 4"/>
          <p:cNvSpPr txBox="1"/>
          <p:nvPr/>
        </p:nvSpPr>
        <p:spPr>
          <a:xfrm>
            <a:off x="251520" y="4221088"/>
            <a:ext cx="3384376" cy="1077218"/>
          </a:xfrm>
          <a:prstGeom prst="rect">
            <a:avLst/>
          </a:prstGeom>
          <a:noFill/>
        </p:spPr>
        <p:txBody>
          <a:bodyPr wrap="square" rtlCol="0">
            <a:spAutoFit/>
          </a:bodyPr>
          <a:lstStyle/>
          <a:p>
            <a:pPr algn="ctr"/>
            <a:r>
              <a:rPr lang="ru-RU" sz="1600" dirty="0" smtClean="0">
                <a:latin typeface="Times New Roman" pitchFamily="18" charset="0"/>
                <a:cs typeface="Times New Roman" pitchFamily="18" charset="0"/>
              </a:rPr>
              <a:t>Канатный барабан:</a:t>
            </a:r>
          </a:p>
          <a:p>
            <a:pPr algn="ctr"/>
            <a:r>
              <a:rPr lang="ru-RU" sz="1600" dirty="0" smtClean="0">
                <a:latin typeface="Times New Roman" pitchFamily="18" charset="0"/>
                <a:cs typeface="Times New Roman" pitchFamily="18" charset="0"/>
              </a:rPr>
              <a:t>1 - шпонка;</a:t>
            </a:r>
          </a:p>
          <a:p>
            <a:pPr algn="ctr"/>
            <a:r>
              <a:rPr lang="ru-RU" sz="1600" dirty="0" smtClean="0">
                <a:latin typeface="Times New Roman" pitchFamily="18" charset="0"/>
                <a:cs typeface="Times New Roman" pitchFamily="18" charset="0"/>
              </a:rPr>
              <a:t>2 - отверстие для крепления каната; 3 - вал; 4 - барабан</a:t>
            </a:r>
            <a:endParaRPr lang="ru-RU" sz="1600" dirty="0">
              <a:latin typeface="Times New Roman" pitchFamily="18" charset="0"/>
              <a:cs typeface="Times New Roman" pitchFamily="18" charset="0"/>
            </a:endParaRPr>
          </a:p>
        </p:txBody>
      </p:sp>
      <p:sp>
        <p:nvSpPr>
          <p:cNvPr id="6" name="TextBox 5"/>
          <p:cNvSpPr txBox="1"/>
          <p:nvPr/>
        </p:nvSpPr>
        <p:spPr>
          <a:xfrm>
            <a:off x="4139952" y="2276872"/>
            <a:ext cx="4680520" cy="3293209"/>
          </a:xfrm>
          <a:prstGeom prst="rect">
            <a:avLst/>
          </a:prstGeom>
          <a:noFill/>
        </p:spPr>
        <p:txBody>
          <a:bodyPr wrap="square" rtlCol="0">
            <a:spAutoFit/>
          </a:bodyPr>
          <a:lstStyle/>
          <a:p>
            <a:pPr algn="ctr">
              <a:buFont typeface="Wingdings" pitchFamily="2" charset="2"/>
              <a:buChar char="ü"/>
            </a:pPr>
            <a:r>
              <a:rPr lang="ru-RU" sz="1600" dirty="0" smtClean="0">
                <a:latin typeface="Times New Roman" pitchFamily="18" charset="0"/>
                <a:cs typeface="Times New Roman" pitchFamily="18" charset="0"/>
              </a:rPr>
              <a:t>Канатные барабаны служат для наматывания на них каната, несущего грузозахватный орган</a:t>
            </a:r>
          </a:p>
          <a:p>
            <a:pPr algn="ctr"/>
            <a:endParaRPr lang="ru-RU" sz="1600" dirty="0" smtClean="0">
              <a:latin typeface="Times New Roman" pitchFamily="18" charset="0"/>
              <a:cs typeface="Times New Roman" pitchFamily="18" charset="0"/>
            </a:endParaRPr>
          </a:p>
          <a:p>
            <a:pPr algn="ctr">
              <a:buFont typeface="Wingdings" pitchFamily="2" charset="2"/>
              <a:buChar char="ü"/>
            </a:pPr>
            <a:r>
              <a:rPr lang="ru-RU" sz="1600" dirty="0" smtClean="0">
                <a:latin typeface="Times New Roman" pitchFamily="18" charset="0"/>
                <a:cs typeface="Times New Roman" pitchFamily="18" charset="0"/>
              </a:rPr>
              <a:t>Барабан представляет собой чугунный или стальной цилиндр, насаженный на стальной вал, один конец которого соединен с редуктором, а второй находится в подшипнике</a:t>
            </a:r>
          </a:p>
          <a:p>
            <a:pPr algn="ctr"/>
            <a:endParaRPr lang="ru-RU" sz="1600" dirty="0" smtClean="0">
              <a:latin typeface="Times New Roman" pitchFamily="18" charset="0"/>
              <a:cs typeface="Times New Roman" pitchFamily="18" charset="0"/>
            </a:endParaRPr>
          </a:p>
          <a:p>
            <a:pPr algn="ctr">
              <a:buFont typeface="Wingdings" pitchFamily="2" charset="2"/>
              <a:buChar char="ü"/>
            </a:pPr>
            <a:r>
              <a:rPr lang="ru-RU" sz="1600" dirty="0" smtClean="0">
                <a:latin typeface="Times New Roman" pitchFamily="18" charset="0"/>
                <a:cs typeface="Times New Roman" pitchFamily="18" charset="0"/>
              </a:rPr>
              <a:t>На барабане делаются спиральные канавки полукруглого сечения, в которые укладывается канат при подъеме груза. Радиус канавки (во избежание преждевременного износа каната) должен превышать радиус каната на 5%</a:t>
            </a:r>
            <a:endParaRPr lang="ru-RU" sz="1600" dirty="0">
              <a:latin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764704"/>
            <a:ext cx="8229600" cy="936104"/>
          </a:xfrm>
        </p:spPr>
        <p:txBody>
          <a:bodyPr>
            <a:normAutofit/>
          </a:bodyPr>
          <a:lstStyle/>
          <a:p>
            <a:pPr algn="ctr"/>
            <a:r>
              <a:rPr lang="ru-RU" sz="1800" b="1" dirty="0" smtClean="0">
                <a:solidFill>
                  <a:schemeClr val="tx1"/>
                </a:solidFill>
                <a:latin typeface="Times New Roman" pitchFamily="18" charset="0"/>
                <a:cs typeface="Times New Roman" pitchFamily="18" charset="0"/>
              </a:rPr>
              <a:t>КАНАТНЫЕ БАРАБАНЫ</a:t>
            </a:r>
            <a:br>
              <a:rPr lang="ru-RU" sz="1800" b="1" dirty="0" smtClean="0">
                <a:solidFill>
                  <a:schemeClr val="tx1"/>
                </a:solidFill>
                <a:latin typeface="Times New Roman" pitchFamily="18" charset="0"/>
                <a:cs typeface="Times New Roman" pitchFamily="18" charset="0"/>
              </a:rPr>
            </a:br>
            <a:r>
              <a:rPr lang="ru-RU" sz="1800" b="1" dirty="0" smtClean="0">
                <a:solidFill>
                  <a:schemeClr val="tx1"/>
                </a:solidFill>
                <a:latin typeface="Times New Roman" pitchFamily="18" charset="0"/>
                <a:cs typeface="Times New Roman" pitchFamily="18" charset="0"/>
              </a:rPr>
              <a:t>ТРЕБОВАНИЯ К БАРАБАНАМ:</a:t>
            </a:r>
            <a:endParaRPr lang="ru-RU" sz="1800" b="1"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556792"/>
            <a:ext cx="8229600" cy="5017744"/>
          </a:xfrm>
        </p:spPr>
        <p:txBody>
          <a:bodyPr>
            <a:normAutofit/>
          </a:bodyPr>
          <a:lstStyle/>
          <a:p>
            <a:pPr algn="just">
              <a:buFont typeface="Wingdings" pitchFamily="2" charset="2"/>
              <a:buChar char="ü"/>
            </a:pPr>
            <a:r>
              <a:rPr lang="ru-RU" sz="1600" dirty="0" err="1" smtClean="0">
                <a:latin typeface="Times New Roman" pitchFamily="18" charset="0"/>
                <a:cs typeface="Times New Roman" pitchFamily="18" charset="0"/>
              </a:rPr>
              <a:t>Канатоемкость</a:t>
            </a:r>
            <a:r>
              <a:rPr lang="ru-RU" sz="1600" dirty="0" smtClean="0">
                <a:latin typeface="Times New Roman" pitchFamily="18" charset="0"/>
                <a:cs typeface="Times New Roman" pitchFamily="18" charset="0"/>
              </a:rPr>
              <a:t> барабана должна быть такой, чтобы при </a:t>
            </a:r>
            <a:r>
              <a:rPr lang="ru-RU" sz="1600" dirty="0" err="1" smtClean="0">
                <a:latin typeface="Times New Roman" pitchFamily="18" charset="0"/>
                <a:cs typeface="Times New Roman" pitchFamily="18" charset="0"/>
              </a:rPr>
              <a:t>наинизшем</a:t>
            </a:r>
            <a:r>
              <a:rPr lang="ru-RU" sz="1600" dirty="0" smtClean="0">
                <a:latin typeface="Times New Roman" pitchFamily="18" charset="0"/>
                <a:cs typeface="Times New Roman" pitchFamily="18" charset="0"/>
              </a:rPr>
              <a:t> возможном положении грузозахватного органа на барабане оставались навитыми не менее полутора витков каната или цепи, не считая витков, находящихся под зажимным устройством;</a:t>
            </a:r>
          </a:p>
          <a:p>
            <a:pPr algn="just">
              <a:buFont typeface="Wingdings" pitchFamily="2" charset="2"/>
              <a:buChar char="ü"/>
            </a:pPr>
            <a:r>
              <a:rPr lang="ru-RU" sz="1600" dirty="0" smtClean="0">
                <a:latin typeface="Times New Roman" pitchFamily="18" charset="0"/>
                <a:cs typeface="Times New Roman" pitchFamily="18" charset="0"/>
              </a:rPr>
              <a:t>Барабаны под однослойную навивку каната должны иметь нарезанные по винтовой линии канавки. У грейферных кранов при однослойной навивке каната на барабан и у специальных кранов, при работе которых возможны рывки и ослабление каната, барабаны должны иметь канавку глубиной не менее половины диаметра каната либо снабжаться устройством, обеспечивающим правильную укладку каната или контроль положения каната на барабане (</a:t>
            </a:r>
            <a:r>
              <a:rPr lang="ru-RU" sz="1600" dirty="0" err="1" smtClean="0">
                <a:latin typeface="Times New Roman" pitchFamily="18" charset="0"/>
                <a:cs typeface="Times New Roman" pitchFamily="18" charset="0"/>
              </a:rPr>
              <a:t>канатоукладчиком</a:t>
            </a:r>
            <a:r>
              <a:rPr lang="ru-RU" sz="1600" dirty="0" smtClean="0">
                <a:latin typeface="Times New Roman" pitchFamily="18" charset="0"/>
                <a:cs typeface="Times New Roman" pitchFamily="18" charset="0"/>
              </a:rPr>
              <a:t>);</a:t>
            </a:r>
          </a:p>
          <a:p>
            <a:pPr algn="just">
              <a:buFont typeface="Wingdings" pitchFamily="2" charset="2"/>
              <a:buChar char="ü"/>
            </a:pPr>
            <a:r>
              <a:rPr lang="ru-RU" sz="1600" dirty="0" smtClean="0">
                <a:latin typeface="Times New Roman" pitchFamily="18" charset="0"/>
                <a:cs typeface="Times New Roman" pitchFamily="18" charset="0"/>
              </a:rPr>
              <a:t>Применение гладкого барабана допускается в тех случаях, когда по конструктивным причинам необходима многослойная навивка каната на барабан, а также при навивке на барабан цепи;</a:t>
            </a:r>
          </a:p>
          <a:p>
            <a:pPr algn="just">
              <a:buFont typeface="Wingdings" pitchFamily="2" charset="2"/>
              <a:buChar char="ü"/>
            </a:pPr>
            <a:r>
              <a:rPr lang="ru-RU" sz="1600" dirty="0" smtClean="0">
                <a:latin typeface="Times New Roman" pitchFamily="18" charset="0"/>
                <a:cs typeface="Times New Roman" pitchFamily="18" charset="0"/>
              </a:rPr>
              <a:t>Гладкие барабаны и барабаны с канавками, предназначенные для многослойной навивки каната, должны иметь реборды с обеих сторон барабана. Барабаны с канавками, предназначенные для однослойной навивки двух ветвей каната, ребордами могут не снабжаться, если ветви навиваются от краев барабана к середине. При навивке на барабан с канавками одной ветви каната реборда может не устанавливаться со стороны крепления каната на барабане;</a:t>
            </a:r>
            <a:endParaRPr lang="ru-RU" sz="1600" dirty="0">
              <a:latin typeface="Times New Roman" pitchFamily="18" charset="0"/>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764704"/>
            <a:ext cx="8229600" cy="936104"/>
          </a:xfrm>
        </p:spPr>
        <p:txBody>
          <a:bodyPr>
            <a:normAutofit/>
          </a:bodyPr>
          <a:lstStyle/>
          <a:p>
            <a:pPr algn="ctr"/>
            <a:r>
              <a:rPr lang="ru-RU" sz="1800" b="1" dirty="0" smtClean="0">
                <a:solidFill>
                  <a:schemeClr val="tx1"/>
                </a:solidFill>
                <a:latin typeface="Times New Roman" pitchFamily="18" charset="0"/>
                <a:cs typeface="Times New Roman" pitchFamily="18" charset="0"/>
              </a:rPr>
              <a:t>КАНАТНЫЕ БАРАБАНЫ</a:t>
            </a:r>
            <a:br>
              <a:rPr lang="ru-RU" sz="1800" b="1" dirty="0" smtClean="0">
                <a:solidFill>
                  <a:schemeClr val="tx1"/>
                </a:solidFill>
                <a:latin typeface="Times New Roman" pitchFamily="18" charset="0"/>
                <a:cs typeface="Times New Roman" pitchFamily="18" charset="0"/>
              </a:rPr>
            </a:br>
            <a:r>
              <a:rPr lang="ru-RU" sz="1800" b="1" dirty="0" smtClean="0">
                <a:solidFill>
                  <a:schemeClr val="tx1"/>
                </a:solidFill>
                <a:latin typeface="Times New Roman" pitchFamily="18" charset="0"/>
                <a:cs typeface="Times New Roman" pitchFamily="18" charset="0"/>
              </a:rPr>
              <a:t>ТРЕБОВАНИЯ К БАРАБАНАМ:</a:t>
            </a:r>
            <a:endParaRPr lang="ru-RU" sz="1800" b="1"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556792"/>
            <a:ext cx="8229600" cy="5017744"/>
          </a:xfrm>
        </p:spPr>
        <p:txBody>
          <a:bodyPr>
            <a:normAutofit/>
          </a:bodyPr>
          <a:lstStyle/>
          <a:p>
            <a:pPr algn="just">
              <a:buFont typeface="Wingdings" pitchFamily="2" charset="2"/>
              <a:buChar char="ü"/>
            </a:pPr>
            <a:r>
              <a:rPr lang="ru-RU" sz="1600" dirty="0" smtClean="0">
                <a:latin typeface="Times New Roman" pitchFamily="18" charset="0"/>
                <a:cs typeface="Times New Roman" pitchFamily="18" charset="0"/>
              </a:rPr>
              <a:t>Допускается применение </a:t>
            </a:r>
            <a:r>
              <a:rPr lang="ru-RU" sz="1600" dirty="0" err="1" smtClean="0">
                <a:latin typeface="Times New Roman" pitchFamily="18" charset="0"/>
                <a:cs typeface="Times New Roman" pitchFamily="18" charset="0"/>
              </a:rPr>
              <a:t>безребордных</a:t>
            </a:r>
            <a:r>
              <a:rPr lang="ru-RU" sz="1600" dirty="0" smtClean="0">
                <a:latin typeface="Times New Roman" pitchFamily="18" charset="0"/>
                <a:cs typeface="Times New Roman" pitchFamily="18" charset="0"/>
              </a:rPr>
              <a:t> барабанов электрических талей, снабженных устройством, исключающим сход каната с барабана (</a:t>
            </a:r>
            <a:r>
              <a:rPr lang="ru-RU" sz="1600" dirty="0" err="1" smtClean="0">
                <a:latin typeface="Times New Roman" pitchFamily="18" charset="0"/>
                <a:cs typeface="Times New Roman" pitchFamily="18" charset="0"/>
              </a:rPr>
              <a:t>канатоукладчиком</a:t>
            </a:r>
            <a:r>
              <a:rPr lang="ru-RU" sz="1600" dirty="0" smtClean="0">
                <a:latin typeface="Times New Roman" pitchFamily="18" charset="0"/>
                <a:cs typeface="Times New Roman" pitchFamily="18" charset="0"/>
              </a:rPr>
              <a:t>);</a:t>
            </a:r>
          </a:p>
          <a:p>
            <a:pPr algn="just">
              <a:buFont typeface="Wingdings" pitchFamily="2" charset="2"/>
              <a:buChar char="ü"/>
            </a:pPr>
            <a:endParaRPr lang="ru-RU" sz="1600" dirty="0" smtClean="0">
              <a:latin typeface="Times New Roman" pitchFamily="18" charset="0"/>
              <a:cs typeface="Times New Roman" pitchFamily="18" charset="0"/>
            </a:endParaRPr>
          </a:p>
          <a:p>
            <a:pPr algn="just">
              <a:buFont typeface="Wingdings" pitchFamily="2" charset="2"/>
              <a:buChar char="ü"/>
            </a:pPr>
            <a:r>
              <a:rPr lang="ru-RU" sz="1600" dirty="0" smtClean="0">
                <a:latin typeface="Times New Roman" pitchFamily="18" charset="0"/>
                <a:cs typeface="Times New Roman" pitchFamily="18" charset="0"/>
              </a:rPr>
              <a:t>Реборды барабанов для канатов должны возвышаться над верхним слоем навитого каната не менее чем на два его диаметра, а для цепей - не менее чем на ширину звена цепи;</a:t>
            </a:r>
          </a:p>
          <a:p>
            <a:pPr algn="just">
              <a:buFont typeface="Wingdings" pitchFamily="2" charset="2"/>
              <a:buChar char="ü"/>
            </a:pPr>
            <a:endParaRPr lang="ru-RU" sz="1600" dirty="0" smtClean="0">
              <a:latin typeface="Times New Roman" pitchFamily="18" charset="0"/>
              <a:cs typeface="Times New Roman" pitchFamily="18" charset="0"/>
            </a:endParaRPr>
          </a:p>
          <a:p>
            <a:pPr algn="just">
              <a:buFont typeface="Wingdings" pitchFamily="2" charset="2"/>
              <a:buChar char="ü"/>
            </a:pPr>
            <a:r>
              <a:rPr lang="ru-RU" sz="1600" dirty="0" smtClean="0">
                <a:latin typeface="Times New Roman" pitchFamily="18" charset="0"/>
                <a:cs typeface="Times New Roman" pitchFamily="18" charset="0"/>
              </a:rPr>
              <a:t>При многослойной навивке каната на барабан должна быть обеспечена правильная укладка каждого слоя каната;</a:t>
            </a:r>
          </a:p>
          <a:p>
            <a:pPr algn="just">
              <a:buFont typeface="Wingdings" pitchFamily="2" charset="2"/>
              <a:buChar char="ü"/>
            </a:pPr>
            <a:endParaRPr lang="ru-RU" sz="1600" dirty="0" smtClean="0">
              <a:latin typeface="Times New Roman" pitchFamily="18" charset="0"/>
              <a:cs typeface="Times New Roman" pitchFamily="18" charset="0"/>
            </a:endParaRPr>
          </a:p>
          <a:p>
            <a:pPr algn="just">
              <a:buFont typeface="Wingdings" pitchFamily="2" charset="2"/>
              <a:buChar char="ü"/>
            </a:pPr>
            <a:r>
              <a:rPr lang="ru-RU" sz="1600" dirty="0" smtClean="0">
                <a:latin typeface="Times New Roman" pitchFamily="18" charset="0"/>
                <a:cs typeface="Times New Roman" pitchFamily="18" charset="0"/>
              </a:rPr>
              <a:t>При применении сдвоенного полиспаста должен быть установлен уравнительный блок или балансир.</a:t>
            </a:r>
            <a:endParaRPr lang="ru-RU" sz="1600" dirty="0">
              <a:latin typeface="Times New Roman" pitchFamily="18" charset="0"/>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571488"/>
          </a:xfrm>
        </p:spPr>
        <p:txBody>
          <a:bodyPr>
            <a:normAutofit/>
          </a:bodyPr>
          <a:lstStyle/>
          <a:p>
            <a:pPr algn="ctr"/>
            <a:r>
              <a:rPr lang="ru-RU" sz="1800" b="1" dirty="0" smtClean="0">
                <a:solidFill>
                  <a:schemeClr val="tx1"/>
                </a:solidFill>
                <a:latin typeface="Times New Roman" pitchFamily="18" charset="0"/>
                <a:cs typeface="Times New Roman" pitchFamily="18" charset="0"/>
              </a:rPr>
              <a:t>ГРУЗОЗАХВАТНЫЕ ОРГАНЫ. ОБЩИЕ СВЕДЕНИЯ</a:t>
            </a:r>
            <a:endParaRPr lang="ru-RU" sz="1800" dirty="0"/>
          </a:p>
        </p:txBody>
      </p:sp>
      <p:sp>
        <p:nvSpPr>
          <p:cNvPr id="3" name="Содержимое 2"/>
          <p:cNvSpPr>
            <a:spLocks noGrp="1"/>
          </p:cNvSpPr>
          <p:nvPr>
            <p:ph idx="1"/>
          </p:nvPr>
        </p:nvSpPr>
        <p:spPr>
          <a:xfrm>
            <a:off x="457200" y="2000240"/>
            <a:ext cx="8229600" cy="4574296"/>
          </a:xfrm>
        </p:spPr>
        <p:txBody>
          <a:bodyPr/>
          <a:lstStyle/>
          <a:p>
            <a:pPr>
              <a:buNone/>
            </a:pPr>
            <a:endParaRPr lang="ru-RU" dirty="0"/>
          </a:p>
        </p:txBody>
      </p:sp>
      <p:sp>
        <p:nvSpPr>
          <p:cNvPr id="4" name="Прямоугольник 3"/>
          <p:cNvSpPr/>
          <p:nvPr/>
        </p:nvSpPr>
        <p:spPr>
          <a:xfrm>
            <a:off x="2786050" y="2143116"/>
            <a:ext cx="3929090" cy="928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Грузозахватные органы</a:t>
            </a:r>
          </a:p>
        </p:txBody>
      </p:sp>
      <p:sp>
        <p:nvSpPr>
          <p:cNvPr id="5" name="Прямоугольник 4"/>
          <p:cNvSpPr/>
          <p:nvPr/>
        </p:nvSpPr>
        <p:spPr>
          <a:xfrm>
            <a:off x="2643174" y="4857760"/>
            <a:ext cx="3929090" cy="9286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Times New Roman" pitchFamily="18" charset="0"/>
                <a:cs typeface="Times New Roman" pitchFamily="18" charset="0"/>
              </a:rPr>
              <a:t>ГРУЗОВЫЕ ЭЛЕКТРОМАГНИТЫ</a:t>
            </a:r>
          </a:p>
        </p:txBody>
      </p:sp>
      <p:sp>
        <p:nvSpPr>
          <p:cNvPr id="6" name="Прямоугольник 5"/>
          <p:cNvSpPr/>
          <p:nvPr/>
        </p:nvSpPr>
        <p:spPr>
          <a:xfrm>
            <a:off x="6000760" y="3571876"/>
            <a:ext cx="2643206" cy="9286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Times New Roman" pitchFamily="18" charset="0"/>
                <a:cs typeface="Times New Roman" pitchFamily="18" charset="0"/>
              </a:rPr>
              <a:t>ГРЕЙФЕРЫ</a:t>
            </a:r>
          </a:p>
        </p:txBody>
      </p:sp>
      <p:sp>
        <p:nvSpPr>
          <p:cNvPr id="7" name="Прямоугольник 6"/>
          <p:cNvSpPr/>
          <p:nvPr/>
        </p:nvSpPr>
        <p:spPr>
          <a:xfrm>
            <a:off x="500034" y="3571876"/>
            <a:ext cx="2643206" cy="9286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Times New Roman" pitchFamily="18" charset="0"/>
                <a:cs typeface="Times New Roman" pitchFamily="18" charset="0"/>
              </a:rPr>
              <a:t>КРЮКИ</a:t>
            </a:r>
          </a:p>
        </p:txBody>
      </p:sp>
      <p:cxnSp>
        <p:nvCxnSpPr>
          <p:cNvPr id="10" name="Прямая со стрелкой 9"/>
          <p:cNvCxnSpPr/>
          <p:nvPr/>
        </p:nvCxnSpPr>
        <p:spPr>
          <a:xfrm rot="10800000" flipV="1">
            <a:off x="2928926" y="3071810"/>
            <a:ext cx="1643074" cy="428628"/>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rot="5400000">
            <a:off x="3750463" y="3893347"/>
            <a:ext cx="164307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4572000" y="3071810"/>
            <a:ext cx="1714512" cy="428628"/>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642926"/>
          </a:xfrm>
        </p:spPr>
        <p:txBody>
          <a:bodyPr>
            <a:normAutofit/>
          </a:bodyPr>
          <a:lstStyle/>
          <a:p>
            <a:pPr algn="ctr"/>
            <a:r>
              <a:rPr lang="ru-RU" sz="1800" b="1" dirty="0" smtClean="0">
                <a:solidFill>
                  <a:schemeClr val="tx1"/>
                </a:solidFill>
                <a:latin typeface="Times New Roman" pitchFamily="18" charset="0"/>
                <a:cs typeface="Times New Roman" pitchFamily="18" charset="0"/>
              </a:rPr>
              <a:t>ГРУЗОВЫЕ КРЮКИ</a:t>
            </a:r>
            <a:endParaRPr lang="ru-RU" sz="1800" b="1" dirty="0">
              <a:solidFill>
                <a:schemeClr val="tx1"/>
              </a:solidFill>
              <a:latin typeface="Times New Roman" pitchFamily="18" charset="0"/>
              <a:cs typeface="Times New Roman" pitchFamily="18" charset="0"/>
            </a:endParaRPr>
          </a:p>
        </p:txBody>
      </p:sp>
      <p:pic>
        <p:nvPicPr>
          <p:cNvPr id="1026" name="Picture 2"/>
          <p:cNvPicPr>
            <a:picLocks noGrp="1" noChangeAspect="1" noChangeArrowheads="1"/>
          </p:cNvPicPr>
          <p:nvPr>
            <p:ph idx="1"/>
          </p:nvPr>
        </p:nvPicPr>
        <p:blipFill>
          <a:blip r:embed="rId2"/>
          <a:srcRect/>
          <a:stretch>
            <a:fillRect/>
          </a:stretch>
        </p:blipFill>
        <p:spPr bwMode="auto">
          <a:xfrm>
            <a:off x="5214942" y="1928802"/>
            <a:ext cx="3726180" cy="2621280"/>
          </a:xfrm>
          <a:prstGeom prst="rect">
            <a:avLst/>
          </a:prstGeom>
          <a:noFill/>
          <a:ln w="9525">
            <a:noFill/>
            <a:miter lim="800000"/>
            <a:headEnd/>
            <a:tailEnd/>
          </a:ln>
          <a:effectLst/>
        </p:spPr>
      </p:pic>
      <p:sp>
        <p:nvSpPr>
          <p:cNvPr id="5" name="TextBox 4"/>
          <p:cNvSpPr txBox="1"/>
          <p:nvPr/>
        </p:nvSpPr>
        <p:spPr>
          <a:xfrm>
            <a:off x="285720" y="2214554"/>
            <a:ext cx="4429156" cy="2062103"/>
          </a:xfrm>
          <a:prstGeom prst="rect">
            <a:avLst/>
          </a:prstGeom>
          <a:noFill/>
        </p:spPr>
        <p:txBody>
          <a:bodyPr wrap="square" rtlCol="0">
            <a:spAutoFit/>
          </a:bodyPr>
          <a:lstStyle/>
          <a:p>
            <a:pPr algn="ctr"/>
            <a:r>
              <a:rPr lang="ru-RU" sz="1600" b="1" dirty="0" smtClean="0">
                <a:latin typeface="Times New Roman" pitchFamily="18" charset="0"/>
                <a:cs typeface="Times New Roman" pitchFamily="18" charset="0"/>
              </a:rPr>
              <a:t>По способу изготовления</a:t>
            </a:r>
            <a:r>
              <a:rPr lang="ru-RU" sz="1600" dirty="0" smtClean="0">
                <a:latin typeface="Times New Roman" pitchFamily="18" charset="0"/>
                <a:cs typeface="Times New Roman" pitchFamily="18" charset="0"/>
              </a:rPr>
              <a:t>:</a:t>
            </a:r>
          </a:p>
          <a:p>
            <a:pPr algn="ctr"/>
            <a:r>
              <a:rPr lang="ru-RU" sz="1600" dirty="0" smtClean="0">
                <a:latin typeface="Times New Roman" pitchFamily="18" charset="0"/>
                <a:cs typeface="Times New Roman" pitchFamily="18" charset="0"/>
              </a:rPr>
              <a:t>•  крюки кованые;</a:t>
            </a:r>
          </a:p>
          <a:p>
            <a:pPr algn="ctr"/>
            <a:r>
              <a:rPr lang="ru-RU" sz="1600" dirty="0" smtClean="0">
                <a:latin typeface="Times New Roman" pitchFamily="18" charset="0"/>
                <a:cs typeface="Times New Roman" pitchFamily="18" charset="0"/>
              </a:rPr>
              <a:t>•  крюки штампованные;</a:t>
            </a:r>
          </a:p>
          <a:p>
            <a:pPr algn="ctr"/>
            <a:r>
              <a:rPr lang="ru-RU" sz="1600" dirty="0" smtClean="0">
                <a:latin typeface="Times New Roman" pitchFamily="18" charset="0"/>
                <a:cs typeface="Times New Roman" pitchFamily="18" charset="0"/>
              </a:rPr>
              <a:t>•  крюки пластинчатые</a:t>
            </a:r>
          </a:p>
          <a:p>
            <a:pPr algn="ctr"/>
            <a:endParaRPr lang="ru-RU" sz="1600" dirty="0" smtClean="0">
              <a:latin typeface="Times New Roman" pitchFamily="18" charset="0"/>
              <a:cs typeface="Times New Roman" pitchFamily="18" charset="0"/>
            </a:endParaRPr>
          </a:p>
          <a:p>
            <a:pPr algn="ctr"/>
            <a:r>
              <a:rPr lang="ru-RU" sz="1600" b="1" dirty="0" smtClean="0">
                <a:latin typeface="Times New Roman" pitchFamily="18" charset="0"/>
                <a:cs typeface="Times New Roman" pitchFamily="18" charset="0"/>
              </a:rPr>
              <a:t>По конструкции:</a:t>
            </a:r>
          </a:p>
          <a:p>
            <a:pPr algn="ctr"/>
            <a:r>
              <a:rPr lang="ru-RU" sz="1600" dirty="0" smtClean="0">
                <a:latin typeface="Times New Roman" pitchFamily="18" charset="0"/>
                <a:cs typeface="Times New Roman" pitchFamily="18" charset="0"/>
              </a:rPr>
              <a:t>•  крюки однорогие;</a:t>
            </a:r>
          </a:p>
          <a:p>
            <a:pPr algn="ctr"/>
            <a:r>
              <a:rPr lang="ru-RU" sz="1600" dirty="0" smtClean="0">
                <a:latin typeface="Times New Roman" pitchFamily="18" charset="0"/>
                <a:cs typeface="Times New Roman" pitchFamily="18" charset="0"/>
              </a:rPr>
              <a:t>•  крюки двурогие</a:t>
            </a:r>
            <a:endParaRPr lang="ru-RU" sz="1600" dirty="0">
              <a:latin typeface="Times New Roman" pitchFamily="18" charset="0"/>
              <a:cs typeface="Times New Roman" pitchFamily="18" charset="0"/>
            </a:endParaRPr>
          </a:p>
        </p:txBody>
      </p:sp>
      <p:sp>
        <p:nvSpPr>
          <p:cNvPr id="6" name="TextBox 5"/>
          <p:cNvSpPr txBox="1"/>
          <p:nvPr/>
        </p:nvSpPr>
        <p:spPr>
          <a:xfrm>
            <a:off x="5000628" y="4643446"/>
            <a:ext cx="3929090" cy="338554"/>
          </a:xfrm>
          <a:prstGeom prst="rect">
            <a:avLst/>
          </a:prstGeom>
          <a:noFill/>
        </p:spPr>
        <p:txBody>
          <a:bodyPr wrap="square" rtlCol="0">
            <a:spAutoFit/>
          </a:bodyPr>
          <a:lstStyle/>
          <a:p>
            <a:r>
              <a:rPr lang="ru-RU" sz="1600" dirty="0" smtClean="0">
                <a:latin typeface="Times New Roman" pitchFamily="18" charset="0"/>
                <a:cs typeface="Times New Roman" pitchFamily="18" charset="0"/>
              </a:rPr>
              <a:t>  Крюк однорогий                Крюк двурогий</a:t>
            </a:r>
            <a:endParaRPr lang="ru-RU" sz="1600" dirty="0">
              <a:latin typeface="Times New Roman" pitchFamily="18" charset="0"/>
              <a:cs typeface="Times New Roman" pitchFamily="18" charset="0"/>
            </a:endParaRPr>
          </a:p>
        </p:txBody>
      </p:sp>
      <p:sp>
        <p:nvSpPr>
          <p:cNvPr id="7" name="TextBox 6"/>
          <p:cNvSpPr txBox="1"/>
          <p:nvPr/>
        </p:nvSpPr>
        <p:spPr>
          <a:xfrm>
            <a:off x="785786" y="5572140"/>
            <a:ext cx="7929618" cy="584775"/>
          </a:xfrm>
          <a:prstGeom prst="rect">
            <a:avLst/>
          </a:prstGeom>
          <a:noFill/>
        </p:spPr>
        <p:txBody>
          <a:bodyPr wrap="square" rtlCol="0">
            <a:spAutoFit/>
          </a:bodyPr>
          <a:lstStyle/>
          <a:p>
            <a:pPr algn="ctr"/>
            <a:r>
              <a:rPr lang="ru-RU" sz="1600" b="1" dirty="0" smtClean="0">
                <a:latin typeface="Times New Roman" pitchFamily="18" charset="0"/>
                <a:cs typeface="Times New Roman" pitchFamily="18" charset="0"/>
              </a:rPr>
              <a:t>Крюк имеет зев. размеры которого должны быть достаточными для помещения в нем съемных грузозахватных приспособлений и тары</a:t>
            </a:r>
            <a:endParaRPr lang="ru-RU" sz="1600" b="1" dirty="0">
              <a:latin typeface="Times New Roman" pitchFamily="18" charset="0"/>
              <a:cs typeface="Times New Roman" pitchFamily="18" charset="0"/>
            </a:endParaRPr>
          </a:p>
        </p:txBody>
      </p:sp>
      <p:pic>
        <p:nvPicPr>
          <p:cNvPr id="8" name="Рисунок 7" descr="50df0d16dba0c.jpg"/>
          <p:cNvPicPr>
            <a:picLocks noChangeAspect="1"/>
          </p:cNvPicPr>
          <p:nvPr/>
        </p:nvPicPr>
        <p:blipFill>
          <a:blip r:embed="rId3" cstate="print"/>
          <a:stretch>
            <a:fillRect/>
          </a:stretch>
        </p:blipFill>
        <p:spPr>
          <a:xfrm>
            <a:off x="142844" y="5572140"/>
            <a:ext cx="857256" cy="828668"/>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643438" y="785794"/>
            <a:ext cx="3383280" cy="500066"/>
          </a:xfrm>
        </p:spPr>
        <p:txBody>
          <a:bodyPr>
            <a:normAutofit/>
          </a:bodyPr>
          <a:lstStyle/>
          <a:p>
            <a:pPr algn="ctr"/>
            <a:r>
              <a:rPr lang="ru-RU" dirty="0" smtClean="0">
                <a:solidFill>
                  <a:schemeClr val="tx1"/>
                </a:solidFill>
                <a:latin typeface="Times New Roman" pitchFamily="18" charset="0"/>
                <a:cs typeface="Times New Roman" pitchFamily="18" charset="0"/>
              </a:rPr>
              <a:t>ГРУЗОВЫЕ КРЮКИ</a:t>
            </a:r>
            <a:endParaRPr lang="ru-RU" dirty="0">
              <a:solidFill>
                <a:schemeClr val="tx1"/>
              </a:solidFill>
              <a:latin typeface="Times New Roman" pitchFamily="18" charset="0"/>
              <a:cs typeface="Times New Roman" pitchFamily="18" charset="0"/>
            </a:endParaRPr>
          </a:p>
        </p:txBody>
      </p:sp>
      <p:sp>
        <p:nvSpPr>
          <p:cNvPr id="6" name="Текст 5"/>
          <p:cNvSpPr>
            <a:spLocks noGrp="1"/>
          </p:cNvSpPr>
          <p:nvPr>
            <p:ph type="body" idx="2"/>
          </p:nvPr>
        </p:nvSpPr>
        <p:spPr>
          <a:xfrm>
            <a:off x="4500562" y="1428736"/>
            <a:ext cx="4236214" cy="5199711"/>
          </a:xfrm>
        </p:spPr>
        <p:txBody>
          <a:bodyPr>
            <a:normAutofit/>
          </a:bodyPr>
          <a:lstStyle/>
          <a:p>
            <a:pPr algn="ctr"/>
            <a:r>
              <a:rPr lang="ru-RU" sz="1600" dirty="0" smtClean="0">
                <a:latin typeface="Times New Roman" pitchFamily="18" charset="0"/>
                <a:cs typeface="Times New Roman" pitchFamily="18" charset="0"/>
              </a:rPr>
              <a:t>Крюк с замком пружинного замыкания:</a:t>
            </a:r>
          </a:p>
          <a:p>
            <a:pPr algn="ctr"/>
            <a:r>
              <a:rPr lang="ru-RU" sz="1600" dirty="0" smtClean="0">
                <a:latin typeface="Times New Roman" pitchFamily="18" charset="0"/>
                <a:cs typeface="Times New Roman" pitchFamily="18" charset="0"/>
              </a:rPr>
              <a:t>1 - пружина; 2 - защелка</a:t>
            </a:r>
            <a:endParaRPr lang="ru-RU" sz="1600" dirty="0">
              <a:latin typeface="Times New Roman" pitchFamily="18" charset="0"/>
              <a:cs typeface="Times New Roman" pitchFamily="18" charset="0"/>
            </a:endParaRPr>
          </a:p>
        </p:txBody>
      </p:sp>
      <p:sp>
        <p:nvSpPr>
          <p:cNvPr id="5" name="Содержимое 4"/>
          <p:cNvSpPr>
            <a:spLocks noGrp="1"/>
          </p:cNvSpPr>
          <p:nvPr>
            <p:ph sz="half" idx="1"/>
          </p:nvPr>
        </p:nvSpPr>
        <p:spPr>
          <a:xfrm>
            <a:off x="152400" y="776287"/>
            <a:ext cx="4491038" cy="5852160"/>
          </a:xfrm>
        </p:spPr>
        <p:txBody>
          <a:bodyPr>
            <a:noAutofit/>
          </a:bodyPr>
          <a:lstStyle/>
          <a:p>
            <a:pPr algn="ctr">
              <a:buFont typeface="Wingdings" pitchFamily="2" charset="2"/>
              <a:buChar char="ü"/>
            </a:pPr>
            <a:r>
              <a:rPr lang="ru-RU" sz="1600" dirty="0" smtClean="0">
                <a:latin typeface="Times New Roman" pitchFamily="18" charset="0"/>
                <a:cs typeface="Times New Roman" pitchFamily="18" charset="0"/>
              </a:rPr>
              <a:t>Чтобы предотвратить самопроизвольное выпадение съемного приспособления грузозахватного устройства из зева крюка, его снабжают предохранительным замыкающим устройством</a:t>
            </a:r>
          </a:p>
          <a:p>
            <a:pPr algn="ctr">
              <a:buFont typeface="Wingdings" pitchFamily="2" charset="2"/>
              <a:buChar char="ü"/>
            </a:pPr>
            <a:r>
              <a:rPr lang="ru-RU" sz="1600" dirty="0" smtClean="0">
                <a:latin typeface="Times New Roman" pitchFamily="18" charset="0"/>
                <a:cs typeface="Times New Roman" pitchFamily="18" charset="0"/>
              </a:rPr>
              <a:t>Такими устройствами не снабжают крюки портальных кранов, работающих в морских портах, кранов, транспортирующих расплавленный металл или жидкий шлак, а также крюки, на которые навешивают груз с помощью гибких грузозахватных устройств</a:t>
            </a:r>
          </a:p>
          <a:p>
            <a:pPr algn="ctr">
              <a:buFont typeface="Wingdings" pitchFamily="2" charset="2"/>
              <a:buChar char="ü"/>
            </a:pPr>
            <a:r>
              <a:rPr lang="ru-RU" sz="1600" dirty="0" smtClean="0">
                <a:latin typeface="Times New Roman" pitchFamily="18" charset="0"/>
                <a:cs typeface="Times New Roman" pitchFamily="18" charset="0"/>
              </a:rPr>
              <a:t>Предохранительные замыкающие устройства могут быть выполнены в виде пружинных или </a:t>
            </a:r>
            <a:r>
              <a:rPr lang="ru-RU" sz="1600" dirty="0" err="1" smtClean="0">
                <a:latin typeface="Times New Roman" pitchFamily="18" charset="0"/>
                <a:cs typeface="Times New Roman" pitchFamily="18" charset="0"/>
              </a:rPr>
              <a:t>самоопускающихся</a:t>
            </a:r>
            <a:r>
              <a:rPr lang="ru-RU" sz="1600" dirty="0" smtClean="0">
                <a:latin typeface="Times New Roman" pitchFamily="18" charset="0"/>
                <a:cs typeface="Times New Roman" pitchFamily="18" charset="0"/>
              </a:rPr>
              <a:t> защелок, предотвращающих самопроизвольное выпадение съемного захватного приспособления</a:t>
            </a:r>
          </a:p>
          <a:p>
            <a:pPr algn="ctr">
              <a:buFont typeface="Wingdings" pitchFamily="2" charset="2"/>
              <a:buChar char="ü"/>
            </a:pPr>
            <a:r>
              <a:rPr lang="ru-RU" sz="1600" dirty="0" smtClean="0">
                <a:latin typeface="Times New Roman" pitchFamily="18" charset="0"/>
                <a:cs typeface="Times New Roman" pitchFamily="18" charset="0"/>
              </a:rPr>
              <a:t>Предохранительными устройствами должны оборудоваться в обязательном порядке крюки грузоподъемных кранов, работающих на монтаже или при транспортировке грузов в контейнерах, бадьях и другой таре, а также при работе с жесткими стропами, захватами</a:t>
            </a:r>
            <a:endParaRPr lang="ru-RU" sz="16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srcRect/>
          <a:stretch>
            <a:fillRect/>
          </a:stretch>
        </p:blipFill>
        <p:spPr bwMode="auto">
          <a:xfrm>
            <a:off x="4857752" y="2357430"/>
            <a:ext cx="3143250" cy="3962400"/>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28596" y="928670"/>
            <a:ext cx="8229600" cy="500050"/>
          </a:xfrm>
        </p:spPr>
        <p:txBody>
          <a:bodyPr>
            <a:normAutofit/>
          </a:bodyPr>
          <a:lstStyle/>
          <a:p>
            <a:pPr algn="ctr"/>
            <a:r>
              <a:rPr lang="ru-RU" sz="1800" b="1" dirty="0" smtClean="0">
                <a:solidFill>
                  <a:schemeClr val="tx1"/>
                </a:solidFill>
                <a:latin typeface="Times New Roman" pitchFamily="18" charset="0"/>
                <a:cs typeface="Times New Roman" pitchFamily="18" charset="0"/>
              </a:rPr>
              <a:t>ГРУЗОВЫЕ КРЮКИ</a:t>
            </a:r>
            <a:endParaRPr lang="ru-RU" sz="1800" b="1" dirty="0">
              <a:solidFill>
                <a:schemeClr val="tx1"/>
              </a:solidFill>
              <a:latin typeface="Times New Roman" pitchFamily="18" charset="0"/>
              <a:cs typeface="Times New Roman" pitchFamily="18" charset="0"/>
            </a:endParaRPr>
          </a:p>
        </p:txBody>
      </p:sp>
      <p:pic>
        <p:nvPicPr>
          <p:cNvPr id="3075" name="Picture 3"/>
          <p:cNvPicPr>
            <a:picLocks noGrp="1" noChangeAspect="1" noChangeArrowheads="1"/>
          </p:cNvPicPr>
          <p:nvPr>
            <p:ph idx="1"/>
          </p:nvPr>
        </p:nvPicPr>
        <p:blipFill>
          <a:blip r:embed="rId2"/>
          <a:srcRect/>
          <a:stretch>
            <a:fillRect/>
          </a:stretch>
        </p:blipFill>
        <p:spPr bwMode="auto">
          <a:xfrm>
            <a:off x="2428860" y="4643446"/>
            <a:ext cx="3787140" cy="1295400"/>
          </a:xfrm>
          <a:prstGeom prst="rect">
            <a:avLst/>
          </a:prstGeom>
          <a:noFill/>
          <a:ln w="9525">
            <a:noFill/>
            <a:miter lim="800000"/>
            <a:headEnd/>
            <a:tailEnd/>
          </a:ln>
          <a:effectLst/>
        </p:spPr>
      </p:pic>
      <p:sp>
        <p:nvSpPr>
          <p:cNvPr id="10" name="TextBox 9"/>
          <p:cNvSpPr txBox="1"/>
          <p:nvPr/>
        </p:nvSpPr>
        <p:spPr>
          <a:xfrm>
            <a:off x="428596" y="5929330"/>
            <a:ext cx="8501122" cy="830997"/>
          </a:xfrm>
          <a:prstGeom prst="rect">
            <a:avLst/>
          </a:prstGeom>
          <a:noFill/>
        </p:spPr>
        <p:txBody>
          <a:bodyPr wrap="square" rtlCol="0">
            <a:spAutoFit/>
          </a:bodyPr>
          <a:lstStyle/>
          <a:p>
            <a:pPr algn="ctr"/>
            <a:r>
              <a:rPr lang="ru-RU" sz="1600" dirty="0" smtClean="0">
                <a:latin typeface="Times New Roman" pitchFamily="18" charset="0"/>
                <a:cs typeface="Times New Roman" pitchFamily="18" charset="0"/>
              </a:rPr>
              <a:t>Крюки с предохранительными устройствами: а - с предохранительной планкой; б - с предохранительной скобой; в - с поворотным козырьком, г - с предохранительной пружиной и установкой крюка в проушине</a:t>
            </a:r>
            <a:endParaRPr lang="ru-RU" sz="1600" dirty="0">
              <a:latin typeface="Times New Roman" pitchFamily="18" charset="0"/>
              <a:cs typeface="Times New Roman" pitchFamily="18" charset="0"/>
            </a:endParaRPr>
          </a:p>
        </p:txBody>
      </p:sp>
      <p:sp>
        <p:nvSpPr>
          <p:cNvPr id="11" name="TextBox 10"/>
          <p:cNvSpPr txBox="1"/>
          <p:nvPr/>
        </p:nvSpPr>
        <p:spPr>
          <a:xfrm>
            <a:off x="214282" y="1357298"/>
            <a:ext cx="8643998" cy="3046988"/>
          </a:xfrm>
          <a:prstGeom prst="rect">
            <a:avLst/>
          </a:prstGeom>
          <a:noFill/>
        </p:spPr>
        <p:txBody>
          <a:bodyPr wrap="square" rtlCol="0">
            <a:spAutoFit/>
          </a:bodyPr>
          <a:lstStyle/>
          <a:p>
            <a:pPr algn="ctr">
              <a:buFont typeface="Wingdings" pitchFamily="2" charset="2"/>
              <a:buChar char="ü"/>
            </a:pPr>
            <a:r>
              <a:rPr lang="ru-RU" sz="1600" dirty="0" smtClean="0">
                <a:latin typeface="Times New Roman" pitchFamily="18" charset="0"/>
                <a:cs typeface="Times New Roman" pitchFamily="18" charset="0"/>
              </a:rPr>
              <a:t>Крюки для кранов грузоподъемностью свыше 3 т. за исключением крюков специального исполнения, должны быть установлены на упорных подшипниках качения</a:t>
            </a:r>
          </a:p>
          <a:p>
            <a:pPr algn="ctr">
              <a:buFont typeface="Wingdings" pitchFamily="2" charset="2"/>
              <a:buChar char="ü"/>
            </a:pPr>
            <a:r>
              <a:rPr lang="ru-RU" sz="1600" dirty="0" smtClean="0">
                <a:latin typeface="Times New Roman" pitchFamily="18" charset="0"/>
                <a:cs typeface="Times New Roman" pitchFamily="18" charset="0"/>
              </a:rPr>
              <a:t>Крепление кованого и/или штампованного крюка грузоподъемностью более 5 т, а также вилки пластинчатого крюка в траверсе должно исключать самопроизвольное свинчивание гайки крепления крюка, для чего она должна быть укреплена стопорной планкой. Иные способы </a:t>
            </a:r>
            <a:r>
              <a:rPr lang="ru-RU" sz="1600" dirty="0" err="1" smtClean="0">
                <a:latin typeface="Times New Roman" pitchFamily="18" charset="0"/>
                <a:cs typeface="Times New Roman" pitchFamily="18" charset="0"/>
              </a:rPr>
              <a:t>стопорения</a:t>
            </a:r>
            <a:r>
              <a:rPr lang="ru-RU" sz="1600" dirty="0" smtClean="0">
                <a:latin typeface="Times New Roman" pitchFamily="18" charset="0"/>
                <a:cs typeface="Times New Roman" pitchFamily="18" charset="0"/>
              </a:rPr>
              <a:t> гайки допускаются в соответствии с нормативными документами</a:t>
            </a:r>
          </a:p>
          <a:p>
            <a:pPr algn="ctr">
              <a:buFont typeface="Wingdings" pitchFamily="2" charset="2"/>
              <a:buChar char="ü"/>
            </a:pPr>
            <a:r>
              <a:rPr lang="ru-RU" sz="1600" dirty="0" smtClean="0">
                <a:latin typeface="Times New Roman" pitchFamily="18" charset="0"/>
                <a:cs typeface="Times New Roman" pitchFamily="18" charset="0"/>
              </a:rPr>
              <a:t>Обозначения на крюках должны наноситься в соответствии с действующей нормативной документацией. В тех случаях, когда пластинчатый крюк подвешивается к траверсе при помощи вилки, маркировка на вилке должна быть такой же, как на крюке</a:t>
            </a:r>
          </a:p>
          <a:p>
            <a:pPr algn="ctr">
              <a:buFont typeface="Wingdings" pitchFamily="2" charset="2"/>
              <a:buChar char="ü"/>
            </a:pPr>
            <a:r>
              <a:rPr lang="ru-RU" sz="1600" dirty="0" smtClean="0">
                <a:latin typeface="Times New Roman" pitchFamily="18" charset="0"/>
                <a:cs typeface="Times New Roman" pitchFamily="18" charset="0"/>
              </a:rPr>
              <a:t>Грузовые крюки специального исполнения должны снабжаться паспортом с указанием организации-изготовителя, заводского номера крюка, его грузоподъемности и материала, из которого он изготовлен</a:t>
            </a:r>
            <a:endParaRPr lang="ru-RU" sz="1600" dirty="0">
              <a:latin typeface="Times New Roman" pitchFamily="18" charset="0"/>
              <a:cs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928670"/>
            <a:ext cx="8229600" cy="714364"/>
          </a:xfrm>
        </p:spPr>
        <p:txBody>
          <a:bodyPr>
            <a:normAutofit/>
          </a:bodyPr>
          <a:lstStyle/>
          <a:p>
            <a:pPr algn="ctr"/>
            <a:r>
              <a:rPr lang="ru-RU" sz="1800" b="1" dirty="0" smtClean="0">
                <a:solidFill>
                  <a:schemeClr val="tx1"/>
                </a:solidFill>
                <a:latin typeface="Times New Roman" pitchFamily="18" charset="0"/>
                <a:cs typeface="Times New Roman" pitchFamily="18" charset="0"/>
              </a:rPr>
              <a:t>ГРУЗОВЫЕ ЭЛЕКТРОМАГНИТЫ</a:t>
            </a:r>
            <a:endParaRPr lang="ru-RU" sz="1800" b="1" dirty="0">
              <a:solidFill>
                <a:schemeClr val="tx1"/>
              </a:solidFill>
              <a:latin typeface="Times New Roman" pitchFamily="18" charset="0"/>
              <a:cs typeface="Times New Roman" pitchFamily="18" charset="0"/>
            </a:endParaRPr>
          </a:p>
        </p:txBody>
      </p:sp>
      <p:pic>
        <p:nvPicPr>
          <p:cNvPr id="4098" name="Picture 2"/>
          <p:cNvPicPr>
            <a:picLocks noGrp="1" noChangeAspect="1" noChangeArrowheads="1"/>
          </p:cNvPicPr>
          <p:nvPr>
            <p:ph idx="1"/>
          </p:nvPr>
        </p:nvPicPr>
        <p:blipFill>
          <a:blip r:embed="rId2"/>
          <a:srcRect/>
          <a:stretch>
            <a:fillRect/>
          </a:stretch>
        </p:blipFill>
        <p:spPr bwMode="auto">
          <a:xfrm>
            <a:off x="1357290" y="4214818"/>
            <a:ext cx="5920740" cy="1889760"/>
          </a:xfrm>
          <a:prstGeom prst="rect">
            <a:avLst/>
          </a:prstGeom>
          <a:noFill/>
          <a:ln w="9525">
            <a:noFill/>
            <a:miter lim="800000"/>
            <a:headEnd/>
            <a:tailEnd/>
          </a:ln>
          <a:effectLst/>
        </p:spPr>
      </p:pic>
      <p:sp>
        <p:nvSpPr>
          <p:cNvPr id="5" name="TextBox 4"/>
          <p:cNvSpPr txBox="1"/>
          <p:nvPr/>
        </p:nvSpPr>
        <p:spPr>
          <a:xfrm>
            <a:off x="428596" y="6215082"/>
            <a:ext cx="8143932" cy="369332"/>
          </a:xfrm>
          <a:prstGeom prst="rect">
            <a:avLst/>
          </a:prstGeom>
          <a:noFill/>
        </p:spPr>
        <p:txBody>
          <a:bodyPr wrap="square" rtlCol="0">
            <a:spAutoFit/>
          </a:bodyPr>
          <a:lstStyle/>
          <a:p>
            <a:pPr algn="ctr"/>
            <a:r>
              <a:rPr lang="ru-RU" dirty="0" smtClean="0">
                <a:latin typeface="Times New Roman" pitchFamily="18" charset="0"/>
                <a:cs typeface="Times New Roman" pitchFamily="18" charset="0"/>
              </a:rPr>
              <a:t>Примеры грузоподъемных электромагнитов</a:t>
            </a:r>
            <a:endParaRPr lang="ru-RU" dirty="0">
              <a:latin typeface="Times New Roman" pitchFamily="18" charset="0"/>
              <a:cs typeface="Times New Roman" pitchFamily="18" charset="0"/>
            </a:endParaRPr>
          </a:p>
        </p:txBody>
      </p:sp>
      <p:sp>
        <p:nvSpPr>
          <p:cNvPr id="6" name="TextBox 5"/>
          <p:cNvSpPr txBox="1"/>
          <p:nvPr/>
        </p:nvSpPr>
        <p:spPr>
          <a:xfrm>
            <a:off x="285720" y="1643050"/>
            <a:ext cx="8572560" cy="2554545"/>
          </a:xfrm>
          <a:prstGeom prst="rect">
            <a:avLst/>
          </a:prstGeom>
          <a:noFill/>
        </p:spPr>
        <p:txBody>
          <a:bodyPr wrap="square" rtlCol="0">
            <a:spAutoFit/>
          </a:bodyPr>
          <a:lstStyle/>
          <a:p>
            <a:pPr algn="ctr">
              <a:buFont typeface="Wingdings" pitchFamily="2" charset="2"/>
              <a:buChar char="ü"/>
            </a:pPr>
            <a:r>
              <a:rPr lang="ru-RU" sz="1600" dirty="0" smtClean="0">
                <a:latin typeface="Times New Roman" pitchFamily="18" charset="0"/>
                <a:cs typeface="Times New Roman" pitchFamily="18" charset="0"/>
              </a:rPr>
              <a:t>Грузовые электромагниты применяются для подъема и перемещения стальных и чугунных плит, болванок, слитков, скрапа, рельсов, труб, листовой стали и т.п.</a:t>
            </a:r>
          </a:p>
          <a:p>
            <a:pPr algn="ctr">
              <a:buFont typeface="Wingdings" pitchFamily="2" charset="2"/>
              <a:buChar char="ü"/>
            </a:pPr>
            <a:endParaRPr lang="ru-RU" sz="1600" dirty="0" smtClean="0">
              <a:latin typeface="Times New Roman" pitchFamily="18" charset="0"/>
              <a:cs typeface="Times New Roman" pitchFamily="18" charset="0"/>
            </a:endParaRPr>
          </a:p>
          <a:p>
            <a:pPr algn="ctr">
              <a:buFont typeface="Wingdings" pitchFamily="2" charset="2"/>
              <a:buChar char="ü"/>
            </a:pPr>
            <a:r>
              <a:rPr lang="ru-RU" sz="1600" dirty="0" smtClean="0">
                <a:latin typeface="Times New Roman" pitchFamily="18" charset="0"/>
                <a:cs typeface="Times New Roman" pitchFamily="18" charset="0"/>
              </a:rPr>
              <a:t>По конструкции грузовые электромагниты делятся на электромагниты с катушками, заключенными в корпусе, и электромагниты с катушками, не заключенными в корпусе. Конструкция электромагнитов с катушками, заключенными в корпусе, позволяет использовать их на открытом воздухе без сокращения сроков службы</a:t>
            </a:r>
          </a:p>
          <a:p>
            <a:pPr algn="ctr">
              <a:buFont typeface="Wingdings" pitchFamily="2" charset="2"/>
              <a:buChar char="ü"/>
            </a:pPr>
            <a:endParaRPr lang="ru-RU" sz="1600" dirty="0" smtClean="0">
              <a:latin typeface="Times New Roman" pitchFamily="18" charset="0"/>
              <a:cs typeface="Times New Roman" pitchFamily="18" charset="0"/>
            </a:endParaRPr>
          </a:p>
          <a:p>
            <a:pPr algn="ctr">
              <a:buFont typeface="Wingdings" pitchFamily="2" charset="2"/>
              <a:buChar char="ü"/>
            </a:pPr>
            <a:r>
              <a:rPr lang="ru-RU" sz="1600" dirty="0" smtClean="0">
                <a:latin typeface="Times New Roman" pitchFamily="18" charset="0"/>
                <a:cs typeface="Times New Roman" pitchFamily="18" charset="0"/>
              </a:rPr>
              <a:t>Корпус электромагнита должен обладать высокой прочностью и противостоять ударам, возникающим при падении его на груз, а также ударам притягивающих грузов</a:t>
            </a:r>
            <a:endParaRPr lang="ru-RU" sz="16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557808"/>
          </a:xfrm>
        </p:spPr>
        <p:txBody>
          <a:bodyPr>
            <a:normAutofit/>
          </a:bodyPr>
          <a:lstStyle/>
          <a:p>
            <a:pPr algn="ctr"/>
            <a:r>
              <a:rPr lang="ru-RU" sz="1800" b="1" dirty="0" smtClean="0">
                <a:solidFill>
                  <a:schemeClr val="tx1"/>
                </a:solidFill>
                <a:latin typeface="Times New Roman" pitchFamily="18" charset="0"/>
                <a:cs typeface="Times New Roman" pitchFamily="18" charset="0"/>
              </a:rPr>
              <a:t>Требования ФНП</a:t>
            </a:r>
            <a:endParaRPr lang="ru-RU" sz="1800" dirty="0"/>
          </a:p>
        </p:txBody>
      </p:sp>
      <p:sp>
        <p:nvSpPr>
          <p:cNvPr id="3" name="Содержимое 2"/>
          <p:cNvSpPr>
            <a:spLocks noGrp="1"/>
          </p:cNvSpPr>
          <p:nvPr>
            <p:ph idx="1"/>
          </p:nvPr>
        </p:nvSpPr>
        <p:spPr>
          <a:xfrm>
            <a:off x="457200" y="1772816"/>
            <a:ext cx="8229600" cy="4801720"/>
          </a:xfrm>
        </p:spPr>
        <p:txBody>
          <a:bodyPr>
            <a:normAutofit/>
          </a:bodyPr>
          <a:lstStyle/>
          <a:p>
            <a:pPr algn="ctr">
              <a:buNone/>
            </a:pPr>
            <a:r>
              <a:rPr lang="ru-RU" sz="1600" b="1" dirty="0" smtClean="0">
                <a:latin typeface="Times New Roman" pitchFamily="18" charset="0"/>
                <a:cs typeface="Times New Roman" pitchFamily="18" charset="0"/>
              </a:rPr>
              <a:t>Требования относятся к:</a:t>
            </a:r>
          </a:p>
          <a:p>
            <a:pPr algn="ctr">
              <a:buNone/>
            </a:pPr>
            <a:endParaRPr lang="ru-RU" sz="1600" b="1" dirty="0" smtClean="0">
              <a:latin typeface="Times New Roman" pitchFamily="18" charset="0"/>
              <a:cs typeface="Times New Roman" pitchFamily="18" charset="0"/>
            </a:endParaRPr>
          </a:p>
          <a:p>
            <a:pPr algn="ctr">
              <a:buFont typeface="Wingdings" pitchFamily="2" charset="2"/>
              <a:buChar char="ü"/>
            </a:pPr>
            <a:r>
              <a:rPr lang="ru-RU" sz="1600" dirty="0" smtClean="0">
                <a:latin typeface="Times New Roman" pitchFamily="18" charset="0"/>
                <a:cs typeface="Times New Roman" pitchFamily="18" charset="0"/>
              </a:rPr>
              <a:t> организациям и работникам, осуществляющим монтаж, наладку, ремонт, реконструкцию или модернизацию ПС в процессе эксплуатации ОПО;</a:t>
            </a:r>
          </a:p>
          <a:p>
            <a:pPr algn="ctr">
              <a:buClrTx/>
              <a:buFont typeface="Wingdings" pitchFamily="2" charset="2"/>
              <a:buChar char="ü"/>
            </a:pPr>
            <a:r>
              <a:rPr lang="ru-RU" sz="1600" dirty="0" smtClean="0">
                <a:latin typeface="Times New Roman" pitchFamily="18" charset="0"/>
                <a:cs typeface="Times New Roman" pitchFamily="18" charset="0"/>
              </a:rPr>
              <a:t>реконструкции или модернизации; </a:t>
            </a:r>
          </a:p>
          <a:p>
            <a:pPr algn="ctr">
              <a:buClrTx/>
              <a:buFont typeface="Wingdings" pitchFamily="2" charset="2"/>
              <a:buChar char="ü"/>
            </a:pPr>
            <a:r>
              <a:rPr lang="ru-RU" sz="1600" dirty="0" smtClean="0">
                <a:latin typeface="Times New Roman" pitchFamily="18" charset="0"/>
                <a:cs typeface="Times New Roman" pitchFamily="18" charset="0"/>
              </a:rPr>
              <a:t> монтажу и наладке;</a:t>
            </a:r>
          </a:p>
          <a:p>
            <a:pPr algn="ctr">
              <a:buClrTx/>
              <a:buFont typeface="Wingdings" pitchFamily="2" charset="2"/>
              <a:buChar char="ü"/>
            </a:pPr>
            <a:r>
              <a:rPr lang="ru-RU" sz="1600" dirty="0" smtClean="0">
                <a:latin typeface="Times New Roman" pitchFamily="18" charset="0"/>
                <a:cs typeface="Times New Roman" pitchFamily="18" charset="0"/>
              </a:rPr>
              <a:t>установке и производству работ;</a:t>
            </a:r>
          </a:p>
          <a:p>
            <a:pPr algn="ctr">
              <a:buClrTx/>
              <a:buFont typeface="Wingdings" pitchFamily="2" charset="2"/>
              <a:buChar char="ü"/>
            </a:pPr>
            <a:r>
              <a:rPr lang="ru-RU" sz="1600" dirty="0" smtClean="0">
                <a:latin typeface="Times New Roman" pitchFamily="18" charset="0"/>
                <a:cs typeface="Times New Roman" pitchFamily="18" charset="0"/>
              </a:rPr>
              <a:t>эксплуатации;</a:t>
            </a:r>
          </a:p>
          <a:p>
            <a:pPr algn="ctr">
              <a:buClrTx/>
              <a:buFont typeface="Wingdings" pitchFamily="2" charset="2"/>
              <a:buChar char="ü"/>
            </a:pPr>
            <a:r>
              <a:rPr lang="ru-RU" sz="1600" dirty="0" smtClean="0">
                <a:latin typeface="Times New Roman" pitchFamily="18" charset="0"/>
                <a:cs typeface="Times New Roman" pitchFamily="18" charset="0"/>
              </a:rPr>
              <a:t> ремонту;</a:t>
            </a:r>
          </a:p>
          <a:p>
            <a:pPr algn="ctr">
              <a:buClrTx/>
              <a:buFont typeface="Wingdings" pitchFamily="2" charset="2"/>
              <a:buChar char="ü"/>
            </a:pPr>
            <a:r>
              <a:rPr lang="ru-RU" sz="1600" dirty="0" smtClean="0">
                <a:latin typeface="Times New Roman" pitchFamily="18" charset="0"/>
                <a:cs typeface="Times New Roman" pitchFamily="18" charset="0"/>
              </a:rPr>
              <a:t>организациям и работникам ОПО, осуществляющим эксплуатацию ПС</a:t>
            </a:r>
          </a:p>
          <a:p>
            <a:pPr algn="ctr">
              <a:buNone/>
            </a:pPr>
            <a:r>
              <a:rPr lang="ru-RU" sz="1600" dirty="0" smtClean="0">
                <a:latin typeface="Times New Roman" pitchFamily="18" charset="0"/>
                <a:cs typeface="Times New Roman" pitchFamily="18" charset="0"/>
              </a:rPr>
              <a:t>подъемных сооружений и оборудования, используемого совместно с подъемными сооружениями</a:t>
            </a:r>
            <a:endParaRPr lang="ru-RU" sz="1600" dirty="0">
              <a:latin typeface="Times New Roman" pitchFamily="18" charset="0"/>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785794"/>
            <a:ext cx="8229600" cy="571504"/>
          </a:xfrm>
        </p:spPr>
        <p:txBody>
          <a:bodyPr>
            <a:normAutofit/>
          </a:bodyPr>
          <a:lstStyle/>
          <a:p>
            <a:pPr algn="ctr"/>
            <a:r>
              <a:rPr lang="ru-RU" sz="1800" b="1" dirty="0" smtClean="0">
                <a:solidFill>
                  <a:schemeClr val="tx1"/>
                </a:solidFill>
                <a:latin typeface="Times New Roman" pitchFamily="18" charset="0"/>
                <a:cs typeface="Times New Roman" pitchFamily="18" charset="0"/>
              </a:rPr>
              <a:t>ГРЕЙФЕРЫ</a:t>
            </a:r>
            <a:endParaRPr lang="ru-RU" sz="1800" b="1"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285720" y="1285860"/>
            <a:ext cx="8572560" cy="5288676"/>
          </a:xfrm>
        </p:spPr>
        <p:txBody>
          <a:bodyPr>
            <a:normAutofit lnSpcReduction="10000"/>
          </a:bodyPr>
          <a:lstStyle/>
          <a:p>
            <a:pPr algn="ctr">
              <a:buNone/>
            </a:pPr>
            <a:r>
              <a:rPr lang="ru-RU" sz="1600" b="1" dirty="0" smtClean="0">
                <a:latin typeface="Times New Roman" pitchFamily="18" charset="0"/>
                <a:cs typeface="Times New Roman" pitchFamily="18" charset="0"/>
              </a:rPr>
              <a:t>В соответствии с ГОСТ 24599-87 "Грейферы канатные для навалочных грузов. Общие технические условия" грейферы классифицируются по:</a:t>
            </a:r>
          </a:p>
          <a:p>
            <a:pPr algn="ctr">
              <a:buNone/>
            </a:pPr>
            <a:endParaRPr lang="ru-RU" sz="1600" dirty="0" smtClean="0">
              <a:latin typeface="Times New Roman" pitchFamily="18" charset="0"/>
              <a:cs typeface="Times New Roman" pitchFamily="18" charset="0"/>
            </a:endParaRPr>
          </a:p>
          <a:p>
            <a:pPr algn="ctr">
              <a:buNone/>
            </a:pPr>
            <a:r>
              <a:rPr lang="ru-RU" sz="1600" dirty="0" smtClean="0">
                <a:latin typeface="Times New Roman" pitchFamily="18" charset="0"/>
                <a:cs typeface="Times New Roman" pitchFamily="18" charset="0"/>
              </a:rPr>
              <a:t>1. Грузоподъемности крана, для которого предназначен грейфер</a:t>
            </a:r>
          </a:p>
          <a:p>
            <a:pPr algn="ctr">
              <a:buNone/>
            </a:pPr>
            <a:r>
              <a:rPr lang="ru-RU" sz="1600" dirty="0" smtClean="0">
                <a:latin typeface="Times New Roman" pitchFamily="18" charset="0"/>
                <a:cs typeface="Times New Roman" pitchFamily="18" charset="0"/>
              </a:rPr>
              <a:t>2. Конструктивному исполнению:</a:t>
            </a:r>
          </a:p>
          <a:p>
            <a:pPr marL="542925" indent="-433388" algn="ctr">
              <a:buNone/>
            </a:pPr>
            <a:r>
              <a:rPr lang="ru-RU" sz="1600" dirty="0" err="1" smtClean="0">
                <a:latin typeface="Times New Roman" pitchFamily="18" charset="0"/>
                <a:cs typeface="Times New Roman" pitchFamily="18" charset="0"/>
              </a:rPr>
              <a:t>двухчелюстные</a:t>
            </a:r>
            <a:r>
              <a:rPr lang="ru-RU" sz="1600" dirty="0" smtClean="0">
                <a:latin typeface="Times New Roman" pitchFamily="18" charset="0"/>
                <a:cs typeface="Times New Roman" pitchFamily="18" charset="0"/>
              </a:rPr>
              <a:t> (обычные штанговые, обычные клещевые, подгребающие, регулируемые);</a:t>
            </a:r>
          </a:p>
          <a:p>
            <a:pPr marL="542925" indent="-433388" algn="ctr">
              <a:buNone/>
            </a:pPr>
            <a:r>
              <a:rPr lang="ru-RU" sz="1600" dirty="0" err="1" smtClean="0">
                <a:latin typeface="Times New Roman" pitchFamily="18" charset="0"/>
                <a:cs typeface="Times New Roman" pitchFamily="18" charset="0"/>
              </a:rPr>
              <a:t>многочелюстные</a:t>
            </a:r>
            <a:endParaRPr lang="ru-RU" sz="1600" dirty="0" smtClean="0">
              <a:latin typeface="Times New Roman" pitchFamily="18" charset="0"/>
              <a:cs typeface="Times New Roman" pitchFamily="18" charset="0"/>
            </a:endParaRPr>
          </a:p>
          <a:p>
            <a:pPr algn="ctr">
              <a:buNone/>
            </a:pPr>
            <a:r>
              <a:rPr lang="ru-RU" sz="1600" dirty="0" smtClean="0">
                <a:latin typeface="Times New Roman" pitchFamily="18" charset="0"/>
                <a:cs typeface="Times New Roman" pitchFamily="18" charset="0"/>
              </a:rPr>
              <a:t>3. Числу канатов:</a:t>
            </a:r>
          </a:p>
          <a:p>
            <a:pPr algn="ctr">
              <a:buNone/>
            </a:pPr>
            <a:r>
              <a:rPr lang="ru-RU" sz="1600" dirty="0" smtClean="0">
                <a:latin typeface="Times New Roman" pitchFamily="18" charset="0"/>
                <a:cs typeface="Times New Roman" pitchFamily="18" charset="0"/>
              </a:rPr>
              <a:t>одноканатные;</a:t>
            </a:r>
          </a:p>
          <a:p>
            <a:pPr algn="ctr">
              <a:buNone/>
            </a:pPr>
            <a:r>
              <a:rPr lang="ru-RU" sz="1600" dirty="0" err="1" smtClean="0">
                <a:latin typeface="Times New Roman" pitchFamily="18" charset="0"/>
                <a:cs typeface="Times New Roman" pitchFamily="18" charset="0"/>
              </a:rPr>
              <a:t>двухканатные</a:t>
            </a:r>
            <a:r>
              <a:rPr lang="ru-RU" sz="1600" dirty="0" smtClean="0">
                <a:latin typeface="Times New Roman" pitchFamily="18" charset="0"/>
                <a:cs typeface="Times New Roman" pitchFamily="18" charset="0"/>
              </a:rPr>
              <a:t>;</a:t>
            </a:r>
          </a:p>
          <a:p>
            <a:pPr algn="ctr">
              <a:buNone/>
            </a:pPr>
            <a:r>
              <a:rPr lang="ru-RU" sz="1600" dirty="0" err="1" smtClean="0">
                <a:latin typeface="Times New Roman" pitchFamily="18" charset="0"/>
                <a:cs typeface="Times New Roman" pitchFamily="18" charset="0"/>
              </a:rPr>
              <a:t>четырехканатные</a:t>
            </a:r>
            <a:endParaRPr lang="ru-RU" sz="1600" dirty="0" smtClean="0">
              <a:latin typeface="Times New Roman" pitchFamily="18" charset="0"/>
              <a:cs typeface="Times New Roman" pitchFamily="18" charset="0"/>
            </a:endParaRPr>
          </a:p>
          <a:p>
            <a:pPr algn="ctr">
              <a:buNone/>
            </a:pPr>
            <a:r>
              <a:rPr lang="ru-RU" sz="1600" dirty="0" smtClean="0">
                <a:latin typeface="Times New Roman" pitchFamily="18" charset="0"/>
                <a:cs typeface="Times New Roman" pitchFamily="18" charset="0"/>
              </a:rPr>
              <a:t>4.</a:t>
            </a:r>
            <a:r>
              <a:rPr lang="ru-RU" sz="1600" dirty="0" smtClean="0"/>
              <a:t> </a:t>
            </a:r>
            <a:r>
              <a:rPr lang="ru-RU" sz="1600" dirty="0" smtClean="0">
                <a:latin typeface="Times New Roman" pitchFamily="18" charset="0"/>
                <a:cs typeface="Times New Roman" pitchFamily="18" charset="0"/>
              </a:rPr>
              <a:t>Ориентации </a:t>
            </a:r>
            <a:r>
              <a:rPr lang="ru-RU" sz="1600" dirty="0" err="1" smtClean="0">
                <a:latin typeface="Times New Roman" pitchFamily="18" charset="0"/>
                <a:cs typeface="Times New Roman" pitchFamily="18" charset="0"/>
              </a:rPr>
              <a:t>двухчелюстного</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четырехканатного</a:t>
            </a:r>
            <a:r>
              <a:rPr lang="ru-RU" sz="1600" dirty="0" smtClean="0">
                <a:latin typeface="Times New Roman" pitchFamily="18" charset="0"/>
                <a:cs typeface="Times New Roman" pitchFamily="18" charset="0"/>
              </a:rPr>
              <a:t> грейфера относительно канатов крана:</a:t>
            </a:r>
          </a:p>
          <a:p>
            <a:pPr algn="ctr">
              <a:buNone/>
            </a:pPr>
            <a:r>
              <a:rPr lang="ru-RU" sz="1600" dirty="0" smtClean="0">
                <a:latin typeface="Times New Roman" pitchFamily="18" charset="0"/>
                <a:cs typeface="Times New Roman" pitchFamily="18" charset="0"/>
              </a:rPr>
              <a:t>с продольным раскрыванием:</a:t>
            </a:r>
          </a:p>
          <a:p>
            <a:pPr algn="ctr">
              <a:buNone/>
            </a:pPr>
            <a:r>
              <a:rPr lang="ru-RU" sz="1600" dirty="0" smtClean="0">
                <a:latin typeface="Times New Roman" pitchFamily="18" charset="0"/>
                <a:cs typeface="Times New Roman" pitchFamily="18" charset="0"/>
              </a:rPr>
              <a:t>с поперечным раскрыванием</a:t>
            </a:r>
          </a:p>
          <a:p>
            <a:pPr algn="ctr">
              <a:buNone/>
            </a:pPr>
            <a:r>
              <a:rPr lang="ru-RU" sz="1600" dirty="0" smtClean="0">
                <a:latin typeface="Times New Roman" pitchFamily="18" charset="0"/>
                <a:cs typeface="Times New Roman" pitchFamily="18" charset="0"/>
              </a:rPr>
              <a:t>5. Приспособленность для разгрузки вагонов:</a:t>
            </a:r>
          </a:p>
          <a:p>
            <a:pPr algn="ctr">
              <a:buNone/>
            </a:pPr>
            <a:r>
              <a:rPr lang="ru-RU" sz="1600" dirty="0" smtClean="0">
                <a:latin typeface="Times New Roman" pitchFamily="18" charset="0"/>
                <a:cs typeface="Times New Roman" pitchFamily="18" charset="0"/>
              </a:rPr>
              <a:t>предназначенные для разгрузки вагонов:</a:t>
            </a:r>
          </a:p>
          <a:p>
            <a:pPr algn="ctr">
              <a:buNone/>
            </a:pPr>
            <a:r>
              <a:rPr lang="ru-RU" sz="1600" dirty="0" smtClean="0">
                <a:latin typeface="Times New Roman" pitchFamily="18" charset="0"/>
                <a:cs typeface="Times New Roman" pitchFamily="18" charset="0"/>
              </a:rPr>
              <a:t>не предназначенные для разгрузки вагонов</a:t>
            </a:r>
          </a:p>
          <a:p>
            <a:pPr algn="ctr">
              <a:buNone/>
            </a:pPr>
            <a:r>
              <a:rPr lang="ru-RU" sz="1600" dirty="0" smtClean="0">
                <a:latin typeface="Times New Roman" pitchFamily="18" charset="0"/>
                <a:cs typeface="Times New Roman" pitchFamily="18" charset="0"/>
              </a:rPr>
              <a:t>6. Характеру черпания:</a:t>
            </a:r>
          </a:p>
          <a:p>
            <a:pPr algn="ctr">
              <a:buNone/>
            </a:pPr>
            <a:r>
              <a:rPr lang="ru-RU" sz="1600" dirty="0" smtClean="0">
                <a:latin typeface="Times New Roman" pitchFamily="18" charset="0"/>
                <a:cs typeface="Times New Roman" pitchFamily="18" charset="0"/>
              </a:rPr>
              <a:t>обычные:</a:t>
            </a:r>
          </a:p>
          <a:p>
            <a:pPr algn="ctr">
              <a:buNone/>
            </a:pPr>
            <a:r>
              <a:rPr lang="ru-RU" sz="1600" dirty="0" smtClean="0">
                <a:latin typeface="Times New Roman" pitchFamily="18" charset="0"/>
                <a:cs typeface="Times New Roman" pitchFamily="18" charset="0"/>
              </a:rPr>
              <a:t>подводные</a:t>
            </a:r>
            <a:endParaRPr lang="ru-RU" sz="1600" b="1" dirty="0">
              <a:latin typeface="Times New Roman" pitchFamily="18" charset="0"/>
              <a:cs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714356"/>
            <a:ext cx="8115328" cy="428628"/>
          </a:xfrm>
        </p:spPr>
        <p:txBody>
          <a:bodyPr>
            <a:normAutofit/>
          </a:bodyPr>
          <a:lstStyle/>
          <a:p>
            <a:pPr algn="ctr"/>
            <a:r>
              <a:rPr lang="ru-RU" sz="1800" b="1" dirty="0" smtClean="0">
                <a:solidFill>
                  <a:schemeClr val="tx1"/>
                </a:solidFill>
                <a:latin typeface="Times New Roman" pitchFamily="18" charset="0"/>
                <a:cs typeface="Times New Roman" pitchFamily="18" charset="0"/>
              </a:rPr>
              <a:t>ГРЕЙФЕРЫ</a:t>
            </a:r>
            <a:endParaRPr lang="ru-RU" sz="1800" b="1"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428596" y="1142984"/>
            <a:ext cx="8258204" cy="5431552"/>
          </a:xfrm>
        </p:spPr>
        <p:txBody>
          <a:bodyPr>
            <a:normAutofit/>
          </a:bodyPr>
          <a:lstStyle/>
          <a:p>
            <a:pPr algn="ctr">
              <a:buNone/>
            </a:pPr>
            <a:r>
              <a:rPr lang="ru-RU" sz="1600" b="1" u="sng" dirty="0" smtClean="0">
                <a:latin typeface="Times New Roman" pitchFamily="18" charset="0"/>
                <a:cs typeface="Times New Roman" pitchFamily="18" charset="0"/>
              </a:rPr>
              <a:t>Принцип действия грейфера:</a:t>
            </a:r>
            <a:endParaRPr lang="ru-RU" sz="1600" b="1" u="sng" dirty="0">
              <a:latin typeface="Times New Roman" pitchFamily="18" charset="0"/>
              <a:cs typeface="Times New Roman" pitchFamily="18" charset="0"/>
            </a:endParaRPr>
          </a:p>
        </p:txBody>
      </p:sp>
      <p:sp>
        <p:nvSpPr>
          <p:cNvPr id="4" name="Прямоугольник 3"/>
          <p:cNvSpPr/>
          <p:nvPr/>
        </p:nvSpPr>
        <p:spPr>
          <a:xfrm>
            <a:off x="285720" y="1571612"/>
            <a:ext cx="2286016" cy="2500330"/>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pPr algn="ctr"/>
            <a:r>
              <a:rPr lang="ru-RU" sz="1600" dirty="0" smtClean="0">
                <a:latin typeface="Times New Roman" pitchFamily="18" charset="0"/>
                <a:cs typeface="Times New Roman" pitchFamily="18" charset="0"/>
              </a:rPr>
              <a:t>1. При ослаблении натяжения канатов траверса опускается под действием собственного веса, вследствие чего челюсти раскрываются, в таком виде грейфер опускается на груз.</a:t>
            </a:r>
            <a:endParaRPr lang="ru-RU" sz="1600" dirty="0">
              <a:latin typeface="Times New Roman" pitchFamily="18" charset="0"/>
              <a:cs typeface="Times New Roman" pitchFamily="18" charset="0"/>
            </a:endParaRPr>
          </a:p>
        </p:txBody>
      </p:sp>
      <p:sp>
        <p:nvSpPr>
          <p:cNvPr id="6" name="Прямоугольник 5"/>
          <p:cNvSpPr/>
          <p:nvPr/>
        </p:nvSpPr>
        <p:spPr>
          <a:xfrm>
            <a:off x="285720" y="4214818"/>
            <a:ext cx="2286016" cy="2357454"/>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pPr algn="ctr"/>
            <a:r>
              <a:rPr lang="ru-RU" sz="1600" dirty="0" smtClean="0">
                <a:latin typeface="Times New Roman" pitchFamily="18" charset="0"/>
                <a:cs typeface="Times New Roman" pitchFamily="18" charset="0"/>
              </a:rPr>
              <a:t>2. Затем производят натяжение каната краном.</a:t>
            </a:r>
            <a:endParaRPr lang="ru-RU" sz="1600" dirty="0">
              <a:latin typeface="Times New Roman" pitchFamily="18" charset="0"/>
              <a:cs typeface="Times New Roman" pitchFamily="18" charset="0"/>
            </a:endParaRPr>
          </a:p>
        </p:txBody>
      </p:sp>
      <p:sp>
        <p:nvSpPr>
          <p:cNvPr id="7" name="Прямоугольник 6"/>
          <p:cNvSpPr/>
          <p:nvPr/>
        </p:nvSpPr>
        <p:spPr>
          <a:xfrm>
            <a:off x="4929190" y="4214818"/>
            <a:ext cx="2214578" cy="2357454"/>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pPr algn="ctr"/>
            <a:r>
              <a:rPr lang="ru-RU" sz="1600" dirty="0" smtClean="0">
                <a:latin typeface="Times New Roman" pitchFamily="18" charset="0"/>
                <a:cs typeface="Times New Roman" pitchFamily="18" charset="0"/>
              </a:rPr>
              <a:t>4. Для разгрузки и опускания грейфера на землю челюсти раскрываются, и груз высыпается.</a:t>
            </a:r>
            <a:endParaRPr lang="ru-RU" sz="1600" dirty="0">
              <a:latin typeface="Times New Roman" pitchFamily="18" charset="0"/>
              <a:cs typeface="Times New Roman" pitchFamily="18" charset="0"/>
            </a:endParaRPr>
          </a:p>
        </p:txBody>
      </p:sp>
      <p:sp>
        <p:nvSpPr>
          <p:cNvPr id="8" name="Прямоугольник 7"/>
          <p:cNvSpPr/>
          <p:nvPr/>
        </p:nvSpPr>
        <p:spPr>
          <a:xfrm>
            <a:off x="4929190" y="1571612"/>
            <a:ext cx="2214578" cy="2500330"/>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pPr algn="ctr"/>
            <a:r>
              <a:rPr lang="ru-RU" sz="1600" dirty="0" smtClean="0">
                <a:latin typeface="Times New Roman" pitchFamily="18" charset="0"/>
                <a:cs typeface="Times New Roman" pitchFamily="18" charset="0"/>
              </a:rPr>
              <a:t>3. При этом траверса приближается к головке, челюсти закрываются и захватывают груз, после чего производится его подъем.</a:t>
            </a:r>
            <a:endParaRPr lang="ru-RU" sz="1600" dirty="0">
              <a:latin typeface="Times New Roman" pitchFamily="18" charset="0"/>
              <a:cs typeface="Times New Roman" pitchFamily="18" charset="0"/>
            </a:endParaRPr>
          </a:p>
        </p:txBody>
      </p:sp>
      <p:sp>
        <p:nvSpPr>
          <p:cNvPr id="9" name="Прямоугольник 8"/>
          <p:cNvSpPr/>
          <p:nvPr/>
        </p:nvSpPr>
        <p:spPr>
          <a:xfrm>
            <a:off x="2643174" y="1571612"/>
            <a:ext cx="1928826" cy="250033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pic>
        <p:nvPicPr>
          <p:cNvPr id="3075" name="Picture 3"/>
          <p:cNvPicPr>
            <a:picLocks noChangeAspect="1" noChangeArrowheads="1"/>
          </p:cNvPicPr>
          <p:nvPr/>
        </p:nvPicPr>
        <p:blipFill>
          <a:blip r:embed="rId2" cstate="print"/>
          <a:srcRect/>
          <a:stretch>
            <a:fillRect/>
          </a:stretch>
        </p:blipFill>
        <p:spPr bwMode="auto">
          <a:xfrm>
            <a:off x="2714612" y="1714488"/>
            <a:ext cx="1785950" cy="2340491"/>
          </a:xfrm>
          <a:prstGeom prst="rect">
            <a:avLst/>
          </a:prstGeom>
          <a:noFill/>
          <a:ln w="9525">
            <a:noFill/>
            <a:miter lim="800000"/>
            <a:headEnd/>
            <a:tailEnd/>
          </a:ln>
          <a:effectLst/>
        </p:spPr>
      </p:pic>
      <p:sp>
        <p:nvSpPr>
          <p:cNvPr id="11" name="Прямоугольник 10"/>
          <p:cNvSpPr/>
          <p:nvPr/>
        </p:nvSpPr>
        <p:spPr>
          <a:xfrm>
            <a:off x="2643174" y="4214818"/>
            <a:ext cx="1928826" cy="235745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pic>
        <p:nvPicPr>
          <p:cNvPr id="3076" name="Picture 4"/>
          <p:cNvPicPr>
            <a:picLocks noChangeAspect="1" noChangeArrowheads="1"/>
          </p:cNvPicPr>
          <p:nvPr/>
        </p:nvPicPr>
        <p:blipFill>
          <a:blip r:embed="rId3" cstate="print"/>
          <a:srcRect/>
          <a:stretch>
            <a:fillRect/>
          </a:stretch>
        </p:blipFill>
        <p:spPr bwMode="auto">
          <a:xfrm>
            <a:off x="2714612" y="4302868"/>
            <a:ext cx="1714512" cy="2113198"/>
          </a:xfrm>
          <a:prstGeom prst="rect">
            <a:avLst/>
          </a:prstGeom>
          <a:noFill/>
          <a:ln w="9525">
            <a:noFill/>
            <a:miter lim="800000"/>
            <a:headEnd/>
            <a:tailEnd/>
          </a:ln>
          <a:effectLst/>
        </p:spPr>
      </p:pic>
      <p:sp>
        <p:nvSpPr>
          <p:cNvPr id="13" name="Прямоугольник 12"/>
          <p:cNvSpPr/>
          <p:nvPr/>
        </p:nvSpPr>
        <p:spPr>
          <a:xfrm>
            <a:off x="7215206" y="1571612"/>
            <a:ext cx="1714512" cy="250033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14" name="Прямоугольник 13"/>
          <p:cNvSpPr/>
          <p:nvPr/>
        </p:nvSpPr>
        <p:spPr>
          <a:xfrm>
            <a:off x="7215206" y="4214818"/>
            <a:ext cx="1714512" cy="235745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pic>
        <p:nvPicPr>
          <p:cNvPr id="3077" name="Picture 5"/>
          <p:cNvPicPr>
            <a:picLocks noChangeAspect="1" noChangeArrowheads="1"/>
          </p:cNvPicPr>
          <p:nvPr/>
        </p:nvPicPr>
        <p:blipFill>
          <a:blip r:embed="rId4" cstate="print"/>
          <a:srcRect/>
          <a:stretch>
            <a:fillRect/>
          </a:stretch>
        </p:blipFill>
        <p:spPr bwMode="auto">
          <a:xfrm>
            <a:off x="7286644" y="1643050"/>
            <a:ext cx="1562707" cy="2322712"/>
          </a:xfrm>
          <a:prstGeom prst="rect">
            <a:avLst/>
          </a:prstGeom>
          <a:noFill/>
          <a:ln w="9525">
            <a:noFill/>
            <a:miter lim="800000"/>
            <a:headEnd/>
            <a:tailEnd/>
          </a:ln>
          <a:effectLst/>
        </p:spPr>
      </p:pic>
      <p:pic>
        <p:nvPicPr>
          <p:cNvPr id="3078" name="Picture 6"/>
          <p:cNvPicPr>
            <a:picLocks noChangeAspect="1" noChangeArrowheads="1"/>
          </p:cNvPicPr>
          <p:nvPr/>
        </p:nvPicPr>
        <p:blipFill>
          <a:blip r:embed="rId5" cstate="print"/>
          <a:srcRect/>
          <a:stretch>
            <a:fillRect/>
          </a:stretch>
        </p:blipFill>
        <p:spPr bwMode="auto">
          <a:xfrm>
            <a:off x="7286644" y="4286256"/>
            <a:ext cx="1571636" cy="223796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000108"/>
            <a:ext cx="8229600" cy="500050"/>
          </a:xfrm>
        </p:spPr>
        <p:txBody>
          <a:bodyPr>
            <a:normAutofit/>
          </a:bodyPr>
          <a:lstStyle/>
          <a:p>
            <a:pPr algn="ctr"/>
            <a:r>
              <a:rPr lang="ru-RU" sz="1800" b="1" dirty="0" smtClean="0">
                <a:solidFill>
                  <a:schemeClr val="tx1"/>
                </a:solidFill>
                <a:latin typeface="Times New Roman" pitchFamily="18" charset="0"/>
                <a:cs typeface="Times New Roman" pitchFamily="18" charset="0"/>
              </a:rPr>
              <a:t>ГРЕЙФЕРЫ</a:t>
            </a:r>
            <a:endParaRPr lang="ru-RU" sz="1800" b="1" dirty="0">
              <a:solidFill>
                <a:schemeClr val="tx1"/>
              </a:solidFill>
              <a:latin typeface="Times New Roman" pitchFamily="18" charset="0"/>
              <a:cs typeface="Times New Roman" pitchFamily="18" charset="0"/>
            </a:endParaRPr>
          </a:p>
        </p:txBody>
      </p:sp>
      <p:pic>
        <p:nvPicPr>
          <p:cNvPr id="5122" name="Picture 2"/>
          <p:cNvPicPr>
            <a:picLocks noGrp="1" noChangeAspect="1" noChangeArrowheads="1"/>
          </p:cNvPicPr>
          <p:nvPr>
            <p:ph idx="1"/>
          </p:nvPr>
        </p:nvPicPr>
        <p:blipFill>
          <a:blip r:embed="rId2"/>
          <a:srcRect/>
          <a:stretch>
            <a:fillRect/>
          </a:stretch>
        </p:blipFill>
        <p:spPr bwMode="auto">
          <a:xfrm>
            <a:off x="1785918" y="4500570"/>
            <a:ext cx="5105400" cy="1531620"/>
          </a:xfrm>
          <a:prstGeom prst="rect">
            <a:avLst/>
          </a:prstGeom>
          <a:noFill/>
          <a:ln w="9525">
            <a:noFill/>
            <a:miter lim="800000"/>
            <a:headEnd/>
            <a:tailEnd/>
          </a:ln>
          <a:effectLst/>
        </p:spPr>
      </p:pic>
      <p:sp>
        <p:nvSpPr>
          <p:cNvPr id="5" name="TextBox 4"/>
          <p:cNvSpPr txBox="1"/>
          <p:nvPr/>
        </p:nvSpPr>
        <p:spPr>
          <a:xfrm>
            <a:off x="571472" y="5929330"/>
            <a:ext cx="7715304" cy="830997"/>
          </a:xfrm>
          <a:prstGeom prst="rect">
            <a:avLst/>
          </a:prstGeom>
          <a:noFill/>
        </p:spPr>
        <p:txBody>
          <a:bodyPr wrap="square" rtlCol="0">
            <a:spAutoFit/>
          </a:bodyPr>
          <a:lstStyle/>
          <a:p>
            <a:pPr algn="ctr"/>
            <a:r>
              <a:rPr lang="ru-RU" sz="1600" dirty="0" smtClean="0">
                <a:latin typeface="Times New Roman" pitchFamily="18" charset="0"/>
                <a:cs typeface="Times New Roman" pitchFamily="18" charset="0"/>
              </a:rPr>
              <a:t>Грейферы: а - </a:t>
            </a:r>
            <a:r>
              <a:rPr lang="ru-RU" sz="1600" dirty="0" err="1" smtClean="0">
                <a:latin typeface="Times New Roman" pitchFamily="18" charset="0"/>
                <a:cs typeface="Times New Roman" pitchFamily="18" charset="0"/>
              </a:rPr>
              <a:t>двухчелюстной</a:t>
            </a:r>
            <a:r>
              <a:rPr lang="ru-RU" sz="1600" dirty="0" smtClean="0">
                <a:latin typeface="Times New Roman" pitchFamily="18" charset="0"/>
                <a:cs typeface="Times New Roman" pitchFamily="18" charset="0"/>
              </a:rPr>
              <a:t> для сыпучих материалов. б - </a:t>
            </a:r>
            <a:r>
              <a:rPr lang="ru-RU" sz="1600" dirty="0" err="1" smtClean="0">
                <a:latin typeface="Times New Roman" pitchFamily="18" charset="0"/>
                <a:cs typeface="Times New Roman" pitchFamily="18" charset="0"/>
              </a:rPr>
              <a:t>двухчелюстной</a:t>
            </a:r>
            <a:r>
              <a:rPr lang="ru-RU" sz="1600" dirty="0" smtClean="0">
                <a:latin typeface="Times New Roman" pitchFamily="18" charset="0"/>
                <a:cs typeface="Times New Roman" pitchFamily="18" charset="0"/>
              </a:rPr>
              <a:t> для круглых длинномерных грузов (бревен, труб),</a:t>
            </a:r>
          </a:p>
          <a:p>
            <a:pPr algn="ctr"/>
            <a:r>
              <a:rPr lang="ru-RU" sz="1600" dirty="0" smtClean="0">
                <a:latin typeface="Times New Roman" pitchFamily="18" charset="0"/>
                <a:cs typeface="Times New Roman" pitchFamily="18" charset="0"/>
              </a:rPr>
              <a:t>в - </a:t>
            </a:r>
            <a:r>
              <a:rPr lang="ru-RU" sz="1600" dirty="0" err="1" smtClean="0">
                <a:latin typeface="Times New Roman" pitchFamily="18" charset="0"/>
                <a:cs typeface="Times New Roman" pitchFamily="18" charset="0"/>
              </a:rPr>
              <a:t>многочелюстной</a:t>
            </a:r>
            <a:r>
              <a:rPr lang="ru-RU" sz="1600" dirty="0" smtClean="0">
                <a:latin typeface="Times New Roman" pitchFamily="18" charset="0"/>
                <a:cs typeface="Times New Roman" pitchFamily="18" charset="0"/>
              </a:rPr>
              <a:t> для кусковых и других материалов</a:t>
            </a:r>
            <a:endParaRPr lang="ru-RU" sz="1600" dirty="0">
              <a:latin typeface="Times New Roman" pitchFamily="18" charset="0"/>
              <a:cs typeface="Times New Roman" pitchFamily="18" charset="0"/>
            </a:endParaRPr>
          </a:p>
        </p:txBody>
      </p:sp>
      <p:sp>
        <p:nvSpPr>
          <p:cNvPr id="6" name="TextBox 5"/>
          <p:cNvSpPr txBox="1"/>
          <p:nvPr/>
        </p:nvSpPr>
        <p:spPr>
          <a:xfrm>
            <a:off x="214282" y="1428736"/>
            <a:ext cx="8572560" cy="3046988"/>
          </a:xfrm>
          <a:prstGeom prst="rect">
            <a:avLst/>
          </a:prstGeom>
          <a:noFill/>
        </p:spPr>
        <p:txBody>
          <a:bodyPr wrap="square" rtlCol="0">
            <a:spAutoFit/>
          </a:bodyPr>
          <a:lstStyle/>
          <a:p>
            <a:pPr algn="ctr">
              <a:buFont typeface="Wingdings" pitchFamily="2" charset="2"/>
              <a:buChar char="ü"/>
            </a:pPr>
            <a:r>
              <a:rPr lang="ru-RU" sz="1600" dirty="0" smtClean="0"/>
              <a:t>Конструкция грейфера с канатными механизмами подъема или замыкания должна исключать его самопроизвольное раскрытие и выход канатов из ручьев блоков. Грузоподъемность грейфера должна быть подтверждена расчетом с учетом коэффициента заполнения грейфера и максимальной плотности перегружаемого материала</a:t>
            </a:r>
          </a:p>
          <a:p>
            <a:pPr algn="ctr">
              <a:buFont typeface="Wingdings" pitchFamily="2" charset="2"/>
              <a:buChar char="ü"/>
            </a:pPr>
            <a:r>
              <a:rPr lang="ru-RU" sz="1600" dirty="0" smtClean="0"/>
              <a:t>Грейфер должен быть снабжен табличкой с указанием организации-изготовителя, номера, объема, собственной массы, вида материала, для перевалки которого он предназначен, и наибольшей допустимой массы зачерпнутого материала</a:t>
            </a:r>
          </a:p>
          <a:p>
            <a:pPr algn="ctr">
              <a:buFont typeface="Wingdings" pitchFamily="2" charset="2"/>
              <a:buChar char="ü"/>
            </a:pPr>
            <a:r>
              <a:rPr lang="ru-RU" sz="1600" dirty="0" smtClean="0"/>
              <a:t>Требования к другим грузозахватным органам, подвешенным непосредственно на канатах и являющимся частью кранов (траверсам, вилам, спредерам, управляемым захватам для металлопроката, бревен, труб и пр.). должны быть изложены в технических условиях на эти краны</a:t>
            </a:r>
            <a:endParaRPr lang="ru-RU" sz="16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857232"/>
            <a:ext cx="8229600" cy="571488"/>
          </a:xfrm>
        </p:spPr>
        <p:txBody>
          <a:bodyPr>
            <a:normAutofit/>
          </a:bodyPr>
          <a:lstStyle/>
          <a:p>
            <a:pPr algn="ctr"/>
            <a:r>
              <a:rPr lang="ru-RU" sz="1800" b="1" dirty="0" smtClean="0">
                <a:solidFill>
                  <a:schemeClr val="tx1"/>
                </a:solidFill>
                <a:latin typeface="Times New Roman" pitchFamily="18" charset="0"/>
                <a:cs typeface="Times New Roman" pitchFamily="18" charset="0"/>
              </a:rPr>
              <a:t>ВЫБОР СТРОПА</a:t>
            </a:r>
            <a:endParaRPr lang="ru-RU" sz="1800" b="1" dirty="0">
              <a:solidFill>
                <a:schemeClr val="tx1"/>
              </a:solidFill>
              <a:latin typeface="Times New Roman" pitchFamily="18" charset="0"/>
              <a:cs typeface="Times New Roman" pitchFamily="18" charset="0"/>
            </a:endParaRPr>
          </a:p>
        </p:txBody>
      </p:sp>
      <p:pic>
        <p:nvPicPr>
          <p:cNvPr id="6146" name="Picture 2"/>
          <p:cNvPicPr>
            <a:picLocks noGrp="1" noChangeAspect="1" noChangeArrowheads="1"/>
          </p:cNvPicPr>
          <p:nvPr>
            <p:ph idx="1"/>
          </p:nvPr>
        </p:nvPicPr>
        <p:blipFill>
          <a:blip r:embed="rId2"/>
          <a:srcRect/>
          <a:stretch>
            <a:fillRect/>
          </a:stretch>
        </p:blipFill>
        <p:spPr bwMode="auto">
          <a:xfrm>
            <a:off x="6286512" y="1785926"/>
            <a:ext cx="2217420" cy="3322320"/>
          </a:xfrm>
          <a:prstGeom prst="rect">
            <a:avLst/>
          </a:prstGeom>
          <a:noFill/>
          <a:ln w="9525">
            <a:noFill/>
            <a:miter lim="800000"/>
            <a:headEnd/>
            <a:tailEnd/>
          </a:ln>
          <a:effectLst/>
        </p:spPr>
      </p:pic>
      <p:sp>
        <p:nvSpPr>
          <p:cNvPr id="5" name="TextBox 4"/>
          <p:cNvSpPr txBox="1"/>
          <p:nvPr/>
        </p:nvSpPr>
        <p:spPr>
          <a:xfrm>
            <a:off x="6000760" y="1285860"/>
            <a:ext cx="2857520" cy="338554"/>
          </a:xfrm>
          <a:prstGeom prst="rect">
            <a:avLst/>
          </a:prstGeom>
          <a:noFill/>
        </p:spPr>
        <p:txBody>
          <a:bodyPr wrap="square" rtlCol="0">
            <a:spAutoFit/>
          </a:bodyPr>
          <a:lstStyle/>
          <a:p>
            <a:pPr algn="ctr"/>
            <a:r>
              <a:rPr lang="ru-RU" sz="1600" b="1" dirty="0" smtClean="0">
                <a:latin typeface="Times New Roman" pitchFamily="18" charset="0"/>
                <a:cs typeface="Times New Roman" pitchFamily="18" charset="0"/>
              </a:rPr>
              <a:t>К расчету натяжения стропа</a:t>
            </a:r>
            <a:endParaRPr lang="ru-RU" sz="1600" b="1" dirty="0">
              <a:latin typeface="Times New Roman" pitchFamily="18" charset="0"/>
              <a:cs typeface="Times New Roman" pitchFamily="18" charset="0"/>
            </a:endParaRPr>
          </a:p>
        </p:txBody>
      </p:sp>
      <p:sp>
        <p:nvSpPr>
          <p:cNvPr id="6" name="TextBox 5"/>
          <p:cNvSpPr txBox="1"/>
          <p:nvPr/>
        </p:nvSpPr>
        <p:spPr>
          <a:xfrm>
            <a:off x="142844" y="1500174"/>
            <a:ext cx="5857916" cy="501675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buFont typeface="Wingdings" pitchFamily="2" charset="2"/>
              <a:buChar char="ü"/>
            </a:pPr>
            <a:r>
              <a:rPr lang="ru-RU" sz="1600" dirty="0" smtClean="0">
                <a:latin typeface="Times New Roman" pitchFamily="18" charset="0"/>
                <a:cs typeface="Times New Roman" pitchFamily="18" charset="0"/>
              </a:rPr>
              <a:t>Грузоподъемность стропов общего назначения рассчитывается при угле между ветвями 90</a:t>
            </a:r>
            <a:r>
              <a:rPr lang="ru-RU" sz="1600" baseline="30000" dirty="0" smtClean="0">
                <a:latin typeface="Times New Roman" pitchFamily="18" charset="0"/>
                <a:cs typeface="Times New Roman" pitchFamily="18" charset="0"/>
              </a:rPr>
              <a:t>0</a:t>
            </a:r>
            <a:r>
              <a:rPr lang="ru-RU" sz="1600" dirty="0" smtClean="0">
                <a:latin typeface="Times New Roman" pitchFamily="18" charset="0"/>
                <a:cs typeface="Times New Roman" pitchFamily="18" charset="0"/>
              </a:rPr>
              <a:t> за исключением кольцевых и </a:t>
            </a:r>
            <a:r>
              <a:rPr lang="ru-RU" sz="1600" dirty="0" err="1" smtClean="0">
                <a:latin typeface="Times New Roman" pitchFamily="18" charset="0"/>
                <a:cs typeface="Times New Roman" pitchFamily="18" charset="0"/>
              </a:rPr>
              <a:t>одноветвевых</a:t>
            </a:r>
            <a:r>
              <a:rPr lang="ru-RU" sz="1600" dirty="0" smtClean="0">
                <a:latin typeface="Times New Roman" pitchFamily="18" charset="0"/>
                <a:cs typeface="Times New Roman" pitchFamily="18" charset="0"/>
              </a:rPr>
              <a:t> стропов, грузоподъемность которых дается при вертикальном положении. При использовании в </a:t>
            </a:r>
            <a:r>
              <a:rPr lang="ru-RU" sz="1600" dirty="0" err="1" smtClean="0">
                <a:latin typeface="Times New Roman" pitchFamily="18" charset="0"/>
                <a:cs typeface="Times New Roman" pitchFamily="18" charset="0"/>
              </a:rPr>
              <a:t>строповке</a:t>
            </a:r>
            <a:r>
              <a:rPr lang="ru-RU" sz="1600" dirty="0" smtClean="0">
                <a:latin typeface="Times New Roman" pitchFamily="18" charset="0"/>
                <a:cs typeface="Times New Roman" pitchFamily="18" charset="0"/>
              </a:rPr>
              <a:t> кольцевых и </a:t>
            </a:r>
            <a:r>
              <a:rPr lang="ru-RU" sz="1600" dirty="0" err="1" smtClean="0">
                <a:latin typeface="Times New Roman" pitchFamily="18" charset="0"/>
                <a:cs typeface="Times New Roman" pitchFamily="18" charset="0"/>
              </a:rPr>
              <a:t>одноветвевых</a:t>
            </a:r>
            <a:r>
              <a:rPr lang="ru-RU" sz="1600" dirty="0" smtClean="0">
                <a:latin typeface="Times New Roman" pitchFamily="18" charset="0"/>
                <a:cs typeface="Times New Roman" pitchFamily="18" charset="0"/>
              </a:rPr>
              <a:t> стропов в наклонном положении необходимо на их грузоподъемность вводить поправочный коэффициент в зависимости от угла наклона</a:t>
            </a:r>
          </a:p>
          <a:p>
            <a:pPr algn="ctr">
              <a:buFont typeface="Wingdings" pitchFamily="2" charset="2"/>
              <a:buChar char="ü"/>
            </a:pPr>
            <a:r>
              <a:rPr lang="ru-RU" sz="1600" dirty="0" smtClean="0">
                <a:latin typeface="Times New Roman" pitchFamily="18" charset="0"/>
                <a:cs typeface="Times New Roman" pitchFamily="18" charset="0"/>
              </a:rPr>
              <a:t>Коэффициент определяется косинусом угла, образуемого между наклонной ветвью стропа и вертикалью. При 15</a:t>
            </a:r>
            <a:r>
              <a:rPr lang="ru-RU" sz="1600" baseline="30000" dirty="0" smtClean="0">
                <a:latin typeface="Times New Roman" pitchFamily="18" charset="0"/>
                <a:cs typeface="Times New Roman" pitchFamily="18" charset="0"/>
              </a:rPr>
              <a:t>0</a:t>
            </a:r>
            <a:r>
              <a:rPr lang="ru-RU" sz="1600" dirty="0" smtClean="0">
                <a:latin typeface="Times New Roman" pitchFamily="18" charset="0"/>
                <a:cs typeface="Times New Roman" pitchFamily="18" charset="0"/>
              </a:rPr>
              <a:t>, 30</a:t>
            </a:r>
            <a:r>
              <a:rPr lang="ru-RU" sz="1600" baseline="30000" dirty="0" smtClean="0">
                <a:latin typeface="Times New Roman" pitchFamily="18" charset="0"/>
                <a:cs typeface="Times New Roman" pitchFamily="18" charset="0"/>
              </a:rPr>
              <a:t>0</a:t>
            </a:r>
            <a:r>
              <a:rPr lang="ru-RU" sz="1600" dirty="0" smtClean="0">
                <a:latin typeface="Times New Roman" pitchFamily="18" charset="0"/>
                <a:cs typeface="Times New Roman" pitchFamily="18" charset="0"/>
              </a:rPr>
              <a:t>, 45</a:t>
            </a:r>
            <a:r>
              <a:rPr lang="ru-RU" sz="1600" baseline="30000" dirty="0" smtClean="0">
                <a:latin typeface="Times New Roman" pitchFamily="18" charset="0"/>
                <a:cs typeface="Times New Roman" pitchFamily="18" charset="0"/>
              </a:rPr>
              <a:t>0</a:t>
            </a:r>
            <a:r>
              <a:rPr lang="ru-RU" sz="1600" dirty="0" smtClean="0">
                <a:latin typeface="Times New Roman" pitchFamily="18" charset="0"/>
                <a:cs typeface="Times New Roman" pitchFamily="18" charset="0"/>
              </a:rPr>
              <a:t> коэффициент соответственно равен 0,966; 0.866; 0,707</a:t>
            </a:r>
          </a:p>
          <a:p>
            <a:pPr algn="ctr">
              <a:buFont typeface="Wingdings" pitchFamily="2" charset="2"/>
              <a:buChar char="ü"/>
            </a:pPr>
            <a:r>
              <a:rPr lang="ru-RU" sz="1600" dirty="0" smtClean="0">
                <a:latin typeface="Times New Roman" pitchFamily="18" charset="0"/>
                <a:cs typeface="Times New Roman" pitchFamily="18" charset="0"/>
              </a:rPr>
              <a:t>Пример. Два кольцевых стропа, каждый грузоподъемностью по 5 т, наклонены к вертикали под углом 45</a:t>
            </a:r>
            <a:r>
              <a:rPr lang="ru-RU" sz="1600" baseline="30000" dirty="0" smtClean="0">
                <a:latin typeface="Times New Roman" pitchFamily="18" charset="0"/>
                <a:cs typeface="Times New Roman" pitchFamily="18" charset="0"/>
              </a:rPr>
              <a:t>0</a:t>
            </a:r>
            <a:r>
              <a:rPr lang="ru-RU" sz="1600" dirty="0" smtClean="0">
                <a:latin typeface="Times New Roman" pitchFamily="18" charset="0"/>
                <a:cs typeface="Times New Roman" pitchFamily="18" charset="0"/>
              </a:rPr>
              <a:t>, следовательно, несущая способность каждого стропа будет равна </a:t>
            </a:r>
          </a:p>
          <a:p>
            <a:pPr algn="ctr"/>
            <a:r>
              <a:rPr lang="ru-RU" sz="1600" dirty="0" smtClean="0">
                <a:latin typeface="Times New Roman" pitchFamily="18" charset="0"/>
                <a:cs typeface="Times New Roman" pitchFamily="18" charset="0"/>
              </a:rPr>
              <a:t>5 тс × 0,707=3,535 тс</a:t>
            </a:r>
          </a:p>
          <a:p>
            <a:pPr algn="ctr">
              <a:buFont typeface="Wingdings" pitchFamily="2" charset="2"/>
              <a:buChar char="ü"/>
            </a:pPr>
            <a:r>
              <a:rPr lang="ru-RU" sz="1600" dirty="0" smtClean="0">
                <a:latin typeface="Times New Roman" pitchFamily="18" charset="0"/>
                <a:cs typeface="Times New Roman" pitchFamily="18" charset="0"/>
              </a:rPr>
              <a:t>При массе груза </a:t>
            </a:r>
            <a:r>
              <a:rPr lang="en-US" sz="1600" dirty="0" smtClean="0">
                <a:latin typeface="Times New Roman" pitchFamily="18" charset="0"/>
                <a:cs typeface="Times New Roman" pitchFamily="18" charset="0"/>
              </a:rPr>
              <a:t>Q</a:t>
            </a:r>
            <a:r>
              <a:rPr lang="ru-RU" sz="1600" dirty="0" smtClean="0">
                <a:latin typeface="Times New Roman" pitchFamily="18" charset="0"/>
                <a:cs typeface="Times New Roman" pitchFamily="18" charset="0"/>
              </a:rPr>
              <a:t> (т</a:t>
            </a:r>
            <a:r>
              <a:rPr lang="en-US" sz="1600"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натяжение </a:t>
            </a:r>
            <a:r>
              <a:rPr lang="en-US" sz="1600" dirty="0" smtClean="0">
                <a:latin typeface="Times New Roman" pitchFamily="18" charset="0"/>
                <a:cs typeface="Times New Roman" pitchFamily="18" charset="0"/>
              </a:rPr>
              <a:t>S(</a:t>
            </a:r>
            <a:r>
              <a:rPr lang="ru-RU" sz="1600" dirty="0" smtClean="0">
                <a:latin typeface="Times New Roman" pitchFamily="18" charset="0"/>
                <a:cs typeface="Times New Roman" pitchFamily="18" charset="0"/>
              </a:rPr>
              <a:t>т</a:t>
            </a:r>
            <a:r>
              <a:rPr lang="en-US" sz="1600"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в каждой ветви определяют по формуле;</a:t>
            </a:r>
          </a:p>
          <a:p>
            <a:pPr algn="ctr"/>
            <a:endParaRPr lang="en-US" sz="1600" i="1" dirty="0" smtClean="0">
              <a:latin typeface="Times New Roman" pitchFamily="18" charset="0"/>
              <a:cs typeface="Times New Roman" pitchFamily="18" charset="0"/>
            </a:endParaRPr>
          </a:p>
          <a:p>
            <a:pPr algn="ctr"/>
            <a:endParaRPr lang="ru-RU" sz="1600" dirty="0" smtClean="0">
              <a:latin typeface="Times New Roman" pitchFamily="18" charset="0"/>
              <a:cs typeface="Times New Roman" pitchFamily="18" charset="0"/>
            </a:endParaRPr>
          </a:p>
          <a:p>
            <a:pPr algn="ctr"/>
            <a:r>
              <a:rPr lang="ru-RU" sz="1600" dirty="0" smtClean="0">
                <a:latin typeface="Times New Roman" pitchFamily="18" charset="0"/>
                <a:cs typeface="Times New Roman" pitchFamily="18" charset="0"/>
              </a:rPr>
              <a:t>где </a:t>
            </a:r>
            <a:r>
              <a:rPr lang="en-US" sz="1600" dirty="0" smtClean="0">
                <a:latin typeface="Times New Roman" pitchFamily="18" charset="0"/>
                <a:cs typeface="Times New Roman" pitchFamily="18" charset="0"/>
              </a:rPr>
              <a:t>n</a:t>
            </a:r>
            <a:r>
              <a:rPr lang="ru-RU" sz="1600" dirty="0" smtClean="0">
                <a:latin typeface="Times New Roman" pitchFamily="18" charset="0"/>
                <a:cs typeface="Times New Roman" pitchFamily="18" charset="0"/>
              </a:rPr>
              <a:t>-число ветвей:</a:t>
            </a:r>
          </a:p>
          <a:p>
            <a:pPr algn="ctr"/>
            <a:r>
              <a:rPr lang="ru-RU" sz="1600" dirty="0" smtClean="0">
                <a:latin typeface="Times New Roman" pitchFamily="18" charset="0"/>
                <a:cs typeface="Times New Roman" pitchFamily="18" charset="0"/>
              </a:rPr>
              <a:t>а - угол наклона ветви к вертикали</a:t>
            </a:r>
            <a:endParaRPr lang="ru-RU" sz="1600" dirty="0">
              <a:latin typeface="Times New Roman" pitchFamily="18" charset="0"/>
              <a:cs typeface="Times New Roman" pitchFamily="18" charset="0"/>
            </a:endParaRPr>
          </a:p>
        </p:txBody>
      </p:sp>
      <p:pic>
        <p:nvPicPr>
          <p:cNvPr id="6148" name="Picture 4"/>
          <p:cNvPicPr>
            <a:picLocks noChangeAspect="1" noChangeArrowheads="1"/>
          </p:cNvPicPr>
          <p:nvPr/>
        </p:nvPicPr>
        <p:blipFill>
          <a:blip r:embed="rId3"/>
          <a:srcRect/>
          <a:stretch>
            <a:fillRect/>
          </a:stretch>
        </p:blipFill>
        <p:spPr bwMode="auto">
          <a:xfrm>
            <a:off x="2285984" y="5500702"/>
            <a:ext cx="1343025" cy="504825"/>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785794"/>
            <a:ext cx="8229600" cy="500066"/>
          </a:xfrm>
        </p:spPr>
        <p:txBody>
          <a:bodyPr>
            <a:normAutofit/>
          </a:bodyPr>
          <a:lstStyle/>
          <a:p>
            <a:pPr algn="ctr"/>
            <a:r>
              <a:rPr lang="ru-RU" sz="1800" b="1" dirty="0" smtClean="0">
                <a:solidFill>
                  <a:schemeClr val="tx1"/>
                </a:solidFill>
                <a:latin typeface="Times New Roman" pitchFamily="18" charset="0"/>
                <a:cs typeface="Times New Roman" pitchFamily="18" charset="0"/>
              </a:rPr>
              <a:t>АППАРАТЫ УПРАВЛЕНИЯ</a:t>
            </a:r>
            <a:endParaRPr lang="ru-RU" sz="1800" b="1" dirty="0">
              <a:solidFill>
                <a:schemeClr val="tx1"/>
              </a:solidFill>
              <a:latin typeface="Times New Roman" pitchFamily="18" charset="0"/>
              <a:cs typeface="Times New Roman" pitchFamily="18" charset="0"/>
            </a:endParaRPr>
          </a:p>
        </p:txBody>
      </p:sp>
      <p:pic>
        <p:nvPicPr>
          <p:cNvPr id="7171" name="Picture 3"/>
          <p:cNvPicPr>
            <a:picLocks noGrp="1" noChangeAspect="1" noChangeArrowheads="1"/>
          </p:cNvPicPr>
          <p:nvPr>
            <p:ph idx="1"/>
          </p:nvPr>
        </p:nvPicPr>
        <p:blipFill>
          <a:blip r:embed="rId2"/>
          <a:srcRect/>
          <a:stretch>
            <a:fillRect/>
          </a:stretch>
        </p:blipFill>
        <p:spPr bwMode="auto">
          <a:xfrm>
            <a:off x="6072198" y="1214422"/>
            <a:ext cx="2651760" cy="2217420"/>
          </a:xfrm>
          <a:prstGeom prst="rect">
            <a:avLst/>
          </a:prstGeom>
          <a:noFill/>
          <a:ln w="9525">
            <a:noFill/>
            <a:miter lim="800000"/>
            <a:headEnd/>
            <a:tailEnd/>
          </a:ln>
          <a:effectLst/>
        </p:spPr>
      </p:pic>
      <p:sp>
        <p:nvSpPr>
          <p:cNvPr id="15" name="TextBox 14"/>
          <p:cNvSpPr txBox="1"/>
          <p:nvPr/>
        </p:nvSpPr>
        <p:spPr>
          <a:xfrm>
            <a:off x="214282" y="3429000"/>
            <a:ext cx="8572560" cy="3293209"/>
          </a:xfrm>
          <a:prstGeom prst="rect">
            <a:avLst/>
          </a:prstGeom>
          <a:noFill/>
        </p:spPr>
        <p:txBody>
          <a:bodyPr wrap="square" rtlCol="0">
            <a:spAutoFit/>
          </a:bodyPr>
          <a:lstStyle/>
          <a:p>
            <a:pPr algn="ctr">
              <a:buFont typeface="Wingdings" pitchFamily="2" charset="2"/>
              <a:buChar char="v"/>
            </a:pPr>
            <a:r>
              <a:rPr lang="ru-RU" sz="1600" dirty="0" smtClean="0">
                <a:latin typeface="Times New Roman" pitchFamily="18" charset="0"/>
                <a:cs typeface="Times New Roman" pitchFamily="18" charset="0"/>
              </a:rPr>
              <a:t>На грузоподъемных машинах применяются различные пульты управления и кнопочные посты. Пульты управления используются на грузоподъемных кранах, управляемых из кабин. Для кранов, управляемых с пола, используют кнопочные посты управления.</a:t>
            </a:r>
          </a:p>
          <a:p>
            <a:pPr algn="ctr">
              <a:buFont typeface="Wingdings" pitchFamily="2" charset="2"/>
              <a:buChar char="v"/>
            </a:pPr>
            <a:r>
              <a:rPr lang="ru-RU" sz="1600" dirty="0" smtClean="0">
                <a:latin typeface="Times New Roman" pitchFamily="18" charset="0"/>
                <a:cs typeface="Times New Roman" pitchFamily="18" charset="0"/>
              </a:rPr>
              <a:t>Башенные краны для безопасного выполнения их монтажа и испытаний снабжаются выносным пультом управления.</a:t>
            </a:r>
          </a:p>
          <a:p>
            <a:pPr algn="ctr">
              <a:buFont typeface="Wingdings" pitchFamily="2" charset="2"/>
              <a:buChar char="v"/>
            </a:pPr>
            <a:r>
              <a:rPr lang="ru-RU" sz="1600" dirty="0" smtClean="0">
                <a:latin typeface="Times New Roman" pitchFamily="18" charset="0"/>
                <a:cs typeface="Times New Roman" pitchFamily="18" charset="0"/>
              </a:rPr>
              <a:t>Аппараты управления должны быть выполнены и установлены</a:t>
            </a:r>
          </a:p>
          <a:p>
            <a:pPr algn="ctr"/>
            <a:r>
              <a:rPr lang="ru-RU" sz="1600" dirty="0" smtClean="0">
                <a:latin typeface="Times New Roman" pitchFamily="18" charset="0"/>
                <a:cs typeface="Times New Roman" pitchFamily="18" charset="0"/>
              </a:rPr>
              <a:t>таким образом, чтобы управление было удобным и не затрудняло наблюдение за грузозахватным органом и грузом. Направление перемещения рукояток и рычагов должно по возможности соответствовать направлению движений механизмов.</a:t>
            </a:r>
          </a:p>
          <a:p>
            <a:pPr algn="ctr">
              <a:buFont typeface="Wingdings" pitchFamily="2" charset="2"/>
              <a:buChar char="v"/>
            </a:pPr>
            <a:r>
              <a:rPr lang="ru-RU" sz="1600" dirty="0" smtClean="0">
                <a:latin typeface="Times New Roman" pitchFamily="18" charset="0"/>
                <a:cs typeface="Times New Roman" pitchFamily="18" charset="0"/>
              </a:rPr>
              <a:t>Условные обозначения</a:t>
            </a:r>
          </a:p>
          <a:p>
            <a:pPr algn="ctr"/>
            <a:r>
              <a:rPr lang="ru-RU" sz="1600" dirty="0" smtClean="0">
                <a:latin typeface="Times New Roman" pitchFamily="18" charset="0"/>
                <a:cs typeface="Times New Roman" pitchFamily="18" charset="0"/>
              </a:rPr>
              <a:t>направлений вызываемых движений должны быть указаны на аппаратах управления и сохраняться в течение срока их эксплуатации.</a:t>
            </a:r>
          </a:p>
          <a:p>
            <a:pPr algn="ctr"/>
            <a:endParaRPr lang="ru-RU" sz="1600" dirty="0" smtClean="0">
              <a:latin typeface="Times New Roman" pitchFamily="18" charset="0"/>
              <a:cs typeface="Times New Roman" pitchFamily="18" charset="0"/>
            </a:endParaRPr>
          </a:p>
        </p:txBody>
      </p:sp>
      <p:sp>
        <p:nvSpPr>
          <p:cNvPr id="16" name="TextBox 15"/>
          <p:cNvSpPr txBox="1"/>
          <p:nvPr/>
        </p:nvSpPr>
        <p:spPr>
          <a:xfrm>
            <a:off x="285720" y="1285860"/>
            <a:ext cx="5786478" cy="2062103"/>
          </a:xfrm>
          <a:prstGeom prst="rect">
            <a:avLst/>
          </a:prstGeom>
          <a:noFill/>
        </p:spPr>
        <p:txBody>
          <a:bodyPr wrap="square" rtlCol="0">
            <a:spAutoFit/>
          </a:bodyPr>
          <a:lstStyle/>
          <a:p>
            <a:pPr algn="ctr">
              <a:buFont typeface="Wingdings" pitchFamily="2" charset="2"/>
              <a:buChar char="v"/>
            </a:pPr>
            <a:r>
              <a:rPr lang="ru-RU" sz="1600" dirty="0" smtClean="0">
                <a:latin typeface="Times New Roman" pitchFamily="18" charset="0"/>
                <a:cs typeface="Times New Roman" pitchFamily="18" charset="0"/>
              </a:rPr>
              <a:t>Кнопочные аппараты предназначенные для реверсивного пуска механизма должны иметь</a:t>
            </a:r>
          </a:p>
          <a:p>
            <a:pPr algn="ctr"/>
            <a:r>
              <a:rPr lang="ru-RU" sz="1600" dirty="0" smtClean="0">
                <a:latin typeface="Times New Roman" pitchFamily="18" charset="0"/>
                <a:cs typeface="Times New Roman" pitchFamily="18" charset="0"/>
              </a:rPr>
              <a:t>электрическую блокировку, исключающую подачу напряжения на реверсивные аппараты при одновременном нажатии на обе кнопки. Аппараты для управления с пола должны иметь устройство для самовозврата в нулевое положение, при этом работа механизма возможна только при непрерывном нажатии на кнопку или удержании рукоятки в рабочем положении</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642918"/>
            <a:ext cx="8229600" cy="785802"/>
          </a:xfrm>
        </p:spPr>
        <p:txBody>
          <a:bodyPr>
            <a:normAutofit/>
          </a:bodyPr>
          <a:lstStyle/>
          <a:p>
            <a:pPr algn="ctr"/>
            <a:r>
              <a:rPr lang="ru-RU" sz="1800" b="1" dirty="0" smtClean="0">
                <a:solidFill>
                  <a:schemeClr val="tx1"/>
                </a:solidFill>
                <a:latin typeface="Times New Roman" pitchFamily="18" charset="0"/>
                <a:cs typeface="Times New Roman" pitchFamily="18" charset="0"/>
              </a:rPr>
              <a:t>КАБИНА УПРАВЛЕНИЯ</a:t>
            </a:r>
            <a:endParaRPr lang="ru-RU" sz="1800" b="1" dirty="0">
              <a:solidFill>
                <a:schemeClr val="tx1"/>
              </a:solidFill>
              <a:latin typeface="Times New Roman" pitchFamily="18" charset="0"/>
              <a:cs typeface="Times New Roman" pitchFamily="18" charset="0"/>
            </a:endParaRPr>
          </a:p>
        </p:txBody>
      </p:sp>
      <p:pic>
        <p:nvPicPr>
          <p:cNvPr id="8194" name="Picture 2"/>
          <p:cNvPicPr>
            <a:picLocks noGrp="1" noChangeAspect="1" noChangeArrowheads="1"/>
          </p:cNvPicPr>
          <p:nvPr>
            <p:ph idx="1"/>
          </p:nvPr>
        </p:nvPicPr>
        <p:blipFill>
          <a:blip r:embed="rId2"/>
          <a:srcRect/>
          <a:stretch>
            <a:fillRect/>
          </a:stretch>
        </p:blipFill>
        <p:spPr bwMode="auto">
          <a:xfrm>
            <a:off x="2571736" y="3286124"/>
            <a:ext cx="3733800" cy="1927860"/>
          </a:xfrm>
          <a:prstGeom prst="rect">
            <a:avLst/>
          </a:prstGeom>
          <a:noFill/>
          <a:ln w="9525">
            <a:noFill/>
            <a:miter lim="800000"/>
            <a:headEnd/>
            <a:tailEnd/>
          </a:ln>
          <a:effectLst/>
        </p:spPr>
      </p:pic>
      <p:sp>
        <p:nvSpPr>
          <p:cNvPr id="5" name="TextBox 4"/>
          <p:cNvSpPr txBox="1"/>
          <p:nvPr/>
        </p:nvSpPr>
        <p:spPr>
          <a:xfrm>
            <a:off x="428596" y="5072074"/>
            <a:ext cx="8501122" cy="1569660"/>
          </a:xfrm>
          <a:prstGeom prst="rect">
            <a:avLst/>
          </a:prstGeom>
          <a:noFill/>
        </p:spPr>
        <p:txBody>
          <a:bodyPr wrap="square" rtlCol="0">
            <a:spAutoFit/>
          </a:bodyPr>
          <a:lstStyle/>
          <a:p>
            <a:pPr algn="ctr"/>
            <a:r>
              <a:rPr lang="ru-RU" sz="1600" b="1" dirty="0" smtClean="0">
                <a:latin typeface="Times New Roman" pitchFamily="18" charset="0"/>
                <a:cs typeface="Times New Roman" pitchFamily="18" charset="0"/>
              </a:rPr>
              <a:t>Унифицированная выносная кабина для кранов:</a:t>
            </a:r>
          </a:p>
          <a:p>
            <a:pPr algn="ctr"/>
            <a:r>
              <a:rPr lang="ru-RU" sz="1600" dirty="0" smtClean="0">
                <a:latin typeface="Times New Roman" pitchFamily="18" charset="0"/>
                <a:cs typeface="Times New Roman" pitchFamily="18" charset="0"/>
              </a:rPr>
              <a:t>а - низких, б - высоких; 1 - кресло, 2 - </a:t>
            </a:r>
            <a:r>
              <a:rPr lang="ru-RU" sz="1600" dirty="0" err="1" smtClean="0">
                <a:latin typeface="Times New Roman" pitchFamily="18" charset="0"/>
                <a:cs typeface="Times New Roman" pitchFamily="18" charset="0"/>
              </a:rPr>
              <a:t>командоконтроллеры</a:t>
            </a:r>
            <a:r>
              <a:rPr lang="ru-RU" sz="1600" dirty="0" smtClean="0">
                <a:latin typeface="Times New Roman" pitchFamily="18" charset="0"/>
                <a:cs typeface="Times New Roman" pitchFamily="18" charset="0"/>
              </a:rPr>
              <a:t>; 3 - стеклоочистители; 4 - боковое окно;5 - открывающееся лобовое окно фонаря, 6 - верхняя проушина крепления кабины, 7 - дверь, 8 - заднее окно;9 - окно двери; 10 - нижняя проушина крепления кабины. 11 - кузов кабины; 12 - фонарь, 13 - педали управления;14 - нижние глухие панели с выступами для ног; 15-поручень; 16 - боковой щиток; 17-рычаг</a:t>
            </a:r>
            <a:endParaRPr lang="ru-RU" sz="1600" dirty="0">
              <a:latin typeface="Times New Roman" pitchFamily="18" charset="0"/>
              <a:cs typeface="Times New Roman" pitchFamily="18" charset="0"/>
            </a:endParaRPr>
          </a:p>
        </p:txBody>
      </p:sp>
      <p:sp>
        <p:nvSpPr>
          <p:cNvPr id="6" name="TextBox 5"/>
          <p:cNvSpPr txBox="1"/>
          <p:nvPr/>
        </p:nvSpPr>
        <p:spPr>
          <a:xfrm>
            <a:off x="357158" y="1214422"/>
            <a:ext cx="8501122" cy="1815882"/>
          </a:xfrm>
          <a:prstGeom prst="rect">
            <a:avLst/>
          </a:prstGeom>
          <a:noFill/>
        </p:spPr>
        <p:txBody>
          <a:bodyPr wrap="square" rtlCol="0">
            <a:spAutoFit/>
          </a:bodyPr>
          <a:lstStyle/>
          <a:p>
            <a:pPr algn="ctr">
              <a:buFont typeface="Wingdings" pitchFamily="2" charset="2"/>
              <a:buChar char="ü"/>
            </a:pPr>
            <a:r>
              <a:rPr lang="ru-RU" sz="1600" dirty="0" smtClean="0">
                <a:latin typeface="Times New Roman" pitchFamily="18" charset="0"/>
                <a:cs typeface="Times New Roman" pitchFamily="18" charset="0"/>
              </a:rPr>
              <a:t>На грузоподъемных кранах в зависимости от условий работы применяются открытые, закрытые, панорамные или малогабаритные кабины. Кабины могут быть установлены неподвижно или перемещаться вместе с грузовой тележкой (или на своей собственной тележке) вдоль пролета крана, или находиться вне крана, например, на стене здания</a:t>
            </a:r>
          </a:p>
          <a:p>
            <a:pPr algn="ctr">
              <a:buFont typeface="Wingdings" pitchFamily="2" charset="2"/>
              <a:buChar char="ü"/>
            </a:pPr>
            <a:r>
              <a:rPr lang="ru-RU" sz="1600" dirty="0" smtClean="0">
                <a:latin typeface="Times New Roman" pitchFamily="18" charset="0"/>
                <a:cs typeface="Times New Roman" pitchFamily="18" charset="0"/>
              </a:rPr>
              <a:t>Кабина управления и пульт управления краном должны быть расположены так, чтобы крановщик мог наблюдать за зацепкой груза, а также за грузозахватным органом и грузом в течение полного цикла работы крана</a:t>
            </a:r>
            <a:endParaRPr lang="ru-RU" sz="1600" dirty="0">
              <a:latin typeface="Times New Roman" pitchFamily="18" charset="0"/>
              <a:cs typeface="Times New Roman"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000108"/>
            <a:ext cx="8229600" cy="500050"/>
          </a:xfrm>
        </p:spPr>
        <p:txBody>
          <a:bodyPr>
            <a:normAutofit/>
          </a:bodyPr>
          <a:lstStyle/>
          <a:p>
            <a:pPr algn="ctr"/>
            <a:r>
              <a:rPr lang="ru-RU" sz="1800" b="1" dirty="0" smtClean="0">
                <a:solidFill>
                  <a:schemeClr val="tx1"/>
                </a:solidFill>
                <a:latin typeface="Times New Roman" pitchFamily="18" charset="0"/>
                <a:cs typeface="Times New Roman" pitchFamily="18" charset="0"/>
              </a:rPr>
              <a:t>КАБИНА УПРАВЛЕНИЯ</a:t>
            </a:r>
            <a:endParaRPr lang="ru-RU" sz="1800" b="1" dirty="0">
              <a:solidFill>
                <a:schemeClr val="tx1"/>
              </a:solidFill>
              <a:latin typeface="Times New Roman" pitchFamily="18" charset="0"/>
              <a:cs typeface="Times New Roman" pitchFamily="18" charset="0"/>
            </a:endParaRPr>
          </a:p>
        </p:txBody>
      </p:sp>
      <p:pic>
        <p:nvPicPr>
          <p:cNvPr id="9218" name="Picture 2"/>
          <p:cNvPicPr>
            <a:picLocks noGrp="1" noChangeAspect="1" noChangeArrowheads="1"/>
          </p:cNvPicPr>
          <p:nvPr>
            <p:ph idx="1"/>
          </p:nvPr>
        </p:nvPicPr>
        <p:blipFill>
          <a:blip r:embed="rId2"/>
          <a:srcRect/>
          <a:stretch>
            <a:fillRect/>
          </a:stretch>
        </p:blipFill>
        <p:spPr bwMode="auto">
          <a:xfrm>
            <a:off x="357158" y="1714488"/>
            <a:ext cx="2484120" cy="2415540"/>
          </a:xfrm>
          <a:prstGeom prst="rect">
            <a:avLst/>
          </a:prstGeom>
          <a:noFill/>
          <a:ln w="9525">
            <a:noFill/>
            <a:miter lim="800000"/>
            <a:headEnd/>
            <a:tailEnd/>
          </a:ln>
          <a:effectLst/>
        </p:spPr>
      </p:pic>
      <p:sp>
        <p:nvSpPr>
          <p:cNvPr id="5" name="TextBox 4"/>
          <p:cNvSpPr txBox="1"/>
          <p:nvPr/>
        </p:nvSpPr>
        <p:spPr>
          <a:xfrm>
            <a:off x="357158" y="4143380"/>
            <a:ext cx="2500330" cy="338554"/>
          </a:xfrm>
          <a:prstGeom prst="rect">
            <a:avLst/>
          </a:prstGeom>
          <a:noFill/>
        </p:spPr>
        <p:txBody>
          <a:bodyPr wrap="square" rtlCol="0">
            <a:spAutoFit/>
          </a:bodyPr>
          <a:lstStyle/>
          <a:p>
            <a:pPr algn="ctr"/>
            <a:r>
              <a:rPr lang="ru-RU" sz="1600" b="1" dirty="0" smtClean="0">
                <a:latin typeface="Times New Roman" pitchFamily="18" charset="0"/>
                <a:cs typeface="Times New Roman" pitchFamily="18" charset="0"/>
              </a:rPr>
              <a:t>Выносная кабина крана</a:t>
            </a:r>
            <a:endParaRPr lang="ru-RU" sz="1600" b="1" dirty="0">
              <a:latin typeface="Times New Roman" pitchFamily="18" charset="0"/>
              <a:cs typeface="Times New Roman" pitchFamily="18" charset="0"/>
            </a:endParaRPr>
          </a:p>
        </p:txBody>
      </p:sp>
      <p:sp>
        <p:nvSpPr>
          <p:cNvPr id="6" name="TextBox 5"/>
          <p:cNvSpPr txBox="1"/>
          <p:nvPr/>
        </p:nvSpPr>
        <p:spPr>
          <a:xfrm>
            <a:off x="3000364" y="1643050"/>
            <a:ext cx="5857916" cy="4770537"/>
          </a:xfrm>
          <a:prstGeom prst="rect">
            <a:avLst/>
          </a:prstGeom>
          <a:noFill/>
        </p:spPr>
        <p:txBody>
          <a:bodyPr wrap="square" rtlCol="0">
            <a:spAutoFit/>
          </a:bodyPr>
          <a:lstStyle/>
          <a:p>
            <a:pPr algn="ctr">
              <a:buFont typeface="Wingdings" pitchFamily="2" charset="2"/>
              <a:buChar char="v"/>
            </a:pPr>
            <a:r>
              <a:rPr lang="ru-RU" sz="1600" dirty="0" smtClean="0">
                <a:latin typeface="Times New Roman" pitchFamily="18" charset="0"/>
                <a:cs typeface="Times New Roman" pitchFamily="18" charset="0"/>
              </a:rPr>
              <a:t>Кабина крана стрелового типа должна быть расположена так, чтобы при нормальной работе крана с минимальным вылетом исключалась возможность удара груза о кабину. Располагать механизмы крана непосредственно над кабиной крана не допускается</a:t>
            </a:r>
          </a:p>
          <a:p>
            <a:pPr algn="ctr">
              <a:buFont typeface="Wingdings" pitchFamily="2" charset="2"/>
              <a:buChar char="v"/>
            </a:pPr>
            <a:r>
              <a:rPr lang="ru-RU" sz="1600" dirty="0" smtClean="0">
                <a:latin typeface="Times New Roman" pitchFamily="18" charset="0"/>
                <a:cs typeface="Times New Roman" pitchFamily="18" charset="0"/>
              </a:rPr>
              <a:t>Кабины мостового и передвижного консольного кранов должны быть расположены под галереей моста (консоли) и сообщаться с ней лестницей</a:t>
            </a:r>
          </a:p>
          <a:p>
            <a:pPr algn="ctr">
              <a:buFont typeface="Wingdings" pitchFamily="2" charset="2"/>
              <a:buChar char="v"/>
            </a:pPr>
            <a:r>
              <a:rPr lang="ru-RU" sz="1600" dirty="0" smtClean="0">
                <a:latin typeface="Times New Roman" pitchFamily="18" charset="0"/>
                <a:cs typeface="Times New Roman" pitchFamily="18" charset="0"/>
              </a:rPr>
              <a:t>У кранов мостового типа допускается подвешивать кабину к раме грузовой тележки. В этом случае выход из кабины на галерею моста должен осуществляться через настил тележки или по наружной огражденной лестнице</a:t>
            </a:r>
          </a:p>
          <a:p>
            <a:pPr algn="ctr">
              <a:buFont typeface="Wingdings" pitchFamily="2" charset="2"/>
              <a:buChar char="v"/>
            </a:pPr>
            <a:r>
              <a:rPr lang="ru-RU" sz="1600" dirty="0" smtClean="0">
                <a:latin typeface="Times New Roman" pitchFamily="18" charset="0"/>
                <a:cs typeface="Times New Roman" pitchFamily="18" charset="0"/>
              </a:rPr>
              <a:t>Кабина кранов мостового типа должна быть подвешена со стороны, противоположной той, на которой расположены главные троллейные провода. Кабина кранов, предназначенных для работы на открытом воздухе, должна иметь сплошное ограждение со всех сторон и сплошное верхнее перекрытие, защищающее крановщика от воздействия неблагоприятных метеорологических факторов</a:t>
            </a:r>
            <a:endParaRPr lang="ru-RU" sz="1600" dirty="0">
              <a:latin typeface="Times New Roman" pitchFamily="18" charset="0"/>
              <a:cs typeface="Times New Roman"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28596" y="1000108"/>
            <a:ext cx="8229600" cy="500050"/>
          </a:xfrm>
        </p:spPr>
        <p:txBody>
          <a:bodyPr>
            <a:normAutofit/>
          </a:bodyPr>
          <a:lstStyle/>
          <a:p>
            <a:pPr algn="ctr"/>
            <a:r>
              <a:rPr lang="ru-RU" sz="1800" b="1" dirty="0" smtClean="0">
                <a:solidFill>
                  <a:schemeClr val="tx1"/>
                </a:solidFill>
                <a:latin typeface="Times New Roman" pitchFamily="18" charset="0"/>
                <a:cs typeface="Times New Roman" pitchFamily="18" charset="0"/>
              </a:rPr>
              <a:t>БАЛЛАСТЫ И ПРОТИВОВЕСЫ</a:t>
            </a:r>
            <a:endParaRPr lang="ru-RU" sz="1800" b="1" dirty="0">
              <a:solidFill>
                <a:schemeClr val="tx1"/>
              </a:solidFill>
              <a:latin typeface="Times New Roman" pitchFamily="18" charset="0"/>
              <a:cs typeface="Times New Roman" pitchFamily="18" charset="0"/>
            </a:endParaRPr>
          </a:p>
        </p:txBody>
      </p:sp>
      <p:sp>
        <p:nvSpPr>
          <p:cNvPr id="6" name="Содержимое 5"/>
          <p:cNvSpPr>
            <a:spLocks noGrp="1"/>
          </p:cNvSpPr>
          <p:nvPr>
            <p:ph sz="half" idx="2"/>
          </p:nvPr>
        </p:nvSpPr>
        <p:spPr>
          <a:xfrm>
            <a:off x="3857620" y="1500174"/>
            <a:ext cx="5000660" cy="5275213"/>
          </a:xfrm>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pPr algn="ctr">
              <a:buFont typeface="Wingdings" pitchFamily="2" charset="2"/>
              <a:buChar char="v"/>
            </a:pPr>
            <a:r>
              <a:rPr lang="ru-RU" sz="1900" dirty="0" smtClean="0">
                <a:latin typeface="Times New Roman" pitchFamily="18" charset="0"/>
                <a:cs typeface="Times New Roman" pitchFamily="18" charset="0"/>
              </a:rPr>
              <a:t>Составные части противовеса и балласта должны быть закреплены или заключены в кожух для предохранения их от падения и для исключения возможности изменения установленной массы</a:t>
            </a:r>
          </a:p>
          <a:p>
            <a:pPr algn="ctr">
              <a:buFont typeface="Wingdings" pitchFamily="2" charset="2"/>
              <a:buChar char="v"/>
            </a:pPr>
            <a:endParaRPr lang="ru-RU" sz="1900" dirty="0" smtClean="0">
              <a:latin typeface="Times New Roman" pitchFamily="18" charset="0"/>
              <a:cs typeface="Times New Roman" pitchFamily="18" charset="0"/>
            </a:endParaRPr>
          </a:p>
          <a:p>
            <a:pPr algn="ctr">
              <a:buFont typeface="Wingdings" pitchFamily="2" charset="2"/>
              <a:buChar char="v"/>
            </a:pPr>
            <a:r>
              <a:rPr lang="ru-RU" sz="1900" dirty="0" smtClean="0">
                <a:latin typeface="Times New Roman" pitchFamily="18" charset="0"/>
                <a:cs typeface="Times New Roman" pitchFamily="18" charset="0"/>
              </a:rPr>
              <a:t>В случае применения в качестве противовеса или балласта мелкого штучного груза он должен быть помещен в металлический ящик. Ящик должен быть выполнен так, чтобы исключалось попадание в него атмосферных осадков и выпадение груза</a:t>
            </a:r>
          </a:p>
          <a:p>
            <a:pPr algn="ctr">
              <a:buFont typeface="Wingdings" pitchFamily="2" charset="2"/>
              <a:buChar char="v"/>
            </a:pPr>
            <a:endParaRPr lang="ru-RU" sz="1900" dirty="0" smtClean="0">
              <a:latin typeface="Times New Roman" pitchFamily="18" charset="0"/>
              <a:cs typeface="Times New Roman" pitchFamily="18" charset="0"/>
            </a:endParaRPr>
          </a:p>
          <a:p>
            <a:pPr algn="ctr">
              <a:buFont typeface="Wingdings" pitchFamily="2" charset="2"/>
              <a:buChar char="v"/>
            </a:pPr>
            <a:r>
              <a:rPr lang="ru-RU" sz="1900" dirty="0" smtClean="0">
                <a:latin typeface="Times New Roman" pitchFamily="18" charset="0"/>
                <a:cs typeface="Times New Roman" pitchFamily="18" charset="0"/>
              </a:rPr>
              <a:t>Применять для противовеса или балласта песок, гравий, щебень не разрешается. На кранах стрелового типа в качестве противовеса или балласта должны быть предусмотрены инвентарные маркированные грузы, изготовление и укладка которых должны производиться по чертежам предприятия-изготовителя крана</a:t>
            </a:r>
          </a:p>
          <a:p>
            <a:pPr algn="ctr">
              <a:buFont typeface="Wingdings" pitchFamily="2" charset="2"/>
              <a:buChar char="v"/>
            </a:pPr>
            <a:endParaRPr lang="ru-RU" sz="1900" dirty="0" smtClean="0">
              <a:latin typeface="Times New Roman" pitchFamily="18" charset="0"/>
              <a:cs typeface="Times New Roman" pitchFamily="18" charset="0"/>
            </a:endParaRPr>
          </a:p>
          <a:p>
            <a:pPr algn="ctr">
              <a:buFont typeface="Wingdings" pitchFamily="2" charset="2"/>
              <a:buChar char="v"/>
            </a:pPr>
            <a:r>
              <a:rPr lang="ru-RU" sz="1900" dirty="0" smtClean="0">
                <a:latin typeface="Times New Roman" pitchFamily="18" charset="0"/>
                <a:cs typeface="Times New Roman" pitchFamily="18" charset="0"/>
              </a:rPr>
              <a:t>Передвижные противовесы должны перемещаться автоматически с изменением вылета или иметь хорошо видимый указатель положения противовеса в зависимости от вылета</a:t>
            </a:r>
            <a:endParaRPr lang="ru-RU" sz="1900" dirty="0">
              <a:latin typeface="Times New Roman" pitchFamily="18" charset="0"/>
              <a:cs typeface="Times New Roman" pitchFamily="18" charset="0"/>
            </a:endParaRPr>
          </a:p>
        </p:txBody>
      </p:sp>
      <p:pic>
        <p:nvPicPr>
          <p:cNvPr id="10242" name="Picture 2"/>
          <p:cNvPicPr>
            <a:picLocks noGrp="1" noChangeAspect="1" noChangeArrowheads="1"/>
          </p:cNvPicPr>
          <p:nvPr>
            <p:ph sz="half" idx="1"/>
          </p:nvPr>
        </p:nvPicPr>
        <p:blipFill>
          <a:blip r:embed="rId2"/>
          <a:srcRect/>
          <a:stretch>
            <a:fillRect/>
          </a:stretch>
        </p:blipFill>
        <p:spPr bwMode="auto">
          <a:xfrm>
            <a:off x="428596" y="2928934"/>
            <a:ext cx="3101340" cy="3048000"/>
          </a:xfrm>
          <a:prstGeom prst="rect">
            <a:avLst/>
          </a:prstGeom>
          <a:noFill/>
          <a:ln w="9525">
            <a:noFill/>
            <a:miter lim="800000"/>
            <a:headEnd/>
            <a:tailEnd/>
          </a:ln>
          <a:effectLst/>
        </p:spPr>
      </p:pic>
      <p:sp>
        <p:nvSpPr>
          <p:cNvPr id="8" name="TextBox 7"/>
          <p:cNvSpPr txBox="1"/>
          <p:nvPr/>
        </p:nvSpPr>
        <p:spPr>
          <a:xfrm>
            <a:off x="285720" y="1428736"/>
            <a:ext cx="3357586" cy="1569660"/>
          </a:xfrm>
          <a:prstGeom prst="rect">
            <a:avLst/>
          </a:prstGeom>
          <a:noFill/>
        </p:spPr>
        <p:txBody>
          <a:bodyPr wrap="square" rtlCol="0">
            <a:spAutoFit/>
          </a:bodyPr>
          <a:lstStyle/>
          <a:p>
            <a:pPr algn="ctr"/>
            <a:r>
              <a:rPr lang="ru-RU" sz="1600" b="1" dirty="0" smtClean="0">
                <a:latin typeface="Times New Roman" pitchFamily="18" charset="0"/>
                <a:cs typeface="Times New Roman" pitchFamily="18" charset="0"/>
              </a:rPr>
              <a:t>Схемы размещения балласта и противовеса на кранах:</a:t>
            </a:r>
          </a:p>
          <a:p>
            <a:pPr algn="ctr"/>
            <a:r>
              <a:rPr lang="ru-RU" sz="1600" dirty="0" smtClean="0">
                <a:latin typeface="Times New Roman" pitchFamily="18" charset="0"/>
                <a:cs typeface="Times New Roman" pitchFamily="18" charset="0"/>
              </a:rPr>
              <a:t>а, б е, ж - с неповоротной башней, в г- с поворотной башней, </a:t>
            </a:r>
            <a:r>
              <a:rPr lang="ru-RU" sz="1600" dirty="0" err="1" smtClean="0">
                <a:latin typeface="Times New Roman" pitchFamily="18" charset="0"/>
                <a:cs typeface="Times New Roman" pitchFamily="18" charset="0"/>
              </a:rPr>
              <a:t>д</a:t>
            </a:r>
            <a:r>
              <a:rPr lang="ru-RU" sz="1600" dirty="0" smtClean="0">
                <a:latin typeface="Times New Roman" pitchFamily="18" charset="0"/>
                <a:cs typeface="Times New Roman" pitchFamily="18" charset="0"/>
              </a:rPr>
              <a:t> - положение противовеса при поднятой стреле</a:t>
            </a:r>
            <a:endParaRPr lang="ru-RU" sz="1600" dirty="0">
              <a:latin typeface="Times New Roman" pitchFamily="18" charset="0"/>
              <a:cs typeface="Times New Roman" pitchFamily="18" charset="0"/>
            </a:endParaRPr>
          </a:p>
        </p:txBody>
      </p:sp>
      <p:sp>
        <p:nvSpPr>
          <p:cNvPr id="9" name="TextBox 8"/>
          <p:cNvSpPr txBox="1"/>
          <p:nvPr/>
        </p:nvSpPr>
        <p:spPr>
          <a:xfrm>
            <a:off x="214282" y="5929330"/>
            <a:ext cx="3429024" cy="830997"/>
          </a:xfrm>
          <a:prstGeom prst="rect">
            <a:avLst/>
          </a:prstGeom>
          <a:noFill/>
        </p:spPr>
        <p:txBody>
          <a:bodyPr wrap="square" rtlCol="0">
            <a:spAutoFit/>
          </a:bodyPr>
          <a:lstStyle/>
          <a:p>
            <a:r>
              <a:rPr lang="ru-RU" sz="1600" dirty="0" smtClean="0">
                <a:latin typeface="Times New Roman" pitchFamily="18" charset="0"/>
                <a:cs typeface="Times New Roman" pitchFamily="18" charset="0"/>
              </a:rPr>
              <a:t>1 - противовес, 2 - балласт 3 - цепь; 4 – направляющие; 5 - канат подвески противовеса; 6 - стрела; 7 - тяга</a:t>
            </a:r>
            <a:endParaRPr lang="ru-RU" sz="1600" dirty="0">
              <a:latin typeface="Times New Roman" pitchFamily="18" charset="0"/>
              <a:cs typeface="Times New Roman"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428596" y="785794"/>
            <a:ext cx="8229600" cy="571488"/>
          </a:xfrm>
        </p:spPr>
        <p:txBody>
          <a:bodyPr>
            <a:normAutofit/>
          </a:bodyPr>
          <a:lstStyle/>
          <a:p>
            <a:pPr algn="ctr"/>
            <a:r>
              <a:rPr lang="ru-RU" sz="1800" b="1" dirty="0" smtClean="0">
                <a:solidFill>
                  <a:schemeClr val="tx1"/>
                </a:solidFill>
                <a:latin typeface="Times New Roman" pitchFamily="18" charset="0"/>
                <a:cs typeface="Times New Roman" pitchFamily="18" charset="0"/>
              </a:rPr>
              <a:t>УСТАНОВКА КРАНОВ</a:t>
            </a:r>
            <a:endParaRPr lang="ru-RU" sz="1800" b="1" dirty="0">
              <a:solidFill>
                <a:schemeClr val="tx1"/>
              </a:solidFill>
              <a:latin typeface="Times New Roman" pitchFamily="18" charset="0"/>
              <a:cs typeface="Times New Roman" pitchFamily="18" charset="0"/>
            </a:endParaRPr>
          </a:p>
        </p:txBody>
      </p:sp>
      <p:sp>
        <p:nvSpPr>
          <p:cNvPr id="8" name="Содержимое 7"/>
          <p:cNvSpPr>
            <a:spLocks noGrp="1"/>
          </p:cNvSpPr>
          <p:nvPr>
            <p:ph sz="half" idx="1"/>
          </p:nvPr>
        </p:nvSpPr>
        <p:spPr>
          <a:xfrm>
            <a:off x="214282" y="6357958"/>
            <a:ext cx="4929222" cy="500042"/>
          </a:xfrm>
        </p:spPr>
        <p:txBody>
          <a:bodyPr>
            <a:normAutofit/>
          </a:bodyPr>
          <a:lstStyle/>
          <a:p>
            <a:pPr lvl="8" algn="ctr">
              <a:buNone/>
            </a:pPr>
            <a:endParaRPr lang="ru-RU" sz="1300" dirty="0">
              <a:latin typeface="Times New Roman" pitchFamily="18" charset="0"/>
              <a:cs typeface="Times New Roman" pitchFamily="18" charset="0"/>
            </a:endParaRPr>
          </a:p>
        </p:txBody>
      </p:sp>
      <p:pic>
        <p:nvPicPr>
          <p:cNvPr id="11266" name="Picture 2"/>
          <p:cNvPicPr>
            <a:picLocks noGrp="1" noChangeAspect="1" noChangeArrowheads="1"/>
          </p:cNvPicPr>
          <p:nvPr>
            <p:ph sz="half" idx="2"/>
          </p:nvPr>
        </p:nvPicPr>
        <p:blipFill>
          <a:blip r:embed="rId2"/>
          <a:srcRect/>
          <a:stretch>
            <a:fillRect/>
          </a:stretch>
        </p:blipFill>
        <p:spPr bwMode="auto">
          <a:xfrm>
            <a:off x="6072198" y="4214818"/>
            <a:ext cx="2705100" cy="2377440"/>
          </a:xfrm>
          <a:prstGeom prst="rect">
            <a:avLst/>
          </a:prstGeom>
          <a:noFill/>
          <a:ln w="9525">
            <a:noFill/>
            <a:miter lim="800000"/>
            <a:headEnd/>
            <a:tailEnd/>
          </a:ln>
          <a:effectLst/>
        </p:spPr>
      </p:pic>
      <p:sp>
        <p:nvSpPr>
          <p:cNvPr id="11" name="TextBox 10"/>
          <p:cNvSpPr txBox="1"/>
          <p:nvPr/>
        </p:nvSpPr>
        <p:spPr>
          <a:xfrm>
            <a:off x="5286348" y="3357562"/>
            <a:ext cx="3857652" cy="830997"/>
          </a:xfrm>
          <a:prstGeom prst="rect">
            <a:avLst/>
          </a:prstGeom>
          <a:noFill/>
        </p:spPr>
        <p:txBody>
          <a:bodyPr wrap="square" rtlCol="0">
            <a:spAutoFit/>
          </a:bodyPr>
          <a:lstStyle/>
          <a:p>
            <a:pPr algn="ctr"/>
            <a:r>
              <a:rPr lang="ru-RU" sz="1600" b="1" dirty="0" smtClean="0">
                <a:latin typeface="Times New Roman" pitchFamily="18" charset="0"/>
                <a:cs typeface="Times New Roman" pitchFamily="18" charset="0"/>
              </a:rPr>
              <a:t>Установка подъемных кранов, перемещаемых по наземным крановым путям</a:t>
            </a:r>
            <a:endParaRPr lang="ru-RU" sz="1600" b="1" dirty="0">
              <a:latin typeface="Times New Roman" pitchFamily="18" charset="0"/>
              <a:cs typeface="Times New Roman" pitchFamily="18" charset="0"/>
            </a:endParaRPr>
          </a:p>
        </p:txBody>
      </p:sp>
      <p:sp>
        <p:nvSpPr>
          <p:cNvPr id="12" name="TextBox 11"/>
          <p:cNvSpPr txBox="1"/>
          <p:nvPr/>
        </p:nvSpPr>
        <p:spPr>
          <a:xfrm>
            <a:off x="428596" y="1285861"/>
            <a:ext cx="8429684" cy="830997"/>
          </a:xfrm>
          <a:prstGeom prst="rect">
            <a:avLst/>
          </a:prstGeom>
          <a:noFill/>
        </p:spPr>
        <p:txBody>
          <a:bodyPr wrap="square" rtlCol="0">
            <a:spAutoFit/>
          </a:bodyPr>
          <a:lstStyle/>
          <a:p>
            <a:pPr algn="ctr">
              <a:buFont typeface="Wingdings" pitchFamily="2" charset="2"/>
              <a:buChar char="v"/>
            </a:pPr>
            <a:r>
              <a:rPr lang="ru-RU" sz="1600" dirty="0" smtClean="0">
                <a:latin typeface="Times New Roman" pitchFamily="18" charset="0"/>
                <a:cs typeface="Times New Roman" pitchFamily="18" charset="0"/>
              </a:rPr>
              <a:t>Установка грузоподъемных кранов в зданиях, на открытых площадках и других участках производства работ должна проводиться в соответствии с руководством (инструкцией) по эксплуатации ПС и требованиями ФНП</a:t>
            </a:r>
          </a:p>
        </p:txBody>
      </p:sp>
      <p:sp>
        <p:nvSpPr>
          <p:cNvPr id="13" name="TextBox 12"/>
          <p:cNvSpPr txBox="1"/>
          <p:nvPr/>
        </p:nvSpPr>
        <p:spPr>
          <a:xfrm>
            <a:off x="214282" y="2071678"/>
            <a:ext cx="5429288" cy="4524315"/>
          </a:xfrm>
          <a:prstGeom prst="rect">
            <a:avLst/>
          </a:prstGeom>
          <a:noFill/>
        </p:spPr>
        <p:txBody>
          <a:bodyPr wrap="square" rtlCol="0">
            <a:spAutoFit/>
          </a:bodyPr>
          <a:lstStyle/>
          <a:p>
            <a:pPr algn="ctr">
              <a:buFont typeface="Wingdings" pitchFamily="2" charset="2"/>
              <a:buChar char="v"/>
            </a:pPr>
            <a:r>
              <a:rPr lang="ru-RU" sz="1600" dirty="0" smtClean="0">
                <a:latin typeface="Times New Roman" pitchFamily="18" charset="0"/>
                <a:cs typeface="Times New Roman" pitchFamily="18" charset="0"/>
              </a:rPr>
              <a:t>Краны должны быть установлены таким образом, чтобы при подъеме груза исключалась необходимость предварительного его </a:t>
            </a:r>
            <a:r>
              <a:rPr lang="ru-RU" sz="1600" dirty="0" err="1" smtClean="0">
                <a:latin typeface="Times New Roman" pitchFamily="18" charset="0"/>
                <a:cs typeface="Times New Roman" pitchFamily="18" charset="0"/>
              </a:rPr>
              <a:t>подтаскивания</a:t>
            </a:r>
            <a:r>
              <a:rPr lang="ru-RU" sz="1600" dirty="0" smtClean="0">
                <a:latin typeface="Times New Roman" pitchFamily="18" charset="0"/>
                <a:cs typeface="Times New Roman" pitchFamily="18" charset="0"/>
              </a:rPr>
              <a:t> при наклонном положении грузовых канатов и имелась бы возможность перемещения груза, поднятого не менее чем на 500 мм выше встречающихся на пути оборудования, штабелей грузов, бортов подвижного состава и т.д.</a:t>
            </a:r>
          </a:p>
          <a:p>
            <a:pPr algn="ctr">
              <a:buFont typeface="Wingdings" pitchFamily="2" charset="2"/>
              <a:buChar char="v"/>
            </a:pPr>
            <a:endParaRPr lang="ru-RU" sz="1600" dirty="0" smtClean="0">
              <a:latin typeface="Times New Roman" pitchFamily="18" charset="0"/>
              <a:cs typeface="Times New Roman" pitchFamily="18" charset="0"/>
            </a:endParaRPr>
          </a:p>
          <a:p>
            <a:pPr algn="ctr">
              <a:buFont typeface="Wingdings" pitchFamily="2" charset="2"/>
              <a:buChar char="v"/>
            </a:pPr>
            <a:r>
              <a:rPr lang="ru-RU" sz="1600" dirty="0" smtClean="0">
                <a:latin typeface="Times New Roman" pitchFamily="18" charset="0"/>
                <a:cs typeface="Times New Roman" pitchFamily="18" charset="0"/>
              </a:rPr>
              <a:t>Стрелы кранов, при их повороте или перемещении, должны также находиться выше встречающихся на пути оборудования и предметов не менее чем на 500 мм</a:t>
            </a:r>
          </a:p>
          <a:p>
            <a:pPr algn="ctr">
              <a:buFont typeface="Wingdings" pitchFamily="2" charset="2"/>
              <a:buChar char="v"/>
            </a:pPr>
            <a:endParaRPr lang="ru-RU" sz="1600" dirty="0" smtClean="0">
              <a:latin typeface="Times New Roman" pitchFamily="18" charset="0"/>
              <a:cs typeface="Times New Roman" pitchFamily="18" charset="0"/>
            </a:endParaRPr>
          </a:p>
          <a:p>
            <a:pPr algn="ctr">
              <a:buFont typeface="Wingdings" pitchFamily="2" charset="2"/>
              <a:buChar char="v"/>
            </a:pPr>
            <a:r>
              <a:rPr lang="ru-RU" sz="1600" dirty="0" smtClean="0">
                <a:latin typeface="Times New Roman" pitchFamily="18" charset="0"/>
                <a:cs typeface="Times New Roman" pitchFamily="18" charset="0"/>
              </a:rPr>
              <a:t>При установке кранов, управляемых с пола или по радио, должен быть предусмотрен свободный проход для рабочего, управляющего краном. Установка кранов, у которых грузозахватным органом является грузовой электромагнит, над производственными или другими помещениями не разрешается</a:t>
            </a:r>
            <a:endParaRPr lang="ru-RU" sz="1600" dirty="0">
              <a:latin typeface="Times New Roman" pitchFamily="18" charset="0"/>
              <a:cs typeface="Times New Roman"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00034" y="785794"/>
            <a:ext cx="8229600" cy="714380"/>
          </a:xfrm>
        </p:spPr>
        <p:txBody>
          <a:bodyPr>
            <a:normAutofit/>
          </a:bodyPr>
          <a:lstStyle/>
          <a:p>
            <a:pPr algn="ctr"/>
            <a:r>
              <a:rPr lang="ru-RU" sz="1800" b="1" dirty="0" smtClean="0">
                <a:solidFill>
                  <a:schemeClr val="tx1"/>
                </a:solidFill>
                <a:latin typeface="Times New Roman" pitchFamily="18" charset="0"/>
                <a:cs typeface="Times New Roman" pitchFamily="18" charset="0"/>
              </a:rPr>
              <a:t>УСТАНОВКА КРАНОВ</a:t>
            </a:r>
            <a:endParaRPr lang="ru-RU" sz="1800" b="1" dirty="0">
              <a:solidFill>
                <a:schemeClr val="tx1"/>
              </a:solidFill>
              <a:latin typeface="Times New Roman" pitchFamily="18" charset="0"/>
              <a:cs typeface="Times New Roman" pitchFamily="18" charset="0"/>
            </a:endParaRPr>
          </a:p>
        </p:txBody>
      </p:sp>
      <p:pic>
        <p:nvPicPr>
          <p:cNvPr id="12290" name="Picture 2"/>
          <p:cNvPicPr>
            <a:picLocks noGrp="1" noChangeAspect="1" noChangeArrowheads="1"/>
          </p:cNvPicPr>
          <p:nvPr>
            <p:ph idx="1"/>
          </p:nvPr>
        </p:nvPicPr>
        <p:blipFill>
          <a:blip r:embed="rId2"/>
          <a:srcRect/>
          <a:stretch>
            <a:fillRect/>
          </a:stretch>
        </p:blipFill>
        <p:spPr bwMode="auto">
          <a:xfrm>
            <a:off x="500034" y="1643050"/>
            <a:ext cx="2689860" cy="3390900"/>
          </a:xfrm>
          <a:prstGeom prst="rect">
            <a:avLst/>
          </a:prstGeom>
          <a:noFill/>
          <a:ln w="9525">
            <a:noFill/>
            <a:miter lim="800000"/>
            <a:headEnd/>
            <a:tailEnd/>
          </a:ln>
          <a:effectLst/>
        </p:spPr>
      </p:pic>
      <p:sp>
        <p:nvSpPr>
          <p:cNvPr id="8" name="TextBox 7"/>
          <p:cNvSpPr txBox="1"/>
          <p:nvPr/>
        </p:nvSpPr>
        <p:spPr>
          <a:xfrm>
            <a:off x="214282" y="5286388"/>
            <a:ext cx="3357586" cy="830997"/>
          </a:xfrm>
          <a:prstGeom prst="rect">
            <a:avLst/>
          </a:prstGeom>
          <a:noFill/>
        </p:spPr>
        <p:txBody>
          <a:bodyPr wrap="square" rtlCol="0">
            <a:spAutoFit/>
          </a:bodyPr>
          <a:lstStyle/>
          <a:p>
            <a:pPr algn="ctr"/>
            <a:r>
              <a:rPr lang="ru-RU" sz="1600" b="1" dirty="0" smtClean="0">
                <a:latin typeface="Times New Roman" pitchFamily="18" charset="0"/>
                <a:cs typeface="Times New Roman" pitchFamily="18" charset="0"/>
              </a:rPr>
              <a:t>Установка подъемных кранов- перемещаемые по надземным крановым путям</a:t>
            </a:r>
            <a:endParaRPr lang="ru-RU" sz="1600" b="1" dirty="0">
              <a:latin typeface="Times New Roman" pitchFamily="18" charset="0"/>
              <a:cs typeface="Times New Roman" pitchFamily="18" charset="0"/>
            </a:endParaRPr>
          </a:p>
        </p:txBody>
      </p:sp>
      <p:sp>
        <p:nvSpPr>
          <p:cNvPr id="9" name="Скругленный прямоугольник 8"/>
          <p:cNvSpPr/>
          <p:nvPr/>
        </p:nvSpPr>
        <p:spPr>
          <a:xfrm>
            <a:off x="3786182" y="1857364"/>
            <a:ext cx="5143536" cy="171451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600" dirty="0" smtClean="0">
                <a:latin typeface="Times New Roman" pitchFamily="18" charset="0"/>
                <a:cs typeface="Times New Roman" pitchFamily="18" charset="0"/>
              </a:rPr>
              <a:t>Установка кранов над производственными помещениями для подъема и опускания грузов через люк (проем) в перекрытии допускается лишь при расположении одного помещения непосредственно над другим</a:t>
            </a:r>
            <a:endParaRPr lang="ru-RU" sz="1600" dirty="0">
              <a:latin typeface="Times New Roman" pitchFamily="18" charset="0"/>
              <a:cs typeface="Times New Roman" pitchFamily="18" charset="0"/>
            </a:endParaRPr>
          </a:p>
        </p:txBody>
      </p:sp>
      <p:sp>
        <p:nvSpPr>
          <p:cNvPr id="10" name="Скругленный прямоугольник 9"/>
          <p:cNvSpPr/>
          <p:nvPr/>
        </p:nvSpPr>
        <p:spPr>
          <a:xfrm>
            <a:off x="3786182" y="4286256"/>
            <a:ext cx="5143536" cy="200026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600" dirty="0" smtClean="0">
                <a:latin typeface="Times New Roman" pitchFamily="18" charset="0"/>
                <a:cs typeface="Times New Roman" pitchFamily="18" charset="0"/>
              </a:rPr>
              <a:t>Люк в перекрытии должен иметь постоянное ограждение высотой не менее 1000 мм со сплошным ограждением понизу на высоту 100 мм с обязательным устройством световой сигнализации (светящаяся надпись), предупреждающей как о нахождении груза над люком, так и об опускании груза, а также с наличием надписей, запрещающих нахождение людей под перемещаемым грузом</a:t>
            </a:r>
            <a:endParaRPr lang="ru-RU" sz="16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642918"/>
            <a:ext cx="8258204" cy="1489938"/>
          </a:xfrm>
        </p:spPr>
        <p:txBody>
          <a:bodyPr>
            <a:noAutofit/>
          </a:bodyPr>
          <a:lstStyle/>
          <a:p>
            <a:pPr algn="ctr"/>
            <a:r>
              <a:rPr lang="ru-RU" sz="1800" b="1" dirty="0" smtClean="0">
                <a:solidFill>
                  <a:schemeClr val="tx1"/>
                </a:solidFill>
                <a:latin typeface="Times New Roman" pitchFamily="18" charset="0"/>
                <a:cs typeface="Times New Roman" pitchFamily="18" charset="0"/>
              </a:rPr>
              <a:t>Требования к грузоподъемным механизмам и подъемным сооружениям, приобретаемым за границей</a:t>
            </a:r>
            <a:endParaRPr lang="ru-RU" sz="1800" b="1"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214282" y="1988840"/>
            <a:ext cx="8643998" cy="4583432"/>
          </a:xfrm>
        </p:spPr>
        <p:txBody>
          <a:bodyPr>
            <a:normAutofit/>
          </a:bodyPr>
          <a:lstStyle/>
          <a:p>
            <a:pPr algn="ctr">
              <a:buNone/>
            </a:pPr>
            <a:endParaRPr lang="ru-RU" sz="1600" dirty="0" smtClean="0">
              <a:latin typeface="Times New Roman" pitchFamily="18" charset="0"/>
              <a:cs typeface="Times New Roman" pitchFamily="18" charset="0"/>
            </a:endParaRPr>
          </a:p>
          <a:p>
            <a:pPr algn="ctr">
              <a:buNone/>
            </a:pPr>
            <a:endParaRPr lang="ru-RU" sz="1600" dirty="0" smtClean="0">
              <a:latin typeface="Times New Roman" pitchFamily="18" charset="0"/>
              <a:cs typeface="Times New Roman" pitchFamily="18" charset="0"/>
            </a:endParaRPr>
          </a:p>
          <a:p>
            <a:pPr algn="ctr">
              <a:buFont typeface="Wingdings" pitchFamily="2" charset="2"/>
              <a:buChar char="ü"/>
            </a:pPr>
            <a:r>
              <a:rPr lang="ru-RU" sz="1600" dirty="0" smtClean="0">
                <a:latin typeface="Times New Roman" pitchFamily="18" charset="0"/>
                <a:cs typeface="Times New Roman" pitchFamily="18" charset="0"/>
              </a:rPr>
              <a:t>Организациям-заказчикам или поставщикам до заключения договора (контракта) на поставку кранов, узлов, механизмов и приборов безопасности из-за рубежа рекомендуется обращаться в органы по сертификации кранов</a:t>
            </a:r>
          </a:p>
          <a:p>
            <a:pPr algn="ctr">
              <a:buFont typeface="Wingdings" pitchFamily="2" charset="2"/>
              <a:buChar char="ü"/>
            </a:pPr>
            <a:endParaRPr lang="ru-RU" sz="1600" dirty="0" smtClean="0">
              <a:latin typeface="Times New Roman" pitchFamily="18" charset="0"/>
              <a:cs typeface="Times New Roman" pitchFamily="18" charset="0"/>
            </a:endParaRPr>
          </a:p>
          <a:p>
            <a:pPr algn="ctr">
              <a:buFont typeface="Wingdings" pitchFamily="2" charset="2"/>
              <a:buChar char="ü"/>
            </a:pPr>
            <a:r>
              <a:rPr lang="ru-RU" sz="1600" dirty="0" smtClean="0">
                <a:latin typeface="Times New Roman" pitchFamily="18" charset="0"/>
                <a:cs typeface="Times New Roman" pitchFamily="18" charset="0"/>
              </a:rPr>
              <a:t>Эксплуатационные документы (паспорт, руководство по эксплуатации, инструкция по монтажу), поставляемые с грузоподъемными механизмами и подъемными сооружениями, должны быть составлены на русском языке</a:t>
            </a:r>
          </a:p>
          <a:p>
            <a:pPr algn="ctr">
              <a:buNone/>
            </a:pPr>
            <a:endParaRPr lang="ru-RU" sz="1800" dirty="0" smtClean="0">
              <a:latin typeface="Times New Roman" pitchFamily="18" charset="0"/>
              <a:cs typeface="Times New Roman" pitchFamily="18" charset="0"/>
            </a:endParaRPr>
          </a:p>
          <a:p>
            <a:pPr marL="452628" indent="-342900">
              <a:buFont typeface="+mj-lt"/>
              <a:buAutoNum type="arabicPeriod"/>
            </a:pPr>
            <a:endParaRPr lang="ru-RU" sz="1700" dirty="0">
              <a:latin typeface="Times New Roman" pitchFamily="18" charset="0"/>
              <a:cs typeface="Times New Roman" pitchFamily="18" charset="0"/>
            </a:endParaRPr>
          </a:p>
        </p:txBody>
      </p:sp>
      <p:sp>
        <p:nvSpPr>
          <p:cNvPr id="6" name="Прямоугольник 5"/>
          <p:cNvSpPr/>
          <p:nvPr/>
        </p:nvSpPr>
        <p:spPr>
          <a:xfrm>
            <a:off x="323528" y="2204864"/>
            <a:ext cx="8429684" cy="9212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ru-RU" sz="1500" i="1" dirty="0" smtClean="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785802"/>
          </a:xfrm>
        </p:spPr>
        <p:txBody>
          <a:bodyPr>
            <a:normAutofit/>
          </a:bodyPr>
          <a:lstStyle/>
          <a:p>
            <a:pPr algn="ctr"/>
            <a:r>
              <a:rPr lang="ru-RU" sz="1800" b="1" dirty="0" smtClean="0">
                <a:solidFill>
                  <a:schemeClr val="tx1"/>
                </a:solidFill>
                <a:latin typeface="Times New Roman" pitchFamily="18" charset="0"/>
                <a:cs typeface="Times New Roman" pitchFamily="18" charset="0"/>
              </a:rPr>
              <a:t>УСТАНОВКА КРАНОВ</a:t>
            </a:r>
            <a:endParaRPr lang="ru-RU" sz="1800" dirty="0"/>
          </a:p>
        </p:txBody>
      </p:sp>
      <p:pic>
        <p:nvPicPr>
          <p:cNvPr id="6" name="Содержимое 5" descr="50df0d16dba0c.jpg"/>
          <p:cNvPicPr>
            <a:picLocks noGrp="1" noChangeAspect="1"/>
          </p:cNvPicPr>
          <p:nvPr>
            <p:ph idx="1"/>
          </p:nvPr>
        </p:nvPicPr>
        <p:blipFill>
          <a:blip r:embed="rId2" cstate="print"/>
          <a:stretch>
            <a:fillRect/>
          </a:stretch>
        </p:blipFill>
        <p:spPr>
          <a:xfrm>
            <a:off x="0" y="3714752"/>
            <a:ext cx="1071570" cy="1157270"/>
          </a:xfrm>
        </p:spPr>
      </p:pic>
      <p:sp>
        <p:nvSpPr>
          <p:cNvPr id="4" name="Скругленный прямоугольник 3"/>
          <p:cNvSpPr/>
          <p:nvPr/>
        </p:nvSpPr>
        <p:spPr>
          <a:xfrm>
            <a:off x="928662" y="2214554"/>
            <a:ext cx="7429552" cy="171451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sz="1600" dirty="0" smtClean="0">
              <a:latin typeface="Times New Roman" pitchFamily="18" charset="0"/>
              <a:cs typeface="Times New Roman" pitchFamily="18" charset="0"/>
            </a:endParaRPr>
          </a:p>
          <a:p>
            <a:pPr algn="ctr"/>
            <a:r>
              <a:rPr lang="ru-RU" sz="1600" dirty="0" smtClean="0">
                <a:latin typeface="Times New Roman" pitchFamily="18" charset="0"/>
                <a:cs typeface="Times New Roman" pitchFamily="18" charset="0"/>
              </a:rPr>
              <a:t>Установка над производственными помещениями стационарных электрических талей или лебедок для подъема грузов через люк в перекрытии не разрешается. На пути следования крана должно быть исключено нахождение людей; над проезжей частью и над проходами для людей должны быть установлены предохранительные перекрытия (сетка и т.п.), способные выдержать падающий груз</a:t>
            </a:r>
            <a:endParaRPr lang="ru-RU" sz="1600" dirty="0">
              <a:latin typeface="Times New Roman" pitchFamily="18" charset="0"/>
              <a:cs typeface="Times New Roman" pitchFamily="18" charset="0"/>
            </a:endParaRPr>
          </a:p>
        </p:txBody>
      </p:sp>
      <p:sp>
        <p:nvSpPr>
          <p:cNvPr id="5" name="Скругленный прямоугольник 4"/>
          <p:cNvSpPr/>
          <p:nvPr/>
        </p:nvSpPr>
        <p:spPr>
          <a:xfrm>
            <a:off x="928662" y="4500570"/>
            <a:ext cx="7429552" cy="157163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600" dirty="0" smtClean="0">
                <a:latin typeface="Times New Roman" pitchFamily="18" charset="0"/>
                <a:cs typeface="Times New Roman" pitchFamily="18" charset="0"/>
              </a:rPr>
              <a:t>Установка кранов для выполнения строительно-монтажных работ должна производиться в соответствии с проектом производства работ кранами (</a:t>
            </a:r>
            <a:r>
              <a:rPr lang="ru-RU" sz="1600" dirty="0" err="1" smtClean="0">
                <a:latin typeface="Times New Roman" pitchFamily="18" charset="0"/>
                <a:cs typeface="Times New Roman" pitchFamily="18" charset="0"/>
              </a:rPr>
              <a:t>ППРк</a:t>
            </a:r>
            <a:r>
              <a:rPr lang="ru-RU" sz="1600" dirty="0" smtClean="0">
                <a:latin typeface="Times New Roman" pitchFamily="18" charset="0"/>
                <a:cs typeface="Times New Roman" pitchFamily="18" charset="0"/>
              </a:rPr>
              <a:t>). Установка кранов, передвигающихся по крановому пути, в охранной зоне воздушных линий электропередачи должна быть согласована с владельцем линии. Разрешение на такую установку для выполнения строительно-монтажных работ должно храниться вместе с </a:t>
            </a:r>
            <a:r>
              <a:rPr lang="ru-RU" sz="1600" dirty="0" err="1" smtClean="0">
                <a:latin typeface="Times New Roman" pitchFamily="18" charset="0"/>
                <a:cs typeface="Times New Roman" pitchFamily="18" charset="0"/>
              </a:rPr>
              <a:t>ППРк</a:t>
            </a:r>
            <a:endParaRPr lang="ru-RU" sz="1600" dirty="0">
              <a:latin typeface="Times New Roman" pitchFamily="18" charset="0"/>
              <a:cs typeface="Times New Roman"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928670"/>
            <a:ext cx="8229600" cy="785802"/>
          </a:xfrm>
        </p:spPr>
        <p:txBody>
          <a:bodyPr>
            <a:normAutofit/>
          </a:bodyPr>
          <a:lstStyle/>
          <a:p>
            <a:pPr algn="ctr"/>
            <a:r>
              <a:rPr lang="ru-RU" sz="1800" b="1" dirty="0" smtClean="0">
                <a:solidFill>
                  <a:schemeClr val="tx1"/>
                </a:solidFill>
                <a:latin typeface="Times New Roman" pitchFamily="18" charset="0"/>
                <a:cs typeface="Times New Roman" pitchFamily="18" charset="0"/>
              </a:rPr>
              <a:t>УСТАНОВКА КРАНОВ</a:t>
            </a:r>
            <a:endParaRPr lang="ru-RU" sz="1800" b="1" dirty="0">
              <a:solidFill>
                <a:schemeClr val="tx1"/>
              </a:solidFill>
              <a:latin typeface="Times New Roman" pitchFamily="18" charset="0"/>
              <a:cs typeface="Times New Roman" pitchFamily="18" charset="0"/>
            </a:endParaRPr>
          </a:p>
        </p:txBody>
      </p:sp>
      <p:pic>
        <p:nvPicPr>
          <p:cNvPr id="13314" name="Picture 2"/>
          <p:cNvPicPr>
            <a:picLocks noGrp="1" noChangeAspect="1" noChangeArrowheads="1"/>
          </p:cNvPicPr>
          <p:nvPr>
            <p:ph idx="1"/>
          </p:nvPr>
        </p:nvPicPr>
        <p:blipFill>
          <a:blip r:embed="rId2"/>
          <a:srcRect/>
          <a:stretch>
            <a:fillRect/>
          </a:stretch>
        </p:blipFill>
        <p:spPr bwMode="auto">
          <a:xfrm>
            <a:off x="1000100" y="3857628"/>
            <a:ext cx="3368040" cy="2400300"/>
          </a:xfrm>
          <a:prstGeom prst="rect">
            <a:avLst/>
          </a:prstGeom>
          <a:noFill/>
          <a:ln w="9525">
            <a:noFill/>
            <a:miter lim="800000"/>
            <a:headEnd/>
            <a:tailEnd/>
          </a:ln>
          <a:effectLst/>
        </p:spPr>
      </p:pic>
      <p:sp>
        <p:nvSpPr>
          <p:cNvPr id="5" name="Скругленный прямоугольник 4"/>
          <p:cNvSpPr/>
          <p:nvPr/>
        </p:nvSpPr>
        <p:spPr>
          <a:xfrm>
            <a:off x="285720" y="1714488"/>
            <a:ext cx="4143404" cy="214314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600" dirty="0" smtClean="0">
                <a:latin typeface="Times New Roman" pitchFamily="18" charset="0"/>
                <a:cs typeface="Times New Roman" pitchFamily="18" charset="0"/>
              </a:rPr>
              <a:t>Установка стрелового крана должна производиться на спланированной и подготовленной площадке с учетом категории и характера грунта. Устанавливать кран для работы на свеженасыпанном </a:t>
            </a:r>
            <a:r>
              <a:rPr lang="ru-RU" sz="1600" dirty="0" err="1" smtClean="0">
                <a:latin typeface="Times New Roman" pitchFamily="18" charset="0"/>
                <a:cs typeface="Times New Roman" pitchFamily="18" charset="0"/>
              </a:rPr>
              <a:t>неутрамбованном</a:t>
            </a:r>
            <a:r>
              <a:rPr lang="ru-RU" sz="1600" dirty="0" smtClean="0">
                <a:latin typeface="Times New Roman" pitchFamily="18" charset="0"/>
                <a:cs typeface="Times New Roman" pitchFamily="18" charset="0"/>
              </a:rPr>
              <a:t> грунте, а также на площадке с уклоном, превышающим указанный в паспорте, не разрешается</a:t>
            </a:r>
            <a:endParaRPr lang="ru-RU" sz="1600" dirty="0">
              <a:latin typeface="Times New Roman" pitchFamily="18" charset="0"/>
              <a:cs typeface="Times New Roman" pitchFamily="18" charset="0"/>
            </a:endParaRPr>
          </a:p>
        </p:txBody>
      </p:sp>
      <p:sp>
        <p:nvSpPr>
          <p:cNvPr id="6" name="Скругленный прямоугольник 5"/>
          <p:cNvSpPr/>
          <p:nvPr/>
        </p:nvSpPr>
        <p:spPr>
          <a:xfrm>
            <a:off x="5286380" y="3143248"/>
            <a:ext cx="3571900" cy="142876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600" dirty="0" smtClean="0">
                <a:latin typeface="Times New Roman" pitchFamily="18" charset="0"/>
                <a:cs typeface="Times New Roman" pitchFamily="18" charset="0"/>
              </a:rPr>
              <a:t>Под опоры должны быть подложены прочные и устойчивые подкладки в соответствии с эксплуатационной</a:t>
            </a:r>
          </a:p>
          <a:p>
            <a:pPr algn="ctr"/>
            <a:r>
              <a:rPr lang="ru-RU" sz="1600" dirty="0" smtClean="0">
                <a:latin typeface="Times New Roman" pitchFamily="18" charset="0"/>
                <a:cs typeface="Times New Roman" pitchFamily="18" charset="0"/>
              </a:rPr>
              <a:t>документацией</a:t>
            </a:r>
            <a:endParaRPr lang="ru-RU" sz="1600" dirty="0">
              <a:latin typeface="Times New Roman" pitchFamily="18" charset="0"/>
              <a:cs typeface="Times New Roman" pitchFamily="18" charset="0"/>
            </a:endParaRPr>
          </a:p>
        </p:txBody>
      </p:sp>
      <p:sp>
        <p:nvSpPr>
          <p:cNvPr id="7" name="Скругленный прямоугольник 6"/>
          <p:cNvSpPr/>
          <p:nvPr/>
        </p:nvSpPr>
        <p:spPr>
          <a:xfrm>
            <a:off x="5286380" y="1571612"/>
            <a:ext cx="3571900" cy="142876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600" dirty="0" smtClean="0">
                <a:latin typeface="Times New Roman" pitchFamily="18" charset="0"/>
                <a:cs typeface="Times New Roman" pitchFamily="18" charset="0"/>
              </a:rPr>
              <a:t>При необходимости установки стрелового или железнодорожного крана на выносные опоры он должен быть установлен на все имеющиеся выносные опоры</a:t>
            </a:r>
            <a:endParaRPr lang="ru-RU" sz="1600" dirty="0">
              <a:latin typeface="Times New Roman" pitchFamily="18" charset="0"/>
              <a:cs typeface="Times New Roman" pitchFamily="18" charset="0"/>
            </a:endParaRPr>
          </a:p>
        </p:txBody>
      </p:sp>
      <p:sp>
        <p:nvSpPr>
          <p:cNvPr id="8" name="Скругленный прямоугольник 7"/>
          <p:cNvSpPr/>
          <p:nvPr/>
        </p:nvSpPr>
        <p:spPr>
          <a:xfrm>
            <a:off x="5286380" y="4643446"/>
            <a:ext cx="3571900" cy="200026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600" dirty="0" smtClean="0">
                <a:latin typeface="Times New Roman" pitchFamily="18" charset="0"/>
                <a:cs typeface="Times New Roman" pitchFamily="18" charset="0"/>
              </a:rPr>
              <a:t>Установка стрелового</a:t>
            </a:r>
          </a:p>
          <a:p>
            <a:pPr algn="ctr"/>
            <a:r>
              <a:rPr lang="ru-RU" sz="1600" dirty="0" smtClean="0">
                <a:latin typeface="Times New Roman" pitchFamily="18" charset="0"/>
                <a:cs typeface="Times New Roman" pitchFamily="18" charset="0"/>
              </a:rPr>
              <a:t>крана должна производиться так, чтобы при работе расстояние между</a:t>
            </a:r>
          </a:p>
          <a:p>
            <a:pPr algn="ctr"/>
            <a:r>
              <a:rPr lang="ru-RU" sz="1600" dirty="0" smtClean="0">
                <a:latin typeface="Times New Roman" pitchFamily="18" charset="0"/>
                <a:cs typeface="Times New Roman" pitchFamily="18" charset="0"/>
              </a:rPr>
              <a:t>поворотной частью крана при любом его положении и строениями, штабелями грузов и другими предметами составляло не менее 1000 мм</a:t>
            </a:r>
            <a:endParaRPr lang="ru-RU" sz="1600" dirty="0">
              <a:latin typeface="Times New Roman" pitchFamily="18" charset="0"/>
              <a:cs typeface="Times New Roman"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928670"/>
            <a:ext cx="8229600" cy="571488"/>
          </a:xfrm>
        </p:spPr>
        <p:txBody>
          <a:bodyPr>
            <a:normAutofit/>
          </a:bodyPr>
          <a:lstStyle/>
          <a:p>
            <a:pPr algn="ctr"/>
            <a:r>
              <a:rPr lang="ru-RU" sz="1800" b="1" dirty="0" smtClean="0">
                <a:solidFill>
                  <a:schemeClr val="tx1"/>
                </a:solidFill>
                <a:latin typeface="Times New Roman" pitchFamily="18" charset="0"/>
                <a:cs typeface="Times New Roman" pitchFamily="18" charset="0"/>
              </a:rPr>
              <a:t>УСТАНОВКА СТРЕЛОВЫХ КРАНОВ</a:t>
            </a:r>
            <a:endParaRPr lang="ru-RU" sz="1800" b="1" dirty="0">
              <a:solidFill>
                <a:schemeClr val="tx1"/>
              </a:solidFill>
              <a:latin typeface="Times New Roman" pitchFamily="18" charset="0"/>
              <a:cs typeface="Times New Roman" pitchFamily="18" charset="0"/>
            </a:endParaRPr>
          </a:p>
        </p:txBody>
      </p:sp>
      <p:pic>
        <p:nvPicPr>
          <p:cNvPr id="14338" name="Picture 2"/>
          <p:cNvPicPr>
            <a:picLocks noGrp="1" noChangeAspect="1" noChangeArrowheads="1"/>
          </p:cNvPicPr>
          <p:nvPr>
            <p:ph idx="1"/>
          </p:nvPr>
        </p:nvPicPr>
        <p:blipFill>
          <a:blip r:embed="rId2"/>
          <a:srcRect/>
          <a:stretch>
            <a:fillRect/>
          </a:stretch>
        </p:blipFill>
        <p:spPr bwMode="auto">
          <a:xfrm>
            <a:off x="5214942" y="2071678"/>
            <a:ext cx="3329940" cy="2011680"/>
          </a:xfrm>
          <a:prstGeom prst="rect">
            <a:avLst/>
          </a:prstGeom>
          <a:noFill/>
          <a:ln w="9525">
            <a:noFill/>
            <a:miter lim="800000"/>
            <a:headEnd/>
            <a:tailEnd/>
          </a:ln>
          <a:effectLst/>
        </p:spPr>
      </p:pic>
      <p:sp>
        <p:nvSpPr>
          <p:cNvPr id="5" name="TextBox 4"/>
          <p:cNvSpPr txBox="1"/>
          <p:nvPr/>
        </p:nvSpPr>
        <p:spPr>
          <a:xfrm>
            <a:off x="4786314" y="4143380"/>
            <a:ext cx="4071966" cy="206210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ru-RU" sz="1600" b="1" dirty="0" smtClean="0">
                <a:latin typeface="Times New Roman" pitchFamily="18" charset="0"/>
                <a:cs typeface="Times New Roman" pitchFamily="18" charset="0"/>
              </a:rPr>
              <a:t>Установка подъемных кранов вблизи котлованов, откосов и</a:t>
            </a:r>
          </a:p>
          <a:p>
            <a:pPr algn="ctr"/>
            <a:r>
              <a:rPr lang="ru-RU" sz="1600" b="1" dirty="0" smtClean="0">
                <a:latin typeface="Times New Roman" pitchFamily="18" charset="0"/>
                <a:cs typeface="Times New Roman" pitchFamily="18" charset="0"/>
              </a:rPr>
              <a:t>траншей:</a:t>
            </a:r>
            <a:r>
              <a:rPr lang="ru-RU" sz="1600" dirty="0" smtClean="0">
                <a:latin typeface="Times New Roman" pitchFamily="18" charset="0"/>
                <a:cs typeface="Times New Roman" pitchFamily="18" charset="0"/>
              </a:rPr>
              <a:t> </a:t>
            </a:r>
            <a:endParaRPr lang="en-US" sz="1600" dirty="0" smtClean="0">
              <a:latin typeface="Times New Roman" pitchFamily="18" charset="0"/>
              <a:cs typeface="Times New Roman" pitchFamily="18" charset="0"/>
            </a:endParaRPr>
          </a:p>
          <a:p>
            <a:pPr algn="ctr"/>
            <a:r>
              <a:rPr lang="ru-RU" sz="1600" dirty="0" smtClean="0">
                <a:latin typeface="Times New Roman" pitchFamily="18" charset="0"/>
                <a:cs typeface="Times New Roman" pitchFamily="18" charset="0"/>
              </a:rPr>
              <a:t>А - расстояние от ближайшей опоры подъемного</a:t>
            </a:r>
          </a:p>
          <a:p>
            <a:pPr algn="ctr"/>
            <a:r>
              <a:rPr lang="ru-RU" sz="1600" dirty="0" smtClean="0">
                <a:latin typeface="Times New Roman" pitchFamily="18" charset="0"/>
                <a:cs typeface="Times New Roman" pitchFamily="18" charset="0"/>
              </a:rPr>
              <a:t>крана до основания котлована в случае </a:t>
            </a:r>
            <a:r>
              <a:rPr lang="ru-RU" sz="1600" dirty="0" err="1" smtClean="0">
                <a:latin typeface="Times New Roman" pitchFamily="18" charset="0"/>
                <a:cs typeface="Times New Roman" pitchFamily="18" charset="0"/>
              </a:rPr>
              <a:t>ненасыпного</a:t>
            </a:r>
            <a:r>
              <a:rPr lang="ru-RU" sz="1600" dirty="0" smtClean="0">
                <a:latin typeface="Times New Roman" pitchFamily="18" charset="0"/>
                <a:cs typeface="Times New Roman" pitchFamily="18" charset="0"/>
              </a:rPr>
              <a:t> грунта;</a:t>
            </a:r>
          </a:p>
          <a:p>
            <a:pPr algn="ctr"/>
            <a:r>
              <a:rPr lang="en-US" sz="1600" dirty="0" smtClean="0">
                <a:latin typeface="Times New Roman" pitchFamily="18" charset="0"/>
                <a:cs typeface="Times New Roman" pitchFamily="18" charset="0"/>
              </a:rPr>
              <a:t>h </a:t>
            </a:r>
            <a:r>
              <a:rPr lang="ru-RU" sz="1600" dirty="0" smtClean="0">
                <a:latin typeface="Times New Roman" pitchFamily="18" charset="0"/>
                <a:cs typeface="Times New Roman" pitchFamily="18" charset="0"/>
              </a:rPr>
              <a:t>- глубина котлована</a:t>
            </a:r>
            <a:endParaRPr lang="ru-RU" sz="1600" dirty="0">
              <a:latin typeface="Times New Roman" pitchFamily="18" charset="0"/>
              <a:cs typeface="Times New Roman" pitchFamily="18" charset="0"/>
            </a:endParaRPr>
          </a:p>
        </p:txBody>
      </p:sp>
      <p:sp>
        <p:nvSpPr>
          <p:cNvPr id="6" name="TextBox 5"/>
          <p:cNvSpPr txBox="1"/>
          <p:nvPr/>
        </p:nvSpPr>
        <p:spPr>
          <a:xfrm>
            <a:off x="214282" y="1785926"/>
            <a:ext cx="4357718" cy="3785652"/>
          </a:xfrm>
          <a:prstGeom prst="rect">
            <a:avLst/>
          </a:prstGeom>
          <a:noFill/>
        </p:spPr>
        <p:txBody>
          <a:bodyPr wrap="square" rtlCol="0">
            <a:spAutoFit/>
          </a:bodyPr>
          <a:lstStyle/>
          <a:p>
            <a:pPr algn="ctr">
              <a:buFont typeface="Wingdings" pitchFamily="2" charset="2"/>
              <a:buChar char="ü"/>
            </a:pPr>
            <a:r>
              <a:rPr lang="ru-RU" sz="1600" dirty="0" smtClean="0">
                <a:latin typeface="Times New Roman" pitchFamily="18" charset="0"/>
                <a:cs typeface="Times New Roman" pitchFamily="18" charset="0"/>
              </a:rPr>
              <a:t>Установка стрелового крана должна производиться на спланированной и подготовленной площадке с учетом категории и характера грунта</a:t>
            </a:r>
            <a:endParaRPr lang="en-US" sz="1600" dirty="0" smtClean="0">
              <a:latin typeface="Times New Roman" pitchFamily="18" charset="0"/>
              <a:cs typeface="Times New Roman" pitchFamily="18" charset="0"/>
            </a:endParaRPr>
          </a:p>
          <a:p>
            <a:pPr algn="ctr">
              <a:buFont typeface="Wingdings" pitchFamily="2" charset="2"/>
              <a:buChar char="ü"/>
            </a:pPr>
            <a:endParaRPr lang="ru-RU" sz="1600" dirty="0" smtClean="0">
              <a:latin typeface="Times New Roman" pitchFamily="18" charset="0"/>
              <a:cs typeface="Times New Roman" pitchFamily="18" charset="0"/>
            </a:endParaRPr>
          </a:p>
          <a:p>
            <a:pPr algn="ctr">
              <a:buFont typeface="Wingdings" pitchFamily="2" charset="2"/>
              <a:buChar char="ü"/>
            </a:pPr>
            <a:r>
              <a:rPr lang="ru-RU" sz="1600" dirty="0" smtClean="0">
                <a:latin typeface="Times New Roman" pitchFamily="18" charset="0"/>
                <a:cs typeface="Times New Roman" pitchFamily="18" charset="0"/>
              </a:rPr>
              <a:t>Устанавливать кран для работы на свеженасыпанном </a:t>
            </a:r>
            <a:r>
              <a:rPr lang="ru-RU" sz="1600" dirty="0" err="1" smtClean="0">
                <a:latin typeface="Times New Roman" pitchFamily="18" charset="0"/>
                <a:cs typeface="Times New Roman" pitchFamily="18" charset="0"/>
              </a:rPr>
              <a:t>неутрамбованном</a:t>
            </a:r>
            <a:r>
              <a:rPr lang="ru-RU" sz="1600" dirty="0" smtClean="0">
                <a:latin typeface="Times New Roman" pitchFamily="18" charset="0"/>
                <a:cs typeface="Times New Roman" pitchFamily="18" charset="0"/>
              </a:rPr>
              <a:t> грунте, а также на площадке с уклоном, превышающим указанный в паспорте, не разрешается. Установка стрелового крана должна производиться так, чтобы при работе расстояние между поворотной частью крана при любом его положении и строениями, штабелями грузов и другими предметами составляло не менее 1000 мм</a:t>
            </a:r>
            <a:endParaRPr lang="ru-RU" sz="1600" dirty="0">
              <a:latin typeface="Times New Roman" pitchFamily="18" charset="0"/>
              <a:cs typeface="Times New Roman"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000108"/>
            <a:ext cx="8229600" cy="714364"/>
          </a:xfrm>
        </p:spPr>
        <p:txBody>
          <a:bodyPr>
            <a:normAutofit/>
          </a:bodyPr>
          <a:lstStyle/>
          <a:p>
            <a:pPr algn="ctr"/>
            <a:r>
              <a:rPr lang="ru-RU" sz="1600" b="1" dirty="0" smtClean="0">
                <a:solidFill>
                  <a:schemeClr val="tx1"/>
                </a:solidFill>
                <a:latin typeface="Times New Roman" pitchFamily="18" charset="0"/>
                <a:cs typeface="Times New Roman" pitchFamily="18" charset="0"/>
              </a:rPr>
              <a:t>УСТАНОВКА СТРЕЛОВЫХ КРАНОВ</a:t>
            </a:r>
            <a:endParaRPr lang="ru-RU" sz="1600" b="1" dirty="0">
              <a:solidFill>
                <a:schemeClr val="tx1"/>
              </a:solidFill>
              <a:latin typeface="Times New Roman" pitchFamily="18" charset="0"/>
              <a:cs typeface="Times New Roman" pitchFamily="18" charset="0"/>
            </a:endParaRPr>
          </a:p>
        </p:txBody>
      </p:sp>
      <p:pic>
        <p:nvPicPr>
          <p:cNvPr id="15362" name="Picture 2"/>
          <p:cNvPicPr>
            <a:picLocks noGrp="1" noChangeAspect="1" noChangeArrowheads="1"/>
          </p:cNvPicPr>
          <p:nvPr>
            <p:ph idx="1"/>
          </p:nvPr>
        </p:nvPicPr>
        <p:blipFill>
          <a:blip r:embed="rId2"/>
          <a:srcRect/>
          <a:stretch>
            <a:fillRect/>
          </a:stretch>
        </p:blipFill>
        <p:spPr bwMode="auto">
          <a:xfrm>
            <a:off x="642910" y="1714488"/>
            <a:ext cx="8001056" cy="2505076"/>
          </a:xfrm>
          <a:prstGeom prst="rect">
            <a:avLst/>
          </a:prstGeom>
          <a:noFill/>
          <a:ln w="9525">
            <a:noFill/>
            <a:miter lim="800000"/>
            <a:headEnd/>
            <a:tailEnd/>
          </a:ln>
          <a:effectLst/>
        </p:spPr>
      </p:pic>
      <p:sp>
        <p:nvSpPr>
          <p:cNvPr id="5" name="TextBox 4"/>
          <p:cNvSpPr txBox="1"/>
          <p:nvPr/>
        </p:nvSpPr>
        <p:spPr>
          <a:xfrm>
            <a:off x="428596" y="4143380"/>
            <a:ext cx="8429684" cy="338554"/>
          </a:xfrm>
          <a:prstGeom prst="rect">
            <a:avLst/>
          </a:prstGeom>
          <a:noFill/>
        </p:spPr>
        <p:txBody>
          <a:bodyPr wrap="square" rtlCol="0">
            <a:spAutoFit/>
          </a:bodyPr>
          <a:lstStyle/>
          <a:p>
            <a:endParaRPr lang="ru-RU" sz="1600" dirty="0">
              <a:latin typeface="Times New Roman" pitchFamily="18" charset="0"/>
              <a:cs typeface="Times New Roman" pitchFamily="18" charset="0"/>
            </a:endParaRPr>
          </a:p>
        </p:txBody>
      </p:sp>
      <p:pic>
        <p:nvPicPr>
          <p:cNvPr id="15363" name="Picture 3"/>
          <p:cNvPicPr>
            <a:picLocks noChangeAspect="1" noChangeArrowheads="1"/>
          </p:cNvPicPr>
          <p:nvPr/>
        </p:nvPicPr>
        <p:blipFill>
          <a:blip r:embed="rId3"/>
          <a:srcRect/>
          <a:stretch>
            <a:fillRect/>
          </a:stretch>
        </p:blipFill>
        <p:spPr bwMode="auto">
          <a:xfrm>
            <a:off x="1357290" y="4500570"/>
            <a:ext cx="6848475" cy="1362075"/>
          </a:xfrm>
          <a:prstGeom prst="rect">
            <a:avLst/>
          </a:prstGeom>
          <a:noFill/>
          <a:ln w="9525">
            <a:noFill/>
            <a:miter lim="800000"/>
            <a:headEnd/>
            <a:tailEnd/>
          </a:ln>
          <a:effec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857232"/>
            <a:ext cx="8229600" cy="714364"/>
          </a:xfrm>
        </p:spPr>
        <p:txBody>
          <a:bodyPr>
            <a:normAutofit/>
          </a:bodyPr>
          <a:lstStyle/>
          <a:p>
            <a:pPr algn="ctr"/>
            <a:r>
              <a:rPr lang="ru-RU" sz="1800" b="1" dirty="0" smtClean="0">
                <a:solidFill>
                  <a:schemeClr val="tx1"/>
                </a:solidFill>
                <a:latin typeface="Times New Roman" pitchFamily="18" charset="0"/>
                <a:cs typeface="Times New Roman" pitchFamily="18" charset="0"/>
              </a:rPr>
              <a:t>УСТАНОВКА СТРЕЛОВЫХ КРАНОВ</a:t>
            </a:r>
            <a:endParaRPr lang="ru-RU" sz="1800" b="1"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428736"/>
            <a:ext cx="8229600" cy="5145800"/>
          </a:xfrm>
        </p:spPr>
        <p:txBody>
          <a:bodyPr>
            <a:normAutofit/>
          </a:bodyPr>
          <a:lstStyle/>
          <a:p>
            <a:pPr algn="ctr">
              <a:buFont typeface="Wingdings" pitchFamily="2" charset="2"/>
              <a:buChar char="ü"/>
            </a:pPr>
            <a:r>
              <a:rPr lang="ru-RU" sz="1600" dirty="0" smtClean="0">
                <a:latin typeface="Times New Roman" pitchFamily="18" charset="0"/>
                <a:cs typeface="Times New Roman" pitchFamily="18" charset="0"/>
              </a:rPr>
              <a:t>При необходимости установки стрелового или железнодорожного крана на выносные опоры он должен быть установлен на все имеющиеся выносные опоры. Под опоры должны быть подложены прочные и устойчивые подкладки в соответствии с эксплуатационной документацией</a:t>
            </a:r>
          </a:p>
          <a:p>
            <a:pPr algn="ctr">
              <a:buFont typeface="Wingdings" pitchFamily="2" charset="2"/>
              <a:buChar char="ü"/>
            </a:pPr>
            <a:r>
              <a:rPr lang="ru-RU" sz="1600" dirty="0" smtClean="0">
                <a:latin typeface="Times New Roman" pitchFamily="18" charset="0"/>
                <a:cs typeface="Times New Roman" pitchFamily="18" charset="0"/>
              </a:rPr>
              <a:t>Стреловые краны на краю откоса котлована (канавы) должны быть установлены с соблюдением расстояний, указанных в таблице. При глубине котлована более 5 м и при невозможности соблюдения расстояний, указанных в таблице, откос должен быть укреплен в соответствии с </a:t>
            </a:r>
            <a:r>
              <a:rPr lang="ru-RU" sz="1600" dirty="0" err="1" smtClean="0">
                <a:latin typeface="Times New Roman" pitchFamily="18" charset="0"/>
                <a:cs typeface="Times New Roman" pitchFamily="18" charset="0"/>
              </a:rPr>
              <a:t>ППРк</a:t>
            </a:r>
            <a:endParaRPr lang="ru-RU" sz="1600" dirty="0" smtClean="0">
              <a:latin typeface="Times New Roman" pitchFamily="18" charset="0"/>
              <a:cs typeface="Times New Roman" pitchFamily="18" charset="0"/>
            </a:endParaRPr>
          </a:p>
          <a:p>
            <a:pPr algn="ctr">
              <a:buFont typeface="Wingdings" pitchFamily="2" charset="2"/>
              <a:buChar char="ü"/>
            </a:pPr>
            <a:endParaRPr lang="ru-RU" sz="1600" dirty="0" smtClean="0">
              <a:latin typeface="Times New Roman" pitchFamily="18" charset="0"/>
              <a:cs typeface="Times New Roman" pitchFamily="18" charset="0"/>
            </a:endParaRPr>
          </a:p>
          <a:p>
            <a:pPr algn="ctr">
              <a:buNone/>
            </a:pPr>
            <a:r>
              <a:rPr lang="ru-RU" sz="1600" b="1" dirty="0" smtClean="0">
                <a:latin typeface="Times New Roman" pitchFamily="18" charset="0"/>
                <a:cs typeface="Times New Roman" pitchFamily="18" charset="0"/>
              </a:rPr>
              <a:t>Минимальное расстояние (м) от основания откоса котлована (канавы) до оси ближайших опор крана при </a:t>
            </a:r>
            <a:r>
              <a:rPr lang="ru-RU" sz="1600" b="1" dirty="0" err="1" smtClean="0">
                <a:latin typeface="Times New Roman" pitchFamily="18" charset="0"/>
                <a:cs typeface="Times New Roman" pitchFamily="18" charset="0"/>
              </a:rPr>
              <a:t>ненасыпанном</a:t>
            </a:r>
            <a:r>
              <a:rPr lang="ru-RU" sz="1600" b="1" dirty="0" smtClean="0">
                <a:latin typeface="Times New Roman" pitchFamily="18" charset="0"/>
                <a:cs typeface="Times New Roman" pitchFamily="18" charset="0"/>
              </a:rPr>
              <a:t> грунте</a:t>
            </a:r>
          </a:p>
          <a:p>
            <a:pPr algn="ctr">
              <a:buNone/>
            </a:pPr>
            <a:endParaRPr lang="ru-RU" sz="1600" b="1" dirty="0" smtClean="0">
              <a:latin typeface="Times New Roman" pitchFamily="18" charset="0"/>
              <a:cs typeface="Times New Roman" pitchFamily="18" charset="0"/>
            </a:endParaRPr>
          </a:p>
          <a:p>
            <a:pPr algn="ctr">
              <a:buNone/>
            </a:pPr>
            <a:endParaRPr lang="ru-RU" sz="1600" b="1" dirty="0" smtClean="0">
              <a:latin typeface="Times New Roman" pitchFamily="18" charset="0"/>
              <a:cs typeface="Times New Roman" pitchFamily="18" charset="0"/>
            </a:endParaRPr>
          </a:p>
          <a:p>
            <a:pPr algn="ctr">
              <a:buNone/>
            </a:pPr>
            <a:endParaRPr lang="ru-RU" sz="1600" b="1" dirty="0" smtClean="0">
              <a:latin typeface="Times New Roman" pitchFamily="18" charset="0"/>
              <a:cs typeface="Times New Roman" pitchFamily="18" charset="0"/>
            </a:endParaRPr>
          </a:p>
          <a:p>
            <a:pPr algn="ctr">
              <a:buNone/>
            </a:pPr>
            <a:endParaRPr lang="ru-RU" sz="1600" b="1" dirty="0" smtClean="0">
              <a:latin typeface="Times New Roman" pitchFamily="18" charset="0"/>
              <a:cs typeface="Times New Roman" pitchFamily="18" charset="0"/>
            </a:endParaRPr>
          </a:p>
          <a:p>
            <a:pPr algn="ctr">
              <a:buNone/>
            </a:pPr>
            <a:endParaRPr lang="ru-RU" sz="1600" dirty="0">
              <a:latin typeface="Times New Roman" pitchFamily="18" charset="0"/>
              <a:cs typeface="Times New Roman" pitchFamily="18" charset="0"/>
            </a:endParaRPr>
          </a:p>
        </p:txBody>
      </p:sp>
      <p:pic>
        <p:nvPicPr>
          <p:cNvPr id="16389" name="Picture 5"/>
          <p:cNvPicPr>
            <a:picLocks noChangeAspect="1" noChangeArrowheads="1"/>
          </p:cNvPicPr>
          <p:nvPr/>
        </p:nvPicPr>
        <p:blipFill>
          <a:blip r:embed="rId2"/>
          <a:srcRect/>
          <a:stretch>
            <a:fillRect/>
          </a:stretch>
        </p:blipFill>
        <p:spPr bwMode="auto">
          <a:xfrm>
            <a:off x="1142976" y="4429132"/>
            <a:ext cx="6943725" cy="1752600"/>
          </a:xfrm>
          <a:prstGeom prst="rect">
            <a:avLst/>
          </a:prstGeom>
          <a:noFill/>
          <a:ln w="9525">
            <a:noFill/>
            <a:miter lim="800000"/>
            <a:headEnd/>
            <a:tailEnd/>
          </a:ln>
          <a:effec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2000" b="1" dirty="0" smtClean="0">
                <a:solidFill>
                  <a:schemeClr val="tx1"/>
                </a:solidFill>
                <a:latin typeface="Times New Roman" pitchFamily="18" charset="0"/>
                <a:cs typeface="Times New Roman" pitchFamily="18" charset="0"/>
              </a:rPr>
              <a:t>ТЕМА 3. РЕГИСТРАЦИЯ ОПО, НА КОТОРЫХ ИСПОЛЬЗУЮТСЯ ГРУЗОПОДЪЕМНЫЕ КРАНЫ, И ВЫДАЧА РАЗРЕШЕНИЙ НА ПУСК В РАБОТУ</a:t>
            </a: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endParaRPr lang="ru-RU" sz="2000" u="sng"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pPr algn="ctr">
              <a:buClrTx/>
              <a:buNone/>
            </a:pPr>
            <a:r>
              <a:rPr lang="ru-RU" sz="1600" b="1" u="sng" dirty="0" smtClean="0">
                <a:latin typeface="Times New Roman" pitchFamily="18" charset="0"/>
                <a:cs typeface="Times New Roman" pitchFamily="18" charset="0"/>
              </a:rPr>
              <a:t>В теме рассматриваются:</a:t>
            </a:r>
          </a:p>
          <a:p>
            <a:pPr algn="ctr">
              <a:buClrTx/>
              <a:buNone/>
            </a:pPr>
            <a:endParaRPr lang="ru-RU" sz="1600" b="1" i="1" dirty="0" smtClean="0">
              <a:latin typeface="Times New Roman" pitchFamily="18" charset="0"/>
              <a:cs typeface="Times New Roman" pitchFamily="18" charset="0"/>
            </a:endParaRPr>
          </a:p>
          <a:p>
            <a:pPr algn="ctr"/>
            <a:r>
              <a:rPr lang="ru-RU" sz="1600" dirty="0" smtClean="0">
                <a:latin typeface="Times New Roman" pitchFamily="18" charset="0"/>
                <a:cs typeface="Times New Roman" pitchFamily="18" charset="0"/>
              </a:rPr>
              <a:t>Требования к регистрации ОПО. на которых используются грузоподъемные краны в органах </a:t>
            </a:r>
            <a:r>
              <a:rPr lang="ru-RU" sz="1600" dirty="0" err="1" smtClean="0">
                <a:latin typeface="Times New Roman" pitchFamily="18" charset="0"/>
                <a:cs typeface="Times New Roman" pitchFamily="18" charset="0"/>
              </a:rPr>
              <a:t>Ростехнадзора</a:t>
            </a:r>
            <a:endParaRPr lang="ru-RU" sz="1600" dirty="0" smtClean="0">
              <a:latin typeface="Times New Roman" pitchFamily="18" charset="0"/>
              <a:cs typeface="Times New Roman" pitchFamily="18" charset="0"/>
            </a:endParaRPr>
          </a:p>
          <a:p>
            <a:pPr algn="ctr"/>
            <a:endParaRPr lang="ru-RU" sz="1600" dirty="0" smtClean="0">
              <a:latin typeface="Times New Roman" pitchFamily="18" charset="0"/>
              <a:cs typeface="Times New Roman" pitchFamily="18" charset="0"/>
            </a:endParaRPr>
          </a:p>
          <a:p>
            <a:pPr algn="ctr"/>
            <a:r>
              <a:rPr lang="ru-RU" sz="1600" dirty="0" smtClean="0">
                <a:latin typeface="Times New Roman" pitchFamily="18" charset="0"/>
                <a:cs typeface="Times New Roman" pitchFamily="18" charset="0"/>
              </a:rPr>
              <a:t> Выдача разрешений на пуск кранов в работу</a:t>
            </a:r>
          </a:p>
          <a:p>
            <a:pPr>
              <a:buNone/>
            </a:pPr>
            <a:endParaRPr lang="ru-RU" sz="1600" i="1" dirty="0" smtClean="0">
              <a:latin typeface="Times New Roman" pitchFamily="18" charset="0"/>
              <a:cs typeface="Times New Roman" pitchFamily="18" charset="0"/>
            </a:endParaRPr>
          </a:p>
          <a:p>
            <a:endParaRPr lang="ru-RU" sz="1600" i="1" dirty="0" smtClean="0">
              <a:latin typeface="Times New Roman" pitchFamily="18" charset="0"/>
              <a:cs typeface="Times New Roman" pitchFamily="18" charset="0"/>
            </a:endParaRPr>
          </a:p>
          <a:p>
            <a:endParaRPr lang="ru-RU" sz="1600" i="1" dirty="0" smtClean="0">
              <a:latin typeface="Times New Roman" pitchFamily="18" charset="0"/>
              <a:cs typeface="Times New Roman" pitchFamily="18" charset="0"/>
            </a:endParaRPr>
          </a:p>
          <a:p>
            <a:endParaRPr lang="ru-RU" sz="1600" i="1" dirty="0" smtClean="0">
              <a:latin typeface="Times New Roman" pitchFamily="18" charset="0"/>
              <a:cs typeface="Times New Roman" pitchFamily="18" charset="0"/>
            </a:endParaRPr>
          </a:p>
          <a:p>
            <a:pPr marL="87313" indent="22225" algn="ctr">
              <a:buClrTx/>
              <a:buFont typeface="Wingdings" pitchFamily="2" charset="2"/>
              <a:buChar char="q"/>
            </a:pPr>
            <a:r>
              <a:rPr lang="ru-RU" sz="1600" dirty="0" smtClean="0">
                <a:latin typeface="Times New Roman" pitchFamily="18" charset="0"/>
                <a:cs typeface="Times New Roman" pitchFamily="18" charset="0"/>
              </a:rPr>
              <a:t>Приказ </a:t>
            </a:r>
            <a:r>
              <a:rPr lang="ru-RU" sz="1600" dirty="0" err="1" smtClean="0">
                <a:latin typeface="Times New Roman" pitchFamily="18" charset="0"/>
                <a:cs typeface="Times New Roman" pitchFamily="18" charset="0"/>
              </a:rPr>
              <a:t>Ростехнадзора</a:t>
            </a:r>
            <a:r>
              <a:rPr lang="ru-RU" sz="1600" dirty="0" smtClean="0">
                <a:latin typeface="Times New Roman" pitchFamily="18" charset="0"/>
                <a:cs typeface="Times New Roman" pitchFamily="18" charset="0"/>
              </a:rPr>
              <a:t> от 12.11.2013 №533 "Об утверждении Федеральных норм и правил в области промышленной безопасности "Правила безопасности опасных производственных объектов, на которых используются подъемные сооружения" (Приказ 533)</a:t>
            </a:r>
            <a:endParaRPr lang="ru-RU"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142984"/>
            <a:ext cx="8229600" cy="1066800"/>
          </a:xfrm>
        </p:spPr>
        <p:txBody>
          <a:bodyPr>
            <a:normAutofit/>
          </a:bodyPr>
          <a:lstStyle/>
          <a:p>
            <a:pPr algn="ctr"/>
            <a:r>
              <a:rPr lang="ru-RU" sz="1800" b="1" dirty="0" smtClean="0">
                <a:solidFill>
                  <a:schemeClr val="tx1"/>
                </a:solidFill>
                <a:latin typeface="Times New Roman" pitchFamily="18" charset="0"/>
                <a:cs typeface="Times New Roman" pitchFamily="18" charset="0"/>
              </a:rPr>
              <a:t>Общие сведения о регистрации ОПО, где эксплуатируются грузоподъемные краны</a:t>
            </a:r>
            <a:endParaRPr lang="ru-RU" sz="1800" b="1"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endParaRPr lang="ru-RU" dirty="0"/>
          </a:p>
        </p:txBody>
      </p:sp>
      <p:sp>
        <p:nvSpPr>
          <p:cNvPr id="5" name="Скругленный прямоугольник 4"/>
          <p:cNvSpPr/>
          <p:nvPr/>
        </p:nvSpPr>
        <p:spPr>
          <a:xfrm>
            <a:off x="500034" y="2714620"/>
            <a:ext cx="3357586" cy="35719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600" dirty="0" smtClean="0">
                <a:latin typeface="Times New Roman" pitchFamily="18" charset="0"/>
                <a:cs typeface="Times New Roman" pitchFamily="18" charset="0"/>
              </a:rPr>
              <a:t>Регистрация ОПО, где эксплуатируются грузоподъемные краны, должна выполняться в соответствии с Правилами регистрации опасных производственных объектов в государственном реестре опасных производственных объектов, утвержденными постановлением Правительства РФ от 24 ноября 1998 г. №1371 и Федеральным законом №116-ФЗ</a:t>
            </a:r>
            <a:endParaRPr lang="ru-RU" sz="1600" dirty="0">
              <a:latin typeface="Times New Roman" pitchFamily="18" charset="0"/>
              <a:cs typeface="Times New Roman" pitchFamily="18" charset="0"/>
            </a:endParaRPr>
          </a:p>
        </p:txBody>
      </p:sp>
      <p:sp>
        <p:nvSpPr>
          <p:cNvPr id="6" name="Скругленный прямоугольник 5"/>
          <p:cNvSpPr/>
          <p:nvPr/>
        </p:nvSpPr>
        <p:spPr>
          <a:xfrm>
            <a:off x="5143504" y="2714620"/>
            <a:ext cx="3357586" cy="35719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600" dirty="0" smtClean="0">
                <a:latin typeface="Times New Roman" pitchFamily="18" charset="0"/>
                <a:cs typeface="Times New Roman" pitchFamily="18" charset="0"/>
              </a:rPr>
              <a:t>Регистрации подлежат только те ОПО, где эксплуатируются грузоподъемные краны, подлежащие учету в органах Федеральной службы по экологическому, технологическому и атомному надзору и иных органах, уполномоченных на регистрацию ОПО</a:t>
            </a:r>
            <a:endParaRPr lang="ru-RU" sz="1600" dirty="0">
              <a:latin typeface="Times New Roman" pitchFamily="18" charset="0"/>
              <a:cs typeface="Times New Roman"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928670"/>
            <a:ext cx="8229600" cy="571488"/>
          </a:xfrm>
        </p:spPr>
        <p:txBody>
          <a:bodyPr>
            <a:normAutofit/>
          </a:bodyPr>
          <a:lstStyle/>
          <a:p>
            <a:pPr algn="ctr"/>
            <a:r>
              <a:rPr lang="ru-RU" sz="1800" b="1" dirty="0" smtClean="0">
                <a:solidFill>
                  <a:schemeClr val="tx1"/>
                </a:solidFill>
                <a:latin typeface="Times New Roman" pitchFamily="18" charset="0"/>
                <a:cs typeface="Times New Roman" pitchFamily="18" charset="0"/>
              </a:rPr>
              <a:t>РАЗРЕШЕНИЕ НА ПУСК КРАНОВ В РАБОТУ</a:t>
            </a:r>
            <a:endParaRPr lang="ru-RU" sz="1800" b="1"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571612"/>
            <a:ext cx="8229600" cy="5002924"/>
          </a:xfrm>
        </p:spPr>
        <p:txBody>
          <a:bodyPr>
            <a:normAutofit/>
          </a:bodyPr>
          <a:lstStyle/>
          <a:p>
            <a:pPr algn="ctr">
              <a:buNone/>
            </a:pPr>
            <a:r>
              <a:rPr lang="ru-RU" sz="1600" b="1" dirty="0" smtClean="0">
                <a:latin typeface="Times New Roman" pitchFamily="18" charset="0"/>
                <a:cs typeface="Times New Roman" pitchFamily="18" charset="0"/>
              </a:rPr>
              <a:t>До пуска в работу грузоподъемного крана на ОПО рассматривается следующий комплект документов:</a:t>
            </a:r>
          </a:p>
          <a:p>
            <a:pPr marL="266700" indent="-157163" algn="just">
              <a:buNone/>
            </a:pPr>
            <a:r>
              <a:rPr lang="ru-RU" sz="1600" dirty="0" smtClean="0">
                <a:latin typeface="Times New Roman" pitchFamily="18" charset="0"/>
                <a:cs typeface="Times New Roman" pitchFamily="18" charset="0"/>
              </a:rPr>
              <a:t>• разрешение на строительство объектов, для монтажа которых будет установлен кран;</a:t>
            </a:r>
          </a:p>
          <a:p>
            <a:pPr marL="266700" indent="-157163" algn="just">
              <a:buNone/>
            </a:pPr>
            <a:r>
              <a:rPr lang="ru-RU" sz="1600" dirty="0" smtClean="0">
                <a:latin typeface="Times New Roman" pitchFamily="18" charset="0"/>
                <a:cs typeface="Times New Roman" pitchFamily="18" charset="0"/>
              </a:rPr>
              <a:t>•  паспорт крана;</a:t>
            </a:r>
          </a:p>
          <a:p>
            <a:pPr marL="266700" indent="-157163" algn="just">
              <a:buNone/>
            </a:pPr>
            <a:r>
              <a:rPr lang="ru-RU" sz="1600" dirty="0" smtClean="0">
                <a:latin typeface="Times New Roman" pitchFamily="18" charset="0"/>
                <a:cs typeface="Times New Roman" pitchFamily="18" charset="0"/>
              </a:rPr>
              <a:t>•  сертификат (сертификаты соответствия);</a:t>
            </a:r>
          </a:p>
          <a:p>
            <a:pPr marL="266700" indent="-157163" algn="just">
              <a:buNone/>
            </a:pPr>
            <a:r>
              <a:rPr lang="ru-RU" sz="1600" dirty="0" smtClean="0">
                <a:latin typeface="Times New Roman" pitchFamily="18" charset="0"/>
                <a:cs typeface="Times New Roman" pitchFamily="18" charset="0"/>
              </a:rPr>
              <a:t>•  руководство (инструкция) по эксплуатации крана;</a:t>
            </a:r>
          </a:p>
          <a:p>
            <a:pPr marL="266700" indent="-157163" algn="just">
              <a:buNone/>
            </a:pPr>
            <a:r>
              <a:rPr lang="ru-RU" sz="1600" dirty="0" smtClean="0">
                <a:latin typeface="Times New Roman" pitchFamily="18" charset="0"/>
                <a:cs typeface="Times New Roman" pitchFamily="18" charset="0"/>
              </a:rPr>
              <a:t>•  акт выполнения монтажных работ в соответствии с эксплуатационной документацией;</a:t>
            </a:r>
          </a:p>
          <a:p>
            <a:pPr marL="266700" indent="-157163" algn="just">
              <a:buNone/>
            </a:pPr>
            <a:r>
              <a:rPr lang="ru-RU" sz="1600" dirty="0" smtClean="0">
                <a:latin typeface="Times New Roman" pitchFamily="18" charset="0"/>
                <a:cs typeface="Times New Roman" pitchFamily="18" charset="0"/>
              </a:rPr>
              <a:t>• заключение экспертизы промышленной безопасности в случае отсутствия сертификата соответствия;</a:t>
            </a:r>
          </a:p>
          <a:p>
            <a:pPr marL="266700" indent="-157163" algn="just">
              <a:buNone/>
            </a:pPr>
            <a:r>
              <a:rPr lang="ru-RU" sz="1600" dirty="0" smtClean="0">
                <a:latin typeface="Times New Roman" pitchFamily="18" charset="0"/>
                <a:cs typeface="Times New Roman" pitchFamily="18" charset="0"/>
              </a:rPr>
              <a:t>• акт сдачи-приемки рельсового пути (для кранов, передвигающихся по рельсам) или документы, подтверждающие соответствие и работоспособность рельсового пути;</a:t>
            </a:r>
          </a:p>
          <a:p>
            <a:pPr marL="266700" indent="-157163" algn="just">
              <a:buNone/>
            </a:pPr>
            <a:r>
              <a:rPr lang="ru-RU" sz="1600" dirty="0" smtClean="0">
                <a:latin typeface="Times New Roman" pitchFamily="18" charset="0"/>
                <a:cs typeface="Times New Roman" pitchFamily="18" charset="0"/>
              </a:rPr>
              <a:t>• документы, подтверждающие соответствие и работоспособность фундаментов для стационарно установленного башенного крана и строительных конструкций (для рельсовых путей мостовых кранов)</a:t>
            </a:r>
            <a:endParaRPr lang="ru-RU" sz="1600" dirty="0">
              <a:latin typeface="Times New Roman" pitchFamily="18" charset="0"/>
              <a:cs typeface="Times New Roman"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000108"/>
            <a:ext cx="8229600" cy="642926"/>
          </a:xfrm>
        </p:spPr>
        <p:txBody>
          <a:bodyPr>
            <a:normAutofit/>
          </a:bodyPr>
          <a:lstStyle/>
          <a:p>
            <a:pPr algn="ctr"/>
            <a:r>
              <a:rPr lang="ru-RU" sz="1800" b="1" dirty="0" smtClean="0">
                <a:solidFill>
                  <a:schemeClr val="tx1"/>
                </a:solidFill>
                <a:latin typeface="Times New Roman" pitchFamily="18" charset="0"/>
                <a:cs typeface="Times New Roman" pitchFamily="18" charset="0"/>
              </a:rPr>
              <a:t>ВЫДАЧА РАЗРЕШЕНИЙ НА ПУСК КРАНОВ В РАБОТУ</a:t>
            </a:r>
            <a:endParaRPr lang="ru-RU" sz="1800" b="1"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285720" y="1643050"/>
            <a:ext cx="8401080" cy="4931486"/>
          </a:xfrm>
        </p:spPr>
        <p:txBody>
          <a:bodyPr/>
          <a:lstStyle/>
          <a:p>
            <a:endParaRPr lang="ru-RU" dirty="0"/>
          </a:p>
        </p:txBody>
      </p:sp>
      <p:sp>
        <p:nvSpPr>
          <p:cNvPr id="4" name="Прямоугольник 3"/>
          <p:cNvSpPr/>
          <p:nvPr/>
        </p:nvSpPr>
        <p:spPr>
          <a:xfrm>
            <a:off x="285720" y="2000240"/>
            <a:ext cx="3786214" cy="1428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latin typeface="Times New Roman" pitchFamily="18" charset="0"/>
                <a:cs typeface="Times New Roman" pitchFamily="18" charset="0"/>
              </a:rPr>
              <a:t>Решение о пуске в работу мобильных кранов после перестановки их на новый объект</a:t>
            </a:r>
          </a:p>
        </p:txBody>
      </p:sp>
      <p:sp>
        <p:nvSpPr>
          <p:cNvPr id="6" name="Прямоугольник 5"/>
          <p:cNvSpPr/>
          <p:nvPr/>
        </p:nvSpPr>
        <p:spPr>
          <a:xfrm>
            <a:off x="285720" y="3929066"/>
            <a:ext cx="3786214" cy="2500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latin typeface="Times New Roman" pitchFamily="18" charset="0"/>
                <a:cs typeface="Times New Roman" pitchFamily="18" charset="0"/>
              </a:rPr>
              <a:t>Решение о пуске в работу кранов, применяемых на ОПО отработавших срок службы при смене  эксплуатирующей организации</a:t>
            </a:r>
          </a:p>
          <a:p>
            <a:pPr algn="ctr"/>
            <a:endParaRPr lang="ru-RU" sz="1600" b="1" dirty="0" smtClean="0">
              <a:latin typeface="Times New Roman" pitchFamily="18" charset="0"/>
              <a:cs typeface="Times New Roman" pitchFamily="18" charset="0"/>
            </a:endParaRPr>
          </a:p>
          <a:p>
            <a:pPr algn="ctr"/>
            <a:r>
              <a:rPr lang="ru-RU" sz="1600" b="1" dirty="0" smtClean="0">
                <a:latin typeface="Times New Roman" pitchFamily="18" charset="0"/>
                <a:cs typeface="Times New Roman" pitchFamily="18" charset="0"/>
              </a:rPr>
              <a:t>Решение о пуске в работу после монтажа кранов мостового типа и портального крана с применением сварки</a:t>
            </a:r>
          </a:p>
        </p:txBody>
      </p:sp>
      <p:sp>
        <p:nvSpPr>
          <p:cNvPr id="7" name="Прямоугольник 6"/>
          <p:cNvSpPr/>
          <p:nvPr/>
        </p:nvSpPr>
        <p:spPr>
          <a:xfrm>
            <a:off x="4929190" y="4357694"/>
            <a:ext cx="3500462" cy="157163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600" dirty="0" smtClean="0">
                <a:latin typeface="Times New Roman" pitchFamily="18" charset="0"/>
                <a:cs typeface="Times New Roman" pitchFamily="18" charset="0"/>
              </a:rPr>
              <a:t>Выдается специалистом, ответственным за осуществление производственного контроля при эксплуатации ПС, на основании решения комиссии</a:t>
            </a:r>
            <a:endParaRPr lang="ru-RU" sz="1600" dirty="0">
              <a:latin typeface="Times New Roman" pitchFamily="18" charset="0"/>
              <a:cs typeface="Times New Roman" pitchFamily="18" charset="0"/>
            </a:endParaRPr>
          </a:p>
        </p:txBody>
      </p:sp>
      <p:sp>
        <p:nvSpPr>
          <p:cNvPr id="8" name="Прямоугольник 7"/>
          <p:cNvSpPr/>
          <p:nvPr/>
        </p:nvSpPr>
        <p:spPr>
          <a:xfrm>
            <a:off x="4929190" y="2000240"/>
            <a:ext cx="3500462" cy="14287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600" dirty="0" smtClean="0">
                <a:latin typeface="Times New Roman" pitchFamily="18" charset="0"/>
                <a:cs typeface="Times New Roman" pitchFamily="18" charset="0"/>
              </a:rPr>
              <a:t>Выдается специалистом, ответственным за безопасное производство работ, с записью в вахтенном журнале</a:t>
            </a:r>
            <a:endParaRPr lang="ru-RU" sz="1600" dirty="0">
              <a:latin typeface="Times New Roman" pitchFamily="18" charset="0"/>
              <a:cs typeface="Times New Roman" pitchFamily="18" charset="0"/>
            </a:endParaRPr>
          </a:p>
        </p:txBody>
      </p:sp>
      <p:sp>
        <p:nvSpPr>
          <p:cNvPr id="9" name="Стрелка вправо 8"/>
          <p:cNvSpPr/>
          <p:nvPr/>
        </p:nvSpPr>
        <p:spPr>
          <a:xfrm>
            <a:off x="4143372" y="2500306"/>
            <a:ext cx="571504"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право 9"/>
          <p:cNvSpPr/>
          <p:nvPr/>
        </p:nvSpPr>
        <p:spPr>
          <a:xfrm>
            <a:off x="4214810" y="5000636"/>
            <a:ext cx="571504"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785794"/>
            <a:ext cx="8229600" cy="571488"/>
          </a:xfrm>
        </p:spPr>
        <p:txBody>
          <a:bodyPr>
            <a:normAutofit/>
          </a:bodyPr>
          <a:lstStyle/>
          <a:p>
            <a:pPr algn="ctr"/>
            <a:r>
              <a:rPr lang="ru-RU" sz="1800" b="1" dirty="0" smtClean="0">
                <a:solidFill>
                  <a:schemeClr val="tx1"/>
                </a:solidFill>
                <a:latin typeface="Times New Roman" pitchFamily="18" charset="0"/>
                <a:cs typeface="Times New Roman" pitchFamily="18" charset="0"/>
              </a:rPr>
              <a:t>ВЫДАЧА РАЗРЕШЕНИЙ НА ПУСК КРАНОВ В РАБОТУ</a:t>
            </a:r>
            <a:endParaRPr lang="ru-RU" sz="1800" dirty="0"/>
          </a:p>
        </p:txBody>
      </p:sp>
      <p:sp>
        <p:nvSpPr>
          <p:cNvPr id="3" name="Содержимое 2"/>
          <p:cNvSpPr>
            <a:spLocks noGrp="1"/>
          </p:cNvSpPr>
          <p:nvPr>
            <p:ph idx="1"/>
          </p:nvPr>
        </p:nvSpPr>
        <p:spPr>
          <a:xfrm>
            <a:off x="285720" y="1500174"/>
            <a:ext cx="8572560" cy="5074362"/>
          </a:xfrm>
        </p:spPr>
        <p:txBody>
          <a:bodyPr/>
          <a:lstStyle/>
          <a:p>
            <a:endParaRPr lang="ru-RU" dirty="0"/>
          </a:p>
        </p:txBody>
      </p:sp>
      <p:sp>
        <p:nvSpPr>
          <p:cNvPr id="4" name="Прямоугольник 3"/>
          <p:cNvSpPr/>
          <p:nvPr/>
        </p:nvSpPr>
        <p:spPr>
          <a:xfrm>
            <a:off x="214282" y="1357298"/>
            <a:ext cx="4929222" cy="32147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latin typeface="Times New Roman" pitchFamily="18" charset="0"/>
                <a:cs typeface="Times New Roman" pitchFamily="18" charset="0"/>
              </a:rPr>
              <a:t>Решение о пуске в работу кранов, применяемых на ОПО на которые распространяются требования ФНП перед пуском в работу</a:t>
            </a:r>
          </a:p>
          <a:p>
            <a:pPr algn="ctr"/>
            <a:endParaRPr lang="ru-RU" sz="1400" b="1" dirty="0" smtClean="0">
              <a:latin typeface="Times New Roman" pitchFamily="18" charset="0"/>
              <a:cs typeface="Times New Roman" pitchFamily="18" charset="0"/>
            </a:endParaRPr>
          </a:p>
          <a:p>
            <a:pPr algn="ctr"/>
            <a:r>
              <a:rPr lang="ru-RU" sz="1400" b="1" dirty="0" smtClean="0">
                <a:latin typeface="Times New Roman" pitchFamily="18" charset="0"/>
                <a:cs typeface="Times New Roman" pitchFamily="18" charset="0"/>
              </a:rPr>
              <a:t>Решение о пуске в работу крана после монтажа, вызванного установкой на новом месте, после перестановки на новый объект гусеничных, пневмоколесных и башенных кранов (в том числе быстро монтируемых)</a:t>
            </a:r>
          </a:p>
          <a:p>
            <a:pPr algn="ctr"/>
            <a:endParaRPr lang="ru-RU" sz="1400" b="1" dirty="0" smtClean="0">
              <a:latin typeface="Times New Roman" pitchFamily="18" charset="0"/>
              <a:cs typeface="Times New Roman" pitchFamily="18" charset="0"/>
            </a:endParaRPr>
          </a:p>
          <a:p>
            <a:pPr algn="ctr"/>
            <a:r>
              <a:rPr lang="ru-RU" sz="1400" b="1" dirty="0" smtClean="0">
                <a:latin typeface="Times New Roman" pitchFamily="18" charset="0"/>
                <a:cs typeface="Times New Roman" pitchFamily="18" charset="0"/>
              </a:rPr>
              <a:t>Решение о пуске в работу крана после реконструкции</a:t>
            </a:r>
          </a:p>
          <a:p>
            <a:pPr algn="ctr"/>
            <a:endParaRPr lang="ru-RU" sz="1400" b="1" dirty="0" smtClean="0">
              <a:latin typeface="Times New Roman" pitchFamily="18" charset="0"/>
              <a:cs typeface="Times New Roman" pitchFamily="18" charset="0"/>
            </a:endParaRPr>
          </a:p>
          <a:p>
            <a:pPr algn="ctr"/>
            <a:r>
              <a:rPr lang="ru-RU" sz="1400" b="1" dirty="0" smtClean="0">
                <a:latin typeface="Times New Roman" pitchFamily="18" charset="0"/>
                <a:cs typeface="Times New Roman" pitchFamily="18" charset="0"/>
              </a:rPr>
              <a:t>Решение о пуске в работу после ремонта расчетных элементов или узлов металлоконструкций с применением сварки</a:t>
            </a:r>
          </a:p>
        </p:txBody>
      </p:sp>
      <p:sp>
        <p:nvSpPr>
          <p:cNvPr id="5" name="Прямоугольник 4"/>
          <p:cNvSpPr/>
          <p:nvPr/>
        </p:nvSpPr>
        <p:spPr>
          <a:xfrm>
            <a:off x="5500694" y="1857364"/>
            <a:ext cx="3357586" cy="207170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600" dirty="0" smtClean="0">
                <a:latin typeface="Times New Roman" pitchFamily="18" charset="0"/>
                <a:cs typeface="Times New Roman" pitchFamily="18" charset="0"/>
              </a:rPr>
              <a:t>Выдается</a:t>
            </a:r>
          </a:p>
          <a:p>
            <a:pPr algn="ctr"/>
            <a:r>
              <a:rPr lang="ru-RU" sz="1600" dirty="0" smtClean="0">
                <a:latin typeface="Times New Roman" pitchFamily="18" charset="0"/>
                <a:cs typeface="Times New Roman" pitchFamily="18" charset="0"/>
              </a:rPr>
              <a:t>специалистом, ответственным за</a:t>
            </a:r>
          </a:p>
          <a:p>
            <a:pPr algn="ctr"/>
            <a:r>
              <a:rPr lang="ru-RU" sz="1600" dirty="0" smtClean="0">
                <a:latin typeface="Times New Roman" pitchFamily="18" charset="0"/>
                <a:cs typeface="Times New Roman" pitchFamily="18" charset="0"/>
              </a:rPr>
              <a:t>осуществление производственного</a:t>
            </a:r>
          </a:p>
          <a:p>
            <a:pPr algn="ctr"/>
            <a:r>
              <a:rPr lang="ru-RU" sz="1600" dirty="0" smtClean="0">
                <a:latin typeface="Times New Roman" pitchFamily="18" charset="0"/>
                <a:cs typeface="Times New Roman" pitchFamily="18" charset="0"/>
              </a:rPr>
              <a:t>контроля при эксплуатации ПС, на</a:t>
            </a:r>
          </a:p>
          <a:p>
            <a:pPr algn="ctr"/>
            <a:r>
              <a:rPr lang="ru-RU" sz="1600" dirty="0" smtClean="0">
                <a:latin typeface="Times New Roman" pitchFamily="18" charset="0"/>
                <a:cs typeface="Times New Roman" pitchFamily="18" charset="0"/>
              </a:rPr>
              <a:t>основании положительных</a:t>
            </a:r>
          </a:p>
          <a:p>
            <a:pPr algn="ctr"/>
            <a:r>
              <a:rPr lang="ru-RU" sz="1600" dirty="0" smtClean="0">
                <a:latin typeface="Times New Roman" pitchFamily="18" charset="0"/>
                <a:cs typeface="Times New Roman" pitchFamily="18" charset="0"/>
              </a:rPr>
              <a:t>результатов технического</a:t>
            </a:r>
          </a:p>
          <a:p>
            <a:pPr algn="ctr"/>
            <a:r>
              <a:rPr lang="ru-RU" sz="1600" dirty="0" smtClean="0">
                <a:latin typeface="Times New Roman" pitchFamily="18" charset="0"/>
                <a:cs typeface="Times New Roman" pitchFamily="18" charset="0"/>
              </a:rPr>
              <a:t>освидетельствования</a:t>
            </a:r>
            <a:endParaRPr lang="ru-RU" sz="1600" dirty="0">
              <a:latin typeface="Times New Roman" pitchFamily="18" charset="0"/>
              <a:cs typeface="Times New Roman" pitchFamily="18" charset="0"/>
            </a:endParaRPr>
          </a:p>
        </p:txBody>
      </p:sp>
      <p:sp>
        <p:nvSpPr>
          <p:cNvPr id="6" name="Прямоугольник 5"/>
          <p:cNvSpPr/>
          <p:nvPr/>
        </p:nvSpPr>
        <p:spPr>
          <a:xfrm>
            <a:off x="214282" y="4714884"/>
            <a:ext cx="8643998" cy="20002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buFont typeface="Wingdings" pitchFamily="2" charset="2"/>
              <a:buChar char="ü"/>
            </a:pPr>
            <a:r>
              <a:rPr lang="ru-RU" sz="1600" dirty="0" smtClean="0">
                <a:latin typeface="Times New Roman" pitchFamily="18" charset="0"/>
                <a:cs typeface="Times New Roman" pitchFamily="18" charset="0"/>
              </a:rPr>
              <a:t>Специалистом, выдавшим разрешение на пуск в работу гр./кранов, должна быть сделана соответствующая запись в его паспорте, а для кранов, после монтажа, вызванного установкой на новом месте, после перестановки на новый объект гусеничных, пневмоколесных и башенных кранов (в т.ч быстромонтируемых), запись должна быть сделана в вахтенном журнале</a:t>
            </a:r>
          </a:p>
          <a:p>
            <a:pPr algn="ctr">
              <a:buFont typeface="Wingdings" pitchFamily="2" charset="2"/>
              <a:buChar char="ü"/>
            </a:pPr>
            <a:r>
              <a:rPr lang="ru-RU" sz="1600" dirty="0" smtClean="0">
                <a:latin typeface="Times New Roman" pitchFamily="18" charset="0"/>
                <a:cs typeface="Times New Roman" pitchFamily="18" charset="0"/>
              </a:rPr>
              <a:t>Решение о вводе в эксплуатацию грузозахватных приспособлений, тары и специальных съемных кабин и люлек (для подъема и перемещения людей кранами) записывается в специальный журнал учета и осмотра специалистом, ответственным за безопасное производство работ</a:t>
            </a:r>
            <a:endParaRPr lang="ru-RU" sz="1600" dirty="0">
              <a:latin typeface="Times New Roman" pitchFamily="18" charset="0"/>
              <a:cs typeface="Times New Roman" pitchFamily="18" charset="0"/>
            </a:endParaRPr>
          </a:p>
        </p:txBody>
      </p:sp>
      <p:sp>
        <p:nvSpPr>
          <p:cNvPr id="7" name="Стрелка вправо 6"/>
          <p:cNvSpPr/>
          <p:nvPr/>
        </p:nvSpPr>
        <p:spPr>
          <a:xfrm>
            <a:off x="5214942" y="2857496"/>
            <a:ext cx="285752"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928670"/>
            <a:ext cx="8229600" cy="701824"/>
          </a:xfrm>
        </p:spPr>
        <p:txBody>
          <a:bodyPr>
            <a:normAutofit/>
          </a:bodyPr>
          <a:lstStyle/>
          <a:p>
            <a:pPr algn="ctr"/>
            <a:r>
              <a:rPr lang="ru-RU" sz="1800" b="1" dirty="0" smtClean="0">
                <a:solidFill>
                  <a:schemeClr val="tx1"/>
                </a:solidFill>
                <a:latin typeface="Times New Roman" pitchFamily="18" charset="0"/>
                <a:cs typeface="Times New Roman" pitchFamily="18" charset="0"/>
              </a:rPr>
              <a:t>Расследование аварий и несчастных случаев</a:t>
            </a:r>
            <a:endParaRPr lang="ru-RU" sz="1800" b="1"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643050"/>
            <a:ext cx="8229600" cy="4931486"/>
          </a:xfrm>
        </p:spPr>
        <p:txBody>
          <a:bodyPr>
            <a:normAutofit/>
          </a:bodyPr>
          <a:lstStyle/>
          <a:p>
            <a:pPr algn="ctr">
              <a:buFont typeface="Wingdings" pitchFamily="2" charset="2"/>
              <a:buChar char="Ø"/>
            </a:pPr>
            <a:r>
              <a:rPr lang="ru-RU" sz="1600" dirty="0" smtClean="0">
                <a:latin typeface="Times New Roman" pitchFamily="18" charset="0"/>
                <a:cs typeface="Times New Roman" pitchFamily="18" charset="0"/>
              </a:rPr>
              <a:t>Техническое расследование причин аварий, инцидентов, связанных с эксплуатацией грузоподъемных кранов, должно производиться в установленном порядке. Приказом </a:t>
            </a:r>
            <a:r>
              <a:rPr lang="ru-RU" sz="1600" dirty="0" smtClean="0">
                <a:latin typeface="Times New Roman" pitchFamily="18" charset="0"/>
                <a:cs typeface="Times New Roman" pitchFamily="18" charset="0"/>
              </a:rPr>
              <a:t>«</a:t>
            </a:r>
            <a:r>
              <a:rPr lang="ru-RU" sz="1600" dirty="0" smtClean="0">
                <a:latin typeface="Times New Roman" pitchFamily="18" charset="0"/>
                <a:cs typeface="Times New Roman" pitchFamily="18" charset="0"/>
              </a:rPr>
              <a:t>Порядок проведения технического расследования причин аварий, инцидентов и случаев утраты взрывчатых материалов промышленного назначения на объектах, поднадзорных федеральной службе по экологическому, технологическому и атомному надзору»</a:t>
            </a:r>
          </a:p>
          <a:p>
            <a:pPr algn="ctr">
              <a:buFont typeface="Wingdings" pitchFamily="2" charset="2"/>
              <a:buChar char="Ø"/>
            </a:pPr>
            <a:endParaRPr lang="ru-RU" sz="1600" dirty="0" smtClean="0">
              <a:latin typeface="Times New Roman" pitchFamily="18" charset="0"/>
              <a:cs typeface="Times New Roman" pitchFamily="18" charset="0"/>
            </a:endParaRPr>
          </a:p>
          <a:p>
            <a:pPr algn="ctr">
              <a:buFont typeface="Wingdings" pitchFamily="2" charset="2"/>
              <a:buChar char="Ø"/>
            </a:pPr>
            <a:r>
              <a:rPr lang="ru-RU" sz="1600" dirty="0" smtClean="0">
                <a:latin typeface="Times New Roman" pitchFamily="18" charset="0"/>
                <a:cs typeface="Times New Roman" pitchFamily="18" charset="0"/>
              </a:rPr>
              <a:t>При авариях кранов, и несчастных случаях, происшедших при их эксплуатации, организация обязана незамедлительно сообщить в органы </a:t>
            </a:r>
            <a:r>
              <a:rPr lang="ru-RU" sz="1600" dirty="0" smtClean="0">
                <a:latin typeface="Times New Roman" pitchFamily="18" charset="0"/>
                <a:cs typeface="Times New Roman" pitchFamily="18" charset="0"/>
              </a:rPr>
              <a:t>Технадзора</a:t>
            </a:r>
            <a:endParaRPr lang="ru-RU" sz="1600" dirty="0" smtClean="0">
              <a:latin typeface="Times New Roman" pitchFamily="18" charset="0"/>
              <a:cs typeface="Times New Roman" pitchFamily="18" charset="0"/>
            </a:endParaRPr>
          </a:p>
          <a:p>
            <a:pPr algn="ctr">
              <a:buFont typeface="Wingdings" pitchFamily="2" charset="2"/>
              <a:buChar char="Ø"/>
            </a:pPr>
            <a:endParaRPr lang="ru-RU" sz="1600" dirty="0" smtClean="0">
              <a:latin typeface="Times New Roman" pitchFamily="18" charset="0"/>
              <a:cs typeface="Times New Roman" pitchFamily="18" charset="0"/>
            </a:endParaRPr>
          </a:p>
          <a:p>
            <a:pPr algn="ctr">
              <a:buFont typeface="Wingdings" pitchFamily="2" charset="2"/>
              <a:buChar char="Ø"/>
            </a:pPr>
            <a:r>
              <a:rPr lang="ru-RU" sz="1600" dirty="0" smtClean="0">
                <a:latin typeface="Times New Roman" pitchFamily="18" charset="0"/>
                <a:cs typeface="Times New Roman" pitchFamily="18" charset="0"/>
              </a:rPr>
              <a:t>До начала расследования обстоятельств и причин аварии или несчастного случая администрация организации обязана обеспечить сохранность всей обстановки аварии (несчастного случая), если это не представляет опасности для жизни людей и не вызывает дальнейшего развития аварии</a:t>
            </a:r>
          </a:p>
          <a:p>
            <a:pPr algn="ctr">
              <a:buFont typeface="Wingdings" pitchFamily="2" charset="2"/>
              <a:buChar char="Ø"/>
            </a:pPr>
            <a:endParaRPr lang="ru-RU" sz="1600" dirty="0" smtClean="0">
              <a:latin typeface="Times New Roman" pitchFamily="18" charset="0"/>
              <a:cs typeface="Times New Roman" pitchFamily="18" charset="0"/>
            </a:endParaRPr>
          </a:p>
          <a:p>
            <a:pPr algn="ctr">
              <a:buFont typeface="Wingdings" pitchFamily="2" charset="2"/>
              <a:buChar char="Ø"/>
            </a:pPr>
            <a:r>
              <a:rPr lang="ru-RU" sz="1600" dirty="0" smtClean="0">
                <a:latin typeface="Times New Roman" pitchFamily="18" charset="0"/>
                <a:cs typeface="Times New Roman" pitchFamily="18" charset="0"/>
              </a:rPr>
              <a:t>Расследование несчастных случаев, произошедших в результате аварии при работе грузоподъемных механизмов, должно осуществляться в соответствии с Трудовым </a:t>
            </a:r>
            <a:r>
              <a:rPr lang="ru-RU" sz="1600" dirty="0" smtClean="0">
                <a:latin typeface="Times New Roman" pitchFamily="18" charset="0"/>
                <a:cs typeface="Times New Roman" pitchFamily="18" charset="0"/>
              </a:rPr>
              <a:t>Кодексом</a:t>
            </a:r>
            <a:endParaRPr lang="ru-RU" sz="1600" dirty="0">
              <a:latin typeface="Times New Roman" pitchFamily="18" charset="0"/>
              <a:cs typeface="Times New Roman" pitchFamily="18"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764704"/>
            <a:ext cx="8219256" cy="1008112"/>
          </a:xfrm>
        </p:spPr>
        <p:txBody>
          <a:bodyPr>
            <a:normAutofit/>
          </a:bodyPr>
          <a:lstStyle/>
          <a:p>
            <a:pPr algn="ctr"/>
            <a:r>
              <a:rPr lang="ru-RU" sz="2000" b="1" dirty="0" smtClean="0">
                <a:solidFill>
                  <a:schemeClr val="tx1"/>
                </a:solidFill>
                <a:latin typeface="Times New Roman" pitchFamily="18" charset="0"/>
                <a:cs typeface="Times New Roman" pitchFamily="18" charset="0"/>
              </a:rPr>
              <a:t>ТЕМА 4. ТЕХНИЧЕСКОЕ ОСВИДЕТЕЛЬСТВОВАНИЕ И РЕМОНТ ГРУЗОПОДЪЕМНЫХ КРАНОВ</a:t>
            </a: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endParaRPr lang="ru-RU" sz="2000" u="sng"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467544" y="1785926"/>
            <a:ext cx="8219256" cy="4788610"/>
          </a:xfrm>
        </p:spPr>
        <p:txBody>
          <a:bodyPr>
            <a:normAutofit/>
          </a:bodyPr>
          <a:lstStyle/>
          <a:p>
            <a:pPr algn="ctr">
              <a:buClrTx/>
              <a:buNone/>
            </a:pPr>
            <a:r>
              <a:rPr lang="ru-RU" sz="1600" b="1" u="sng" dirty="0" smtClean="0">
                <a:latin typeface="Times New Roman" pitchFamily="18" charset="0"/>
                <a:cs typeface="Times New Roman" pitchFamily="18" charset="0"/>
              </a:rPr>
              <a:t>В теме рассматриваются</a:t>
            </a:r>
            <a:r>
              <a:rPr lang="ru-RU" sz="1600" u="sng" dirty="0" smtClean="0">
                <a:latin typeface="Times New Roman" pitchFamily="18" charset="0"/>
                <a:cs typeface="Times New Roman" pitchFamily="18" charset="0"/>
              </a:rPr>
              <a:t>: </a:t>
            </a:r>
          </a:p>
          <a:p>
            <a:pPr algn="ctr">
              <a:buClrTx/>
              <a:buNone/>
            </a:pPr>
            <a:endParaRPr lang="ru-RU" sz="1600" u="sng" dirty="0" smtClean="0">
              <a:latin typeface="Times New Roman" pitchFamily="18" charset="0"/>
              <a:cs typeface="Times New Roman" pitchFamily="18" charset="0"/>
            </a:endParaRPr>
          </a:p>
          <a:p>
            <a:pPr algn="ctr">
              <a:buClrTx/>
            </a:pPr>
            <a:r>
              <a:rPr lang="ru-RU" sz="1600" dirty="0" smtClean="0">
                <a:latin typeface="Times New Roman" pitchFamily="18" charset="0"/>
                <a:cs typeface="Times New Roman" pitchFamily="18" charset="0"/>
              </a:rPr>
              <a:t>Порядок проведения и периодичность технического освидетельствования грузоподъемных кранов.</a:t>
            </a:r>
          </a:p>
          <a:p>
            <a:pPr algn="ctr">
              <a:buClrTx/>
            </a:pPr>
            <a:r>
              <a:rPr lang="ru-RU" sz="1600" dirty="0" smtClean="0">
                <a:latin typeface="Times New Roman" pitchFamily="18" charset="0"/>
                <a:cs typeface="Times New Roman" pitchFamily="18" charset="0"/>
              </a:rPr>
              <a:t>Статические испытания грузоподъемных кранов.</a:t>
            </a:r>
          </a:p>
          <a:p>
            <a:pPr algn="ctr">
              <a:buClrTx/>
            </a:pPr>
            <a:r>
              <a:rPr lang="ru-RU" sz="1600" dirty="0" smtClean="0">
                <a:latin typeface="Times New Roman" pitchFamily="18" charset="0"/>
                <a:cs typeface="Times New Roman" pitchFamily="18" charset="0"/>
              </a:rPr>
              <a:t>Нормы браковки канатов.</a:t>
            </a:r>
          </a:p>
          <a:p>
            <a:pPr algn="ctr">
              <a:buClrTx/>
            </a:pPr>
            <a:r>
              <a:rPr lang="ru-RU" sz="1600" dirty="0" smtClean="0">
                <a:latin typeface="Times New Roman" pitchFamily="18" charset="0"/>
                <a:cs typeface="Times New Roman" pitchFamily="18" charset="0"/>
              </a:rPr>
              <a:t>Нормы браковки различных элементов грузоподъемных кранов.</a:t>
            </a:r>
          </a:p>
          <a:p>
            <a:pPr algn="ctr">
              <a:buClrTx/>
            </a:pPr>
            <a:r>
              <a:rPr lang="ru-RU" sz="1600" dirty="0" smtClean="0">
                <a:latin typeface="Times New Roman" pitchFamily="18" charset="0"/>
                <a:cs typeface="Times New Roman" pitchFamily="18" charset="0"/>
              </a:rPr>
              <a:t>Техническое обслуживание и ремонт кранов.</a:t>
            </a:r>
          </a:p>
          <a:p>
            <a:pPr algn="ctr">
              <a:buClrTx/>
            </a:pPr>
            <a:r>
              <a:rPr lang="ru-RU" sz="1600" dirty="0" smtClean="0">
                <a:latin typeface="Times New Roman" pitchFamily="18" charset="0"/>
                <a:cs typeface="Times New Roman" pitchFamily="18" charset="0"/>
              </a:rPr>
              <a:t>Периодичность осмотров съемных грузозахватных приспособлений и тары.</a:t>
            </a:r>
          </a:p>
          <a:p>
            <a:pPr>
              <a:buClrTx/>
              <a:buNone/>
            </a:pPr>
            <a:endParaRPr lang="ru-RU" sz="1600" i="1" dirty="0" smtClean="0">
              <a:latin typeface="Times New Roman" pitchFamily="18" charset="0"/>
              <a:cs typeface="Times New Roman" pitchFamily="18" charset="0"/>
            </a:endParaRPr>
          </a:p>
          <a:p>
            <a:pPr>
              <a:buClrTx/>
              <a:buNone/>
            </a:pPr>
            <a:endParaRPr lang="ru-RU" sz="1600" i="1" dirty="0" smtClean="0">
              <a:latin typeface="Times New Roman" pitchFamily="18" charset="0"/>
              <a:cs typeface="Times New Roman" pitchFamily="18" charset="0"/>
            </a:endParaRPr>
          </a:p>
          <a:p>
            <a:pPr>
              <a:buClrTx/>
              <a:buNone/>
            </a:pPr>
            <a:endParaRPr lang="ru-RU" sz="1600" i="1" dirty="0" smtClean="0">
              <a:latin typeface="Times New Roman" pitchFamily="18" charset="0"/>
              <a:cs typeface="Times New Roman" pitchFamily="18" charset="0"/>
            </a:endParaRPr>
          </a:p>
          <a:p>
            <a:pPr marL="87313" indent="22225" algn="ctr">
              <a:buClrTx/>
              <a:buFont typeface="Wingdings" pitchFamily="2" charset="2"/>
              <a:buChar char="q"/>
            </a:pPr>
            <a:r>
              <a:rPr lang="ru-RU" sz="1600" dirty="0" smtClean="0">
                <a:latin typeface="Times New Roman" pitchFamily="18" charset="0"/>
                <a:cs typeface="Times New Roman" pitchFamily="18" charset="0"/>
              </a:rPr>
              <a:t>Приказ </a:t>
            </a:r>
            <a:r>
              <a:rPr lang="ru-RU" sz="1600" dirty="0" err="1" smtClean="0">
                <a:latin typeface="Times New Roman" pitchFamily="18" charset="0"/>
                <a:cs typeface="Times New Roman" pitchFamily="18" charset="0"/>
              </a:rPr>
              <a:t>Ростехнадзора</a:t>
            </a:r>
            <a:r>
              <a:rPr lang="ru-RU" sz="1600" dirty="0" smtClean="0">
                <a:latin typeface="Times New Roman" pitchFamily="18" charset="0"/>
                <a:cs typeface="Times New Roman" pitchFamily="18" charset="0"/>
              </a:rPr>
              <a:t> от 12.11.2013 №533 "Об  утверждении Федеральных норм и правил в области промышленной безопасности "Правила безопасности опасных производственных объектов, на которых используются подъемные сооружения" (Приказ 533)</a:t>
            </a:r>
            <a:endParaRPr lang="ru-RU" sz="1600" dirty="0">
              <a:latin typeface="Times New Roman" pitchFamily="18" charset="0"/>
              <a:cs typeface="Times New Roman"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071546"/>
            <a:ext cx="8229600" cy="642926"/>
          </a:xfrm>
        </p:spPr>
        <p:txBody>
          <a:bodyPr>
            <a:normAutofit/>
          </a:bodyPr>
          <a:lstStyle/>
          <a:p>
            <a:pPr algn="ctr"/>
            <a:r>
              <a:rPr lang="ru-RU" sz="1800" b="1" dirty="0" smtClean="0">
                <a:solidFill>
                  <a:schemeClr val="tx1"/>
                </a:solidFill>
                <a:latin typeface="Times New Roman" pitchFamily="18" charset="0"/>
                <a:cs typeface="Times New Roman" pitchFamily="18" charset="0"/>
              </a:rPr>
              <a:t>ТЕХНИЧЕСКОЕ ОСВИДЕТЕЛЬСТВОВАНИЕ КРАНОВ И ЕГО ЦЕЛЬ</a:t>
            </a:r>
            <a:endParaRPr lang="ru-RU" sz="1800" b="1" dirty="0"/>
          </a:p>
        </p:txBody>
      </p:sp>
      <p:sp>
        <p:nvSpPr>
          <p:cNvPr id="3" name="Содержимое 2"/>
          <p:cNvSpPr>
            <a:spLocks noGrp="1"/>
          </p:cNvSpPr>
          <p:nvPr>
            <p:ph idx="1"/>
          </p:nvPr>
        </p:nvSpPr>
        <p:spPr>
          <a:xfrm>
            <a:off x="457200" y="1785926"/>
            <a:ext cx="8229600" cy="4788610"/>
          </a:xfrm>
        </p:spPr>
        <p:txBody>
          <a:bodyPr/>
          <a:lstStyle/>
          <a:p>
            <a:endParaRPr lang="ru-RU" dirty="0"/>
          </a:p>
        </p:txBody>
      </p:sp>
      <p:sp>
        <p:nvSpPr>
          <p:cNvPr id="4" name="Прямоугольник 3"/>
          <p:cNvSpPr/>
          <p:nvPr/>
        </p:nvSpPr>
        <p:spPr>
          <a:xfrm>
            <a:off x="1000100" y="2143116"/>
            <a:ext cx="7215238" cy="785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latin typeface="Times New Roman" pitchFamily="18" charset="0"/>
                <a:cs typeface="Times New Roman" pitchFamily="18" charset="0"/>
              </a:rPr>
              <a:t>Техническое освидетельствование имеет целью установить, что:</a:t>
            </a:r>
          </a:p>
        </p:txBody>
      </p:sp>
      <p:sp>
        <p:nvSpPr>
          <p:cNvPr id="5" name="Прямоугольник 4"/>
          <p:cNvSpPr/>
          <p:nvPr/>
        </p:nvSpPr>
        <p:spPr>
          <a:xfrm>
            <a:off x="714348" y="3500438"/>
            <a:ext cx="2928958" cy="150019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600" dirty="0" smtClean="0">
                <a:latin typeface="Times New Roman" pitchFamily="18" charset="0"/>
                <a:cs typeface="Times New Roman" pitchFamily="18" charset="0"/>
              </a:rPr>
              <a:t>Кран и его установка на месте</a:t>
            </a:r>
          </a:p>
          <a:p>
            <a:pPr algn="ctr"/>
            <a:r>
              <a:rPr lang="ru-RU" sz="1600" dirty="0" smtClean="0">
                <a:latin typeface="Times New Roman" pitchFamily="18" charset="0"/>
                <a:cs typeface="Times New Roman" pitchFamily="18" charset="0"/>
              </a:rPr>
              <a:t>эксплуатации соответствуют</a:t>
            </a:r>
          </a:p>
          <a:p>
            <a:pPr algn="ctr"/>
            <a:r>
              <a:rPr lang="ru-RU" sz="1600" dirty="0" smtClean="0">
                <a:latin typeface="Times New Roman" pitchFamily="18" charset="0"/>
                <a:cs typeface="Times New Roman" pitchFamily="18" charset="0"/>
              </a:rPr>
              <a:t>требованиям эксплуатационной</a:t>
            </a:r>
          </a:p>
          <a:p>
            <a:pPr algn="ctr"/>
            <a:r>
              <a:rPr lang="ru-RU" sz="1600" dirty="0" smtClean="0">
                <a:latin typeface="Times New Roman" pitchFamily="18" charset="0"/>
                <a:cs typeface="Times New Roman" pitchFamily="18" charset="0"/>
              </a:rPr>
              <a:t>документации и ФНП</a:t>
            </a:r>
            <a:endParaRPr lang="ru-RU" sz="1600" dirty="0">
              <a:latin typeface="Times New Roman" pitchFamily="18" charset="0"/>
              <a:cs typeface="Times New Roman" pitchFamily="18" charset="0"/>
            </a:endParaRPr>
          </a:p>
        </p:txBody>
      </p:sp>
      <p:sp>
        <p:nvSpPr>
          <p:cNvPr id="6" name="Прямоугольник 5"/>
          <p:cNvSpPr/>
          <p:nvPr/>
        </p:nvSpPr>
        <p:spPr>
          <a:xfrm>
            <a:off x="5357818" y="3500438"/>
            <a:ext cx="2928958" cy="150019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600" dirty="0" smtClean="0">
                <a:latin typeface="Times New Roman" pitchFamily="18" charset="0"/>
                <a:cs typeface="Times New Roman" pitchFamily="18" charset="0"/>
              </a:rPr>
              <a:t>Кран находится в состоянии,</a:t>
            </a:r>
          </a:p>
          <a:p>
            <a:pPr algn="ctr"/>
            <a:r>
              <a:rPr lang="ru-RU" sz="1600" dirty="0" smtClean="0">
                <a:latin typeface="Times New Roman" pitchFamily="18" charset="0"/>
                <a:cs typeface="Times New Roman" pitchFamily="18" charset="0"/>
              </a:rPr>
              <a:t>обеспечивающем его</a:t>
            </a:r>
          </a:p>
          <a:p>
            <a:pPr algn="ctr"/>
            <a:r>
              <a:rPr lang="ru-RU" sz="1600" dirty="0" smtClean="0">
                <a:latin typeface="Times New Roman" pitchFamily="18" charset="0"/>
                <a:cs typeface="Times New Roman" pitchFamily="18" charset="0"/>
              </a:rPr>
              <a:t>безопасную работу</a:t>
            </a:r>
            <a:endParaRPr lang="ru-RU" sz="1600" dirty="0">
              <a:latin typeface="Times New Roman" pitchFamily="18" charset="0"/>
              <a:cs typeface="Times New Roman" pitchFamily="18" charset="0"/>
            </a:endParaRPr>
          </a:p>
        </p:txBody>
      </p:sp>
      <p:sp>
        <p:nvSpPr>
          <p:cNvPr id="7" name="Стрелка вниз 6"/>
          <p:cNvSpPr/>
          <p:nvPr/>
        </p:nvSpPr>
        <p:spPr>
          <a:xfrm>
            <a:off x="2143108" y="3000372"/>
            <a:ext cx="428628"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трелка вниз 7"/>
          <p:cNvSpPr/>
          <p:nvPr/>
        </p:nvSpPr>
        <p:spPr>
          <a:xfrm>
            <a:off x="6715140" y="3000372"/>
            <a:ext cx="428628"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928670"/>
            <a:ext cx="8229600" cy="500050"/>
          </a:xfrm>
        </p:spPr>
        <p:txBody>
          <a:bodyPr>
            <a:normAutofit/>
          </a:bodyPr>
          <a:lstStyle/>
          <a:p>
            <a:pPr algn="ctr"/>
            <a:r>
              <a:rPr lang="ru-RU" sz="1800" b="1" dirty="0" smtClean="0">
                <a:solidFill>
                  <a:schemeClr val="tx1"/>
                </a:solidFill>
                <a:latin typeface="Times New Roman" pitchFamily="18" charset="0"/>
                <a:cs typeface="Times New Roman" pitchFamily="18" charset="0"/>
              </a:rPr>
              <a:t>ТЕХНИЧЕСКОЕ ОСВИДЕТЕЛЬСТВОВАНИЕ КРАНОВ И ЕГО ЦЕЛЬ</a:t>
            </a:r>
            <a:endParaRPr lang="ru-RU" sz="1800" dirty="0"/>
          </a:p>
        </p:txBody>
      </p:sp>
      <p:sp>
        <p:nvSpPr>
          <p:cNvPr id="3" name="Содержимое 2"/>
          <p:cNvSpPr>
            <a:spLocks noGrp="1"/>
          </p:cNvSpPr>
          <p:nvPr>
            <p:ph idx="1"/>
          </p:nvPr>
        </p:nvSpPr>
        <p:spPr>
          <a:xfrm>
            <a:off x="285720" y="1500174"/>
            <a:ext cx="8572560" cy="5074362"/>
          </a:xfrm>
        </p:spPr>
        <p:txBody>
          <a:bodyPr/>
          <a:lstStyle/>
          <a:p>
            <a:endParaRPr lang="ru-RU" dirty="0"/>
          </a:p>
        </p:txBody>
      </p:sp>
      <p:sp>
        <p:nvSpPr>
          <p:cNvPr id="4" name="Прямоугольник 3"/>
          <p:cNvSpPr/>
          <p:nvPr/>
        </p:nvSpPr>
        <p:spPr>
          <a:xfrm>
            <a:off x="1000100" y="1571612"/>
            <a:ext cx="7215238"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latin typeface="Times New Roman" pitchFamily="18" charset="0"/>
                <a:cs typeface="Times New Roman" pitchFamily="18" charset="0"/>
              </a:rPr>
              <a:t>Полное техническое освидетельствование</a:t>
            </a:r>
          </a:p>
        </p:txBody>
      </p:sp>
      <p:sp>
        <p:nvSpPr>
          <p:cNvPr id="5" name="Прямоугольник 4"/>
          <p:cNvSpPr/>
          <p:nvPr/>
        </p:nvSpPr>
        <p:spPr>
          <a:xfrm>
            <a:off x="357158" y="2500306"/>
            <a:ext cx="1643074" cy="78581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600" dirty="0" smtClean="0">
                <a:latin typeface="Times New Roman" pitchFamily="18" charset="0"/>
                <a:cs typeface="Times New Roman" pitchFamily="18" charset="0"/>
              </a:rPr>
              <a:t>Осмотр и проверка работы</a:t>
            </a:r>
            <a:endParaRPr lang="ru-RU" sz="1600" dirty="0">
              <a:latin typeface="Times New Roman" pitchFamily="18" charset="0"/>
              <a:cs typeface="Times New Roman" pitchFamily="18" charset="0"/>
            </a:endParaRPr>
          </a:p>
        </p:txBody>
      </p:sp>
      <p:sp>
        <p:nvSpPr>
          <p:cNvPr id="6" name="Прямоугольник 5"/>
          <p:cNvSpPr/>
          <p:nvPr/>
        </p:nvSpPr>
        <p:spPr>
          <a:xfrm>
            <a:off x="2428860" y="2500306"/>
            <a:ext cx="1643074" cy="78581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600" dirty="0" smtClean="0">
                <a:latin typeface="Times New Roman" pitchFamily="18" charset="0"/>
                <a:cs typeface="Times New Roman" pitchFamily="18" charset="0"/>
              </a:rPr>
              <a:t>Статические испытания</a:t>
            </a:r>
            <a:endParaRPr lang="ru-RU" sz="1600" dirty="0">
              <a:latin typeface="Times New Roman" pitchFamily="18" charset="0"/>
              <a:cs typeface="Times New Roman" pitchFamily="18" charset="0"/>
            </a:endParaRPr>
          </a:p>
        </p:txBody>
      </p:sp>
      <p:sp>
        <p:nvSpPr>
          <p:cNvPr id="7" name="Прямоугольник 6"/>
          <p:cNvSpPr/>
          <p:nvPr/>
        </p:nvSpPr>
        <p:spPr>
          <a:xfrm>
            <a:off x="4857752" y="2500306"/>
            <a:ext cx="1643074" cy="78581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600" dirty="0" smtClean="0">
                <a:latin typeface="Times New Roman" pitchFamily="18" charset="0"/>
                <a:cs typeface="Times New Roman" pitchFamily="18" charset="0"/>
              </a:rPr>
              <a:t>Динамические испытания</a:t>
            </a:r>
            <a:endParaRPr lang="ru-RU" sz="1600" dirty="0">
              <a:latin typeface="Times New Roman" pitchFamily="18" charset="0"/>
              <a:cs typeface="Times New Roman" pitchFamily="18" charset="0"/>
            </a:endParaRPr>
          </a:p>
        </p:txBody>
      </p:sp>
      <p:sp>
        <p:nvSpPr>
          <p:cNvPr id="8" name="Прямоугольник 7"/>
          <p:cNvSpPr/>
          <p:nvPr/>
        </p:nvSpPr>
        <p:spPr>
          <a:xfrm>
            <a:off x="7000892" y="2500306"/>
            <a:ext cx="1643074" cy="78581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600" dirty="0" smtClean="0">
                <a:latin typeface="Times New Roman" pitchFamily="18" charset="0"/>
                <a:cs typeface="Times New Roman" pitchFamily="18" charset="0"/>
              </a:rPr>
              <a:t>Испытания на устойчивость</a:t>
            </a:r>
            <a:endParaRPr lang="ru-RU" sz="1600" dirty="0">
              <a:latin typeface="Times New Roman" pitchFamily="18" charset="0"/>
              <a:cs typeface="Times New Roman" pitchFamily="18" charset="0"/>
            </a:endParaRPr>
          </a:p>
        </p:txBody>
      </p:sp>
      <p:sp>
        <p:nvSpPr>
          <p:cNvPr id="9" name="Плюс 8"/>
          <p:cNvSpPr/>
          <p:nvPr/>
        </p:nvSpPr>
        <p:spPr>
          <a:xfrm>
            <a:off x="2071670" y="2786058"/>
            <a:ext cx="285752" cy="28575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люс 9"/>
          <p:cNvSpPr/>
          <p:nvPr/>
        </p:nvSpPr>
        <p:spPr>
          <a:xfrm>
            <a:off x="4286248" y="2786058"/>
            <a:ext cx="285752" cy="28575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люс 10"/>
          <p:cNvSpPr/>
          <p:nvPr/>
        </p:nvSpPr>
        <p:spPr>
          <a:xfrm>
            <a:off x="6572264" y="2786058"/>
            <a:ext cx="285752" cy="28575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1000100" y="4000504"/>
            <a:ext cx="7143800"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latin typeface="Times New Roman" pitchFamily="18" charset="0"/>
                <a:cs typeface="Times New Roman" pitchFamily="18" charset="0"/>
              </a:rPr>
              <a:t>Частичное техническое освидетельствование</a:t>
            </a:r>
          </a:p>
        </p:txBody>
      </p:sp>
      <p:sp>
        <p:nvSpPr>
          <p:cNvPr id="13" name="Прямоугольник 12"/>
          <p:cNvSpPr/>
          <p:nvPr/>
        </p:nvSpPr>
        <p:spPr>
          <a:xfrm>
            <a:off x="1714480" y="4929198"/>
            <a:ext cx="5715040" cy="92869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600" dirty="0" smtClean="0">
                <a:latin typeface="Times New Roman" pitchFamily="18" charset="0"/>
                <a:cs typeface="Times New Roman" pitchFamily="18" charset="0"/>
              </a:rPr>
              <a:t>При частичном техническом освидетельствовании статические и динамические испытания кранов</a:t>
            </a:r>
          </a:p>
          <a:p>
            <a:pPr algn="ctr"/>
            <a:r>
              <a:rPr lang="ru-RU" sz="1600" dirty="0" smtClean="0">
                <a:latin typeface="Times New Roman" pitchFamily="18" charset="0"/>
                <a:cs typeface="Times New Roman" pitchFamily="18" charset="0"/>
              </a:rPr>
              <a:t>не проводятся</a:t>
            </a:r>
            <a:endParaRPr lang="ru-RU" sz="1600" dirty="0">
              <a:latin typeface="Times New Roman" pitchFamily="18" charset="0"/>
              <a:cs typeface="Times New Roman" pitchFamily="18" charset="0"/>
            </a:endParaRPr>
          </a:p>
        </p:txBody>
      </p:sp>
      <p:sp>
        <p:nvSpPr>
          <p:cNvPr id="14" name="Стрелка вниз 13"/>
          <p:cNvSpPr/>
          <p:nvPr/>
        </p:nvSpPr>
        <p:spPr>
          <a:xfrm>
            <a:off x="4286248" y="4714884"/>
            <a:ext cx="357190" cy="2143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785794"/>
            <a:ext cx="8229600" cy="642942"/>
          </a:xfrm>
        </p:spPr>
        <p:txBody>
          <a:bodyPr>
            <a:normAutofit/>
          </a:bodyPr>
          <a:lstStyle/>
          <a:p>
            <a:pPr algn="ctr"/>
            <a:r>
              <a:rPr lang="ru-RU" sz="1800" b="1" dirty="0" smtClean="0">
                <a:solidFill>
                  <a:schemeClr val="tx1"/>
                </a:solidFill>
                <a:latin typeface="Times New Roman" pitchFamily="18" charset="0"/>
                <a:cs typeface="Times New Roman" pitchFamily="18" charset="0"/>
              </a:rPr>
              <a:t>Сроки технического освидетельствования грузоподъемных кранов</a:t>
            </a:r>
            <a:endParaRPr lang="ru-RU" sz="1800" b="1"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285720" y="1357298"/>
            <a:ext cx="8572560" cy="5217238"/>
          </a:xfrm>
        </p:spPr>
        <p:txBody>
          <a:bodyPr>
            <a:normAutofit/>
          </a:bodyPr>
          <a:lstStyle/>
          <a:p>
            <a:pPr algn="ctr">
              <a:buFont typeface="Wingdings" pitchFamily="2" charset="2"/>
              <a:buChar char="ü"/>
            </a:pPr>
            <a:r>
              <a:rPr lang="ru-RU" sz="1600" dirty="0" smtClean="0">
                <a:latin typeface="Times New Roman" pitchFamily="18" charset="0"/>
                <a:cs typeface="Times New Roman" pitchFamily="18" charset="0"/>
              </a:rPr>
              <a:t>Краны до пуска в работу должны быть подвергнуты полному техническому освидетельствованию</a:t>
            </a:r>
          </a:p>
          <a:p>
            <a:pPr algn="ctr">
              <a:buFont typeface="Wingdings" pitchFamily="2" charset="2"/>
              <a:buChar char="ü"/>
            </a:pPr>
            <a:r>
              <a:rPr lang="ru-RU" sz="1600" dirty="0" smtClean="0">
                <a:latin typeface="Times New Roman" pitchFamily="18" charset="0"/>
                <a:cs typeface="Times New Roman" pitchFamily="18" charset="0"/>
              </a:rPr>
              <a:t>Объем работ, порядок и периодичность проведения технических освидетельствований определяется руководством (инструкцией) по эксплуатации крана</a:t>
            </a:r>
          </a:p>
          <a:p>
            <a:pPr algn="ctr">
              <a:buFont typeface="Wingdings" pitchFamily="2" charset="2"/>
              <a:buChar char="ü"/>
            </a:pPr>
            <a:r>
              <a:rPr lang="ru-RU" sz="1600" dirty="0" smtClean="0">
                <a:latin typeface="Times New Roman" pitchFamily="18" charset="0"/>
                <a:cs typeface="Times New Roman" pitchFamily="18" charset="0"/>
              </a:rPr>
              <a:t>При отсутствии в руководстве соответствующих указаний освидетельствование кранов проводится согласно ФНП</a:t>
            </a:r>
            <a:endParaRPr lang="ru-RU" sz="1600" dirty="0">
              <a:latin typeface="Times New Roman" pitchFamily="18" charset="0"/>
              <a:cs typeface="Times New Roman" pitchFamily="18" charset="0"/>
            </a:endParaRPr>
          </a:p>
        </p:txBody>
      </p:sp>
      <p:sp>
        <p:nvSpPr>
          <p:cNvPr id="4" name="Прямоугольник 3"/>
          <p:cNvSpPr/>
          <p:nvPr/>
        </p:nvSpPr>
        <p:spPr>
          <a:xfrm>
            <a:off x="714348" y="3143248"/>
            <a:ext cx="7715304" cy="1000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latin typeface="Times New Roman" pitchFamily="18" charset="0"/>
                <a:cs typeface="Times New Roman" pitchFamily="18" charset="0"/>
              </a:rPr>
              <a:t>Краны в течение нормативного срока службы должны подвергаться периодическому техническому освидетельствованию:</a:t>
            </a:r>
          </a:p>
        </p:txBody>
      </p:sp>
      <p:sp>
        <p:nvSpPr>
          <p:cNvPr id="5" name="Прямоугольник 4"/>
          <p:cNvSpPr/>
          <p:nvPr/>
        </p:nvSpPr>
        <p:spPr>
          <a:xfrm>
            <a:off x="357158" y="4572008"/>
            <a:ext cx="3929090" cy="192882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600" dirty="0" smtClean="0">
                <a:latin typeface="Times New Roman" pitchFamily="18" charset="0"/>
                <a:cs typeface="Times New Roman" pitchFamily="18" charset="0"/>
              </a:rPr>
              <a:t>Полному - не реже одного раза в 3 года, за исключением редко</a:t>
            </a:r>
          </a:p>
          <a:p>
            <a:pPr algn="ctr"/>
            <a:r>
              <a:rPr lang="ru-RU" sz="1600" dirty="0" smtClean="0">
                <a:latin typeface="Times New Roman" pitchFamily="18" charset="0"/>
                <a:cs typeface="Times New Roman" pitchFamily="18" charset="0"/>
              </a:rPr>
              <a:t>используемых кранов (краны для обслуживания машинных залов,</a:t>
            </a:r>
          </a:p>
          <a:p>
            <a:pPr algn="ctr"/>
            <a:r>
              <a:rPr lang="ru-RU" sz="1600" dirty="0" smtClean="0">
                <a:latin typeface="Times New Roman" pitchFamily="18" charset="0"/>
                <a:cs typeface="Times New Roman" pitchFamily="18" charset="0"/>
              </a:rPr>
              <a:t>электрических и насосных станций, компрессорных установок, а также</a:t>
            </a:r>
          </a:p>
          <a:p>
            <a:pPr algn="ctr"/>
            <a:r>
              <a:rPr lang="ru-RU" sz="1600" dirty="0" smtClean="0">
                <a:latin typeface="Times New Roman" pitchFamily="18" charset="0"/>
                <a:cs typeface="Times New Roman" pitchFamily="18" charset="0"/>
              </a:rPr>
              <a:t>другие краны, используемые только при ремонте оборудования)</a:t>
            </a:r>
            <a:endParaRPr lang="ru-RU" sz="1600" dirty="0">
              <a:latin typeface="Times New Roman" pitchFamily="18" charset="0"/>
              <a:cs typeface="Times New Roman" pitchFamily="18" charset="0"/>
            </a:endParaRPr>
          </a:p>
        </p:txBody>
      </p:sp>
      <p:sp>
        <p:nvSpPr>
          <p:cNvPr id="6" name="Прямоугольник 5"/>
          <p:cNvSpPr/>
          <p:nvPr/>
        </p:nvSpPr>
        <p:spPr>
          <a:xfrm>
            <a:off x="5143504" y="4572008"/>
            <a:ext cx="3714776" cy="192882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600" dirty="0" smtClean="0">
                <a:latin typeface="Times New Roman" pitchFamily="18" charset="0"/>
                <a:cs typeface="Times New Roman" pitchFamily="18" charset="0"/>
              </a:rPr>
              <a:t>Частичному - не реже одного раза в 12 месяцев</a:t>
            </a:r>
            <a:endParaRPr lang="ru-RU" sz="1600" dirty="0">
              <a:latin typeface="Times New Roman" pitchFamily="18" charset="0"/>
              <a:cs typeface="Times New Roman" pitchFamily="18" charset="0"/>
            </a:endParaRPr>
          </a:p>
        </p:txBody>
      </p:sp>
      <p:sp>
        <p:nvSpPr>
          <p:cNvPr id="7" name="Стрелка вниз 6"/>
          <p:cNvSpPr/>
          <p:nvPr/>
        </p:nvSpPr>
        <p:spPr>
          <a:xfrm>
            <a:off x="2071670" y="4143380"/>
            <a:ext cx="500066"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трелка вниз 7"/>
          <p:cNvSpPr/>
          <p:nvPr/>
        </p:nvSpPr>
        <p:spPr>
          <a:xfrm>
            <a:off x="6858016" y="4143380"/>
            <a:ext cx="500066"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692696"/>
            <a:ext cx="8147248" cy="864096"/>
          </a:xfrm>
        </p:spPr>
        <p:txBody>
          <a:bodyPr>
            <a:normAutofit/>
          </a:bodyPr>
          <a:lstStyle/>
          <a:p>
            <a:pPr algn="ctr"/>
            <a:r>
              <a:rPr lang="ru-RU" sz="1800" b="1" dirty="0" smtClean="0">
                <a:solidFill>
                  <a:schemeClr val="tx1"/>
                </a:solidFill>
                <a:latin typeface="Times New Roman" pitchFamily="18" charset="0"/>
                <a:cs typeface="Times New Roman" pitchFamily="18" charset="0"/>
              </a:rPr>
              <a:t>СРОКИ ТЕХНИЧЕСКОГО ОСВИДЕТЕЛЬСТВОВАНИЯ КРАНОВ</a:t>
            </a:r>
            <a:endParaRPr lang="ru-RU" sz="1800" b="1"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467544" y="1484784"/>
            <a:ext cx="8219256" cy="5089752"/>
          </a:xfrm>
        </p:spPr>
        <p:txBody>
          <a:bodyPr/>
          <a:lstStyle/>
          <a:p>
            <a:endParaRPr lang="ru-RU" dirty="0"/>
          </a:p>
        </p:txBody>
      </p:sp>
      <p:sp>
        <p:nvSpPr>
          <p:cNvPr id="4" name="Прямоугольник 3"/>
          <p:cNvSpPr/>
          <p:nvPr/>
        </p:nvSpPr>
        <p:spPr>
          <a:xfrm>
            <a:off x="827584" y="1484784"/>
            <a:ext cx="7632848" cy="80120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600" dirty="0" smtClean="0">
                <a:latin typeface="Times New Roman" pitchFamily="18" charset="0"/>
                <a:cs typeface="Times New Roman" pitchFamily="18" charset="0"/>
              </a:rPr>
              <a:t>Редко используемые грузоподъемные краны должны подвергаться полному техническому освидетельствованию </a:t>
            </a:r>
            <a:r>
              <a:rPr lang="ru-RU" sz="1600" b="1" dirty="0" smtClean="0">
                <a:latin typeface="Times New Roman" pitchFamily="18" charset="0"/>
                <a:cs typeface="Times New Roman" pitchFamily="18" charset="0"/>
              </a:rPr>
              <a:t>не реже одного раза в 5 лет</a:t>
            </a:r>
            <a:endParaRPr lang="ru-RU" sz="1600" b="1" dirty="0">
              <a:latin typeface="Times New Roman" pitchFamily="18" charset="0"/>
              <a:cs typeface="Times New Roman" pitchFamily="18" charset="0"/>
            </a:endParaRPr>
          </a:p>
        </p:txBody>
      </p:sp>
      <p:sp>
        <p:nvSpPr>
          <p:cNvPr id="5" name="Прямоугольник 4"/>
          <p:cNvSpPr/>
          <p:nvPr/>
        </p:nvSpPr>
        <p:spPr>
          <a:xfrm rot="10800000" flipV="1">
            <a:off x="467544" y="2636912"/>
            <a:ext cx="8208912" cy="396044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t"/>
          <a:lstStyle/>
          <a:p>
            <a:pPr algn="ctr"/>
            <a:r>
              <a:rPr lang="ru-RU" sz="1600" b="1" u="sng" dirty="0" smtClean="0">
                <a:solidFill>
                  <a:schemeClr val="tx1"/>
                </a:solidFill>
                <a:latin typeface="Times New Roman" pitchFamily="18" charset="0"/>
                <a:cs typeface="Times New Roman" pitchFamily="18" charset="0"/>
              </a:rPr>
              <a:t>Внеочередное полное техническое освидетельствование крана должно проводиться после:</a:t>
            </a:r>
          </a:p>
          <a:p>
            <a:pPr algn="just"/>
            <a:endParaRPr lang="ru-RU" sz="1600" u="sng" dirty="0" smtClean="0">
              <a:latin typeface="Times New Roman" pitchFamily="18" charset="0"/>
              <a:cs typeface="Times New Roman" pitchFamily="18" charset="0"/>
            </a:endParaRPr>
          </a:p>
          <a:p>
            <a:pPr algn="just">
              <a:buFont typeface="Wingdings" pitchFamily="2" charset="2"/>
              <a:buChar char="Ø"/>
            </a:pPr>
            <a:r>
              <a:rPr lang="ru-RU" sz="1600" dirty="0" smtClean="0">
                <a:latin typeface="Times New Roman" pitchFamily="18" charset="0"/>
                <a:cs typeface="Times New Roman" pitchFamily="18" charset="0"/>
              </a:rPr>
              <a:t> монтажа, вызванного установкой крана на новом месте (кроме стреловых и быстро монтируемых башенных кранов)</a:t>
            </a:r>
          </a:p>
          <a:p>
            <a:pPr algn="just">
              <a:buFont typeface="Wingdings" pitchFamily="2" charset="2"/>
              <a:buChar char="Ø"/>
            </a:pPr>
            <a:r>
              <a:rPr lang="ru-RU" sz="1600" dirty="0" smtClean="0">
                <a:latin typeface="Times New Roman" pitchFamily="18" charset="0"/>
                <a:cs typeface="Times New Roman" pitchFamily="18" charset="0"/>
              </a:rPr>
              <a:t> реконструкции крана</a:t>
            </a:r>
          </a:p>
          <a:p>
            <a:pPr algn="just">
              <a:buFont typeface="Wingdings" pitchFamily="2" charset="2"/>
              <a:buChar char="Ø"/>
            </a:pPr>
            <a:r>
              <a:rPr lang="ru-RU" sz="1600" dirty="0" smtClean="0">
                <a:latin typeface="Times New Roman" pitchFamily="18" charset="0"/>
                <a:cs typeface="Times New Roman" pitchFamily="18" charset="0"/>
              </a:rPr>
              <a:t> ремонта расчетных металлоконструкции крана с заменой элементов или узлов с применением сварки</a:t>
            </a:r>
          </a:p>
          <a:p>
            <a:pPr algn="just">
              <a:buFont typeface="Wingdings" pitchFamily="2" charset="2"/>
              <a:buChar char="Ø"/>
            </a:pPr>
            <a:r>
              <a:rPr lang="ru-RU" sz="1600" dirty="0" smtClean="0">
                <a:latin typeface="Times New Roman" pitchFamily="18" charset="0"/>
                <a:cs typeface="Times New Roman" pitchFamily="18" charset="0"/>
              </a:rPr>
              <a:t> установки сменного стрелового оборудования или замены стрелы</a:t>
            </a:r>
          </a:p>
          <a:p>
            <a:pPr algn="just">
              <a:buFont typeface="Wingdings" pitchFamily="2" charset="2"/>
              <a:buChar char="Ø"/>
            </a:pPr>
            <a:r>
              <a:rPr lang="ru-RU" sz="1600" dirty="0" smtClean="0">
                <a:latin typeface="Times New Roman" pitchFamily="18" charset="0"/>
                <a:cs typeface="Times New Roman" pitchFamily="18" charset="0"/>
              </a:rPr>
              <a:t> капитального ремонта или замены грузовой или стреловой лебедки</a:t>
            </a:r>
          </a:p>
          <a:p>
            <a:pPr algn="just">
              <a:buFont typeface="Wingdings" pitchFamily="2" charset="2"/>
              <a:buChar char="Ø"/>
            </a:pPr>
            <a:r>
              <a:rPr lang="ru-RU" sz="1600" dirty="0" smtClean="0">
                <a:latin typeface="Times New Roman" pitchFamily="18" charset="0"/>
                <a:cs typeface="Times New Roman" pitchFamily="18" charset="0"/>
              </a:rPr>
              <a:t> замены грузозахватного органа (проводятся только статистические испытания)</a:t>
            </a:r>
          </a:p>
          <a:p>
            <a:pPr algn="just">
              <a:buFont typeface="Wingdings" pitchFamily="2" charset="2"/>
              <a:buChar char="Ø"/>
            </a:pPr>
            <a:r>
              <a:rPr lang="ru-RU" sz="1600" dirty="0" smtClean="0">
                <a:latin typeface="Times New Roman" pitchFamily="18" charset="0"/>
                <a:cs typeface="Times New Roman" pitchFamily="18" charset="0"/>
              </a:rPr>
              <a:t> замены несущих или вантовых канатов кранов кабельного типа</a:t>
            </a:r>
            <a:endParaRPr lang="ru-RU"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000108"/>
            <a:ext cx="8229600" cy="714364"/>
          </a:xfrm>
        </p:spPr>
        <p:txBody>
          <a:bodyPr>
            <a:normAutofit/>
          </a:bodyPr>
          <a:lstStyle/>
          <a:p>
            <a:pPr algn="ctr"/>
            <a:r>
              <a:rPr lang="ru-RU" sz="1800" b="1" dirty="0" smtClean="0">
                <a:solidFill>
                  <a:schemeClr val="tx1"/>
                </a:solidFill>
                <a:latin typeface="Times New Roman" pitchFamily="18" charset="0"/>
                <a:cs typeface="Times New Roman" pitchFamily="18" charset="0"/>
              </a:rPr>
              <a:t>ОБЩИЕ ТРЕБОВАНИЯ ПРИ ПРОВЕДЕНИИ ТЕХНИЧЕСКОГО ОСВИДЕТЕЛЬСТВОВАНИЯ</a:t>
            </a:r>
            <a:endParaRPr lang="ru-RU" sz="1800" b="1"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928802"/>
            <a:ext cx="8229600" cy="4645734"/>
          </a:xfrm>
        </p:spPr>
        <p:txBody>
          <a:bodyPr>
            <a:normAutofit/>
          </a:bodyPr>
          <a:lstStyle/>
          <a:p>
            <a:pPr algn="ctr">
              <a:buFont typeface="Wingdings" pitchFamily="2" charset="2"/>
              <a:buChar char="v"/>
            </a:pPr>
            <a:r>
              <a:rPr lang="ru-RU" sz="1600" dirty="0" smtClean="0">
                <a:latin typeface="Times New Roman" pitchFamily="18" charset="0"/>
                <a:cs typeface="Times New Roman" pitchFamily="18" charset="0"/>
              </a:rPr>
              <a:t>Техническое освидетельствование крана должно проводиться специалистом, ответственным за осуществление производственного контроля при эксплуатации ПС, а также при участии специалиста, ответственного за содержание ПС в работоспособном состоянии</a:t>
            </a:r>
          </a:p>
          <a:p>
            <a:pPr algn="ctr">
              <a:buFont typeface="Wingdings" pitchFamily="2" charset="2"/>
              <a:buChar char="v"/>
            </a:pPr>
            <a:endParaRPr lang="ru-RU" sz="1600" dirty="0" smtClean="0">
              <a:latin typeface="Times New Roman" pitchFamily="18" charset="0"/>
              <a:cs typeface="Times New Roman" pitchFamily="18" charset="0"/>
            </a:endParaRPr>
          </a:p>
          <a:p>
            <a:pPr algn="ctr">
              <a:buFont typeface="Wingdings" pitchFamily="2" charset="2"/>
              <a:buChar char="v"/>
            </a:pPr>
            <a:r>
              <a:rPr lang="ru-RU" sz="1600" dirty="0" smtClean="0">
                <a:latin typeface="Times New Roman" pitchFamily="18" charset="0"/>
                <a:cs typeface="Times New Roman" pitchFamily="18" charset="0"/>
              </a:rPr>
              <a:t>Испытания вновь смонтированного крана, имеющего несколько сменных грузозахватных органов, должны быть проведены при проведении технического освидетельствования со всеми грузозахватными органами, включенными в паспорт крана</a:t>
            </a:r>
          </a:p>
          <a:p>
            <a:pPr algn="ctr">
              <a:buFont typeface="Wingdings" pitchFamily="2" charset="2"/>
              <a:buChar char="v"/>
            </a:pPr>
            <a:endParaRPr lang="ru-RU" sz="1600" dirty="0" smtClean="0">
              <a:latin typeface="Times New Roman" pitchFamily="18" charset="0"/>
              <a:cs typeface="Times New Roman" pitchFamily="18" charset="0"/>
            </a:endParaRPr>
          </a:p>
          <a:p>
            <a:pPr algn="ctr">
              <a:buFont typeface="Wingdings" pitchFamily="2" charset="2"/>
              <a:buChar char="v"/>
            </a:pPr>
            <a:r>
              <a:rPr lang="ru-RU" sz="1600" dirty="0" smtClean="0">
                <a:latin typeface="Times New Roman" pitchFamily="18" charset="0"/>
                <a:cs typeface="Times New Roman" pitchFamily="18" charset="0"/>
              </a:rPr>
              <a:t>Для проведения статических и динамических испытаний эксплуатирующая организация должна обеспечить наличие комплекта поверенных испытательных (контрольных) грузов с указанием их фактической массы. Порядок поверки грузов устанавливает эксплуатирующая организация</a:t>
            </a:r>
            <a:endParaRPr lang="ru-RU" sz="1600" dirty="0">
              <a:latin typeface="Times New Roman" pitchFamily="18" charset="0"/>
              <a:cs typeface="Times New Roman" pitchFamily="18"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714356"/>
            <a:ext cx="8229600" cy="857240"/>
          </a:xfrm>
        </p:spPr>
        <p:txBody>
          <a:bodyPr>
            <a:normAutofit/>
          </a:bodyPr>
          <a:lstStyle/>
          <a:p>
            <a:pPr algn="ctr"/>
            <a:r>
              <a:rPr lang="ru-RU" sz="1800" b="1" dirty="0" smtClean="0">
                <a:solidFill>
                  <a:schemeClr val="tx1"/>
                </a:solidFill>
                <a:latin typeface="Times New Roman" pitchFamily="18" charset="0"/>
                <a:cs typeface="Times New Roman" pitchFamily="18" charset="0"/>
              </a:rPr>
              <a:t>РАБОТЫ, ПРОВОДИМЫЕ ПРИ ТЕХНИЧЕСКОМ ОСВИДЕТЕЛЬСТВОВАНИИ</a:t>
            </a:r>
            <a:endParaRPr lang="ru-RU" sz="1800" b="1"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500174"/>
            <a:ext cx="8229600" cy="5143536"/>
          </a:xfrm>
        </p:spPr>
        <p:txBody>
          <a:bodyPr>
            <a:normAutofit fontScale="92500" lnSpcReduction="20000"/>
          </a:bodyPr>
          <a:lstStyle/>
          <a:p>
            <a:pPr algn="ctr">
              <a:buFont typeface="Wingdings" pitchFamily="2" charset="2"/>
              <a:buChar char="v"/>
            </a:pPr>
            <a:r>
              <a:rPr lang="ru-RU" sz="1700" dirty="0" smtClean="0">
                <a:latin typeface="Times New Roman" pitchFamily="18" charset="0"/>
                <a:cs typeface="Times New Roman" pitchFamily="18" charset="0"/>
              </a:rPr>
              <a:t>При техническом освидетельствовании крана должны быть осмотрены и проверены в работе его механизмы, тормоза, </a:t>
            </a:r>
            <a:r>
              <a:rPr lang="ru-RU" sz="1700" dirty="0" err="1" smtClean="0">
                <a:latin typeface="Times New Roman" pitchFamily="18" charset="0"/>
                <a:cs typeface="Times New Roman" pitchFamily="18" charset="0"/>
              </a:rPr>
              <a:t>гидро</a:t>
            </a:r>
            <a:r>
              <a:rPr lang="ru-RU" sz="1700" dirty="0" smtClean="0">
                <a:latin typeface="Times New Roman" pitchFamily="18" charset="0"/>
                <a:cs typeface="Times New Roman" pitchFamily="18" charset="0"/>
              </a:rPr>
              <a:t>- и электрооборудование, указатели, ограничители и регистраторы</a:t>
            </a:r>
          </a:p>
          <a:p>
            <a:pPr algn="ctr">
              <a:buFont typeface="Wingdings" pitchFamily="2" charset="2"/>
              <a:buChar char="v"/>
            </a:pPr>
            <a:r>
              <a:rPr lang="ru-RU" sz="1700" dirty="0" smtClean="0">
                <a:latin typeface="Times New Roman" pitchFamily="18" charset="0"/>
                <a:cs typeface="Times New Roman" pitchFamily="18" charset="0"/>
              </a:rPr>
              <a:t>Проверка исправности действия ограничителя грузоподъемности крана стрелового типа должна проводиться с учетом его грузовой характеристики</a:t>
            </a:r>
          </a:p>
          <a:p>
            <a:pPr algn="ctr">
              <a:buNone/>
            </a:pPr>
            <a:endParaRPr lang="ru-RU" sz="1700" b="1" dirty="0" smtClean="0">
              <a:latin typeface="Times New Roman" pitchFamily="18" charset="0"/>
              <a:cs typeface="Times New Roman" pitchFamily="18" charset="0"/>
            </a:endParaRPr>
          </a:p>
          <a:p>
            <a:pPr algn="ctr">
              <a:buNone/>
            </a:pPr>
            <a:r>
              <a:rPr lang="ru-RU" sz="1700" b="1" dirty="0" smtClean="0">
                <a:latin typeface="Times New Roman" pitchFamily="18" charset="0"/>
                <a:cs typeface="Times New Roman" pitchFamily="18" charset="0"/>
              </a:rPr>
              <a:t>Кроме того, при техническом освидетельствовании крана должны быть проверены:</a:t>
            </a:r>
          </a:p>
          <a:p>
            <a:pPr algn="ctr"/>
            <a:r>
              <a:rPr lang="ru-RU" sz="1700" dirty="0" smtClean="0">
                <a:latin typeface="Times New Roman" pitchFamily="18" charset="0"/>
                <a:cs typeface="Times New Roman" pitchFamily="18" charset="0"/>
              </a:rPr>
              <a:t>  состояние металлоконструкций крана и его сварных (клепаных) соединений (отсутствие трещин, деформаций, утонения стенок вследствие коррозии, ослабления клепаных соединений и др.), а также кабины, лестниц, площадок и ограждений;</a:t>
            </a:r>
          </a:p>
          <a:p>
            <a:pPr algn="ctr"/>
            <a:r>
              <a:rPr lang="ru-RU" sz="1700" dirty="0" smtClean="0">
                <a:latin typeface="Times New Roman" pitchFamily="18" charset="0"/>
                <a:cs typeface="Times New Roman" pitchFamily="18" charset="0"/>
              </a:rPr>
              <a:t>  состояние крюка, блоков:</a:t>
            </a:r>
          </a:p>
          <a:p>
            <a:pPr algn="ctr"/>
            <a:r>
              <a:rPr lang="ru-RU" sz="1700" dirty="0" smtClean="0">
                <a:latin typeface="Times New Roman" pitchFamily="18" charset="0"/>
                <a:cs typeface="Times New Roman" pitchFamily="18" charset="0"/>
              </a:rPr>
              <a:t>  фактическое расстояние между крюковой подвеской и упором при срабатывании концевого выключателя и остановки механизма подъема;</a:t>
            </a:r>
          </a:p>
          <a:p>
            <a:pPr algn="ctr"/>
            <a:r>
              <a:rPr lang="ru-RU" sz="1700" dirty="0" smtClean="0">
                <a:latin typeface="Times New Roman" pitchFamily="18" charset="0"/>
                <a:cs typeface="Times New Roman" pitchFamily="18" charset="0"/>
              </a:rPr>
              <a:t> состояние изоляции проводов и заземления электрического крана с определением их сопротивления:</a:t>
            </a:r>
          </a:p>
          <a:p>
            <a:pPr algn="ctr"/>
            <a:r>
              <a:rPr lang="ru-RU" sz="1700" dirty="0" smtClean="0">
                <a:latin typeface="Times New Roman" pitchFamily="18" charset="0"/>
                <a:cs typeface="Times New Roman" pitchFamily="18" charset="0"/>
              </a:rPr>
              <a:t> соответствие чертежу и данным паспорта крана фактически установленной массы противовеса и балласта;</a:t>
            </a:r>
          </a:p>
          <a:p>
            <a:pPr algn="ctr"/>
            <a:r>
              <a:rPr lang="ru-RU" sz="1700" dirty="0" smtClean="0">
                <a:latin typeface="Times New Roman" pitchFamily="18" charset="0"/>
                <a:cs typeface="Times New Roman" pitchFamily="18" charset="0"/>
              </a:rPr>
              <a:t> состояние рельсового пути, соответствие его руководству по эксплуатации крана, проекту, а также требованиям ФНП:</a:t>
            </a:r>
          </a:p>
          <a:p>
            <a:pPr algn="ctr"/>
            <a:r>
              <a:rPr lang="ru-RU" sz="1700" dirty="0" smtClean="0">
                <a:latin typeface="Times New Roman" pitchFamily="18" charset="0"/>
                <a:cs typeface="Times New Roman" pitchFamily="18" charset="0"/>
              </a:rPr>
              <a:t> соответствие состояния канатов и их крепления требованиям руководства (инструкции) по эксплуатации крана, а также требованиям ФНП:</a:t>
            </a:r>
          </a:p>
          <a:p>
            <a:pPr algn="ctr"/>
            <a:r>
              <a:rPr lang="ru-RU" sz="1700" dirty="0" smtClean="0">
                <a:latin typeface="Times New Roman" pitchFamily="18" charset="0"/>
                <a:cs typeface="Times New Roman" pitchFamily="18" charset="0"/>
              </a:rPr>
              <a:t> состояние освещения и сигнализации:</a:t>
            </a:r>
          </a:p>
          <a:p>
            <a:pPr algn="ctr"/>
            <a:r>
              <a:rPr lang="ru-RU" sz="1700" dirty="0" smtClean="0">
                <a:latin typeface="Times New Roman" pitchFamily="18" charset="0"/>
                <a:cs typeface="Times New Roman" pitchFamily="18" charset="0"/>
              </a:rPr>
              <a:t>состояние крепления осей и пальцев</a:t>
            </a:r>
            <a:endParaRPr lang="ru-RU" sz="1700" dirty="0">
              <a:latin typeface="Times New Roman" pitchFamily="18" charset="0"/>
              <a:cs typeface="Times New Roman"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1800" b="1" dirty="0" smtClean="0">
                <a:solidFill>
                  <a:schemeClr val="tx1"/>
                </a:solidFill>
                <a:latin typeface="Times New Roman" pitchFamily="18" charset="0"/>
                <a:cs typeface="Times New Roman" pitchFamily="18" charset="0"/>
              </a:rPr>
              <a:t>РАБОТЫ, ПРОВОДИМЫЕ ПРИ ТЕХНИЧЕСКОМ ОСВИДЕТЕЛЬСТВОВАНИИ</a:t>
            </a:r>
            <a:endParaRPr lang="ru-RU" sz="1800"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pPr algn="ctr">
              <a:buFont typeface="Wingdings" pitchFamily="2" charset="2"/>
              <a:buChar char="v"/>
            </a:pPr>
            <a:endParaRPr lang="ru-RU" sz="1800" dirty="0" smtClean="0">
              <a:latin typeface="Times New Roman" pitchFamily="18" charset="0"/>
              <a:cs typeface="Times New Roman" pitchFamily="18" charset="0"/>
            </a:endParaRPr>
          </a:p>
          <a:p>
            <a:pPr algn="ctr">
              <a:buFont typeface="Wingdings" pitchFamily="2" charset="2"/>
              <a:buChar char="v"/>
            </a:pPr>
            <a:endParaRPr lang="ru-RU" sz="1800" dirty="0" smtClean="0">
              <a:latin typeface="Times New Roman" pitchFamily="18" charset="0"/>
              <a:cs typeface="Times New Roman" pitchFamily="18" charset="0"/>
            </a:endParaRPr>
          </a:p>
          <a:p>
            <a:pPr algn="ctr">
              <a:buFont typeface="Wingdings" pitchFamily="2" charset="2"/>
              <a:buChar char="v"/>
            </a:pPr>
            <a:r>
              <a:rPr lang="ru-RU" sz="1800" dirty="0" smtClean="0">
                <a:latin typeface="Times New Roman" pitchFamily="18" charset="0"/>
                <a:cs typeface="Times New Roman" pitchFamily="18" charset="0"/>
              </a:rPr>
              <a:t>Нормы браковки сборочных единиц, механизмов кранов, стальных канатов и рельсового пути должны быть указаны в руководстве (инструкции) по эксплуатации. При отсутствии в руководстве по эксплуатации кранов соответствующих норм, браковка рельсовых путей и браковка стальных канатов проводятся согласно требованиям приведенным в ФНП</a:t>
            </a:r>
            <a:endParaRPr lang="ru-RU" sz="1800" dirty="0">
              <a:latin typeface="Times New Roman" pitchFamily="18" charset="0"/>
              <a:cs typeface="Times New Roman" pitchFamily="18"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785794"/>
            <a:ext cx="8229600" cy="642926"/>
          </a:xfrm>
        </p:spPr>
        <p:txBody>
          <a:bodyPr>
            <a:normAutofit/>
          </a:bodyPr>
          <a:lstStyle/>
          <a:p>
            <a:pPr algn="ctr"/>
            <a:r>
              <a:rPr lang="ru-RU" sz="1800" b="1" dirty="0" smtClean="0">
                <a:solidFill>
                  <a:schemeClr val="tx1"/>
                </a:solidFill>
                <a:latin typeface="Times New Roman" pitchFamily="18" charset="0"/>
                <a:cs typeface="Times New Roman" pitchFamily="18" charset="0"/>
              </a:rPr>
              <a:t>БРАКОВКА КРАНОВОГО ПУТИ</a:t>
            </a:r>
            <a:endParaRPr lang="ru-RU" sz="1800" b="1"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214282" y="1428736"/>
            <a:ext cx="8643998" cy="5145800"/>
          </a:xfrm>
        </p:spPr>
        <p:txBody>
          <a:bodyPr/>
          <a:lstStyle/>
          <a:p>
            <a:endParaRPr lang="ru-RU" dirty="0"/>
          </a:p>
        </p:txBody>
      </p:sp>
      <p:sp>
        <p:nvSpPr>
          <p:cNvPr id="4" name="Прямоугольник 3"/>
          <p:cNvSpPr/>
          <p:nvPr/>
        </p:nvSpPr>
        <p:spPr>
          <a:xfrm>
            <a:off x="857224" y="1428736"/>
            <a:ext cx="7429552"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latin typeface="Times New Roman" pitchFamily="18" charset="0"/>
                <a:cs typeface="Times New Roman" pitchFamily="18" charset="0"/>
              </a:rPr>
              <a:t>Крановый путь опорных кранов подлежит браковке при наличии следующих дефектов и повреждений:</a:t>
            </a:r>
          </a:p>
        </p:txBody>
      </p:sp>
      <p:sp>
        <p:nvSpPr>
          <p:cNvPr id="5" name="Прямоугольник 4"/>
          <p:cNvSpPr/>
          <p:nvPr/>
        </p:nvSpPr>
        <p:spPr>
          <a:xfrm>
            <a:off x="928662" y="3786190"/>
            <a:ext cx="7429552"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latin typeface="Times New Roman" pitchFamily="18" charset="0"/>
                <a:cs typeface="Times New Roman" pitchFamily="18" charset="0"/>
              </a:rPr>
              <a:t>Браковку шпал (или </a:t>
            </a:r>
            <a:r>
              <a:rPr lang="ru-RU" sz="1600" dirty="0" err="1" smtClean="0">
                <a:latin typeface="Times New Roman" pitchFamily="18" charset="0"/>
                <a:cs typeface="Times New Roman" pitchFamily="18" charset="0"/>
              </a:rPr>
              <a:t>полушпал</a:t>
            </a:r>
            <a:r>
              <a:rPr lang="ru-RU" sz="1600" dirty="0" smtClean="0">
                <a:latin typeface="Times New Roman" pitchFamily="18" charset="0"/>
                <a:cs typeface="Times New Roman" pitchFamily="18" charset="0"/>
              </a:rPr>
              <a:t>) наземного кранового пути производят при наличии следующих дефектов и повреждений</a:t>
            </a:r>
            <a:r>
              <a:rPr lang="ru-RU" dirty="0" smtClean="0"/>
              <a:t>:</a:t>
            </a:r>
          </a:p>
        </p:txBody>
      </p:sp>
      <p:sp>
        <p:nvSpPr>
          <p:cNvPr id="6" name="Прямоугольник 5"/>
          <p:cNvSpPr/>
          <p:nvPr/>
        </p:nvSpPr>
        <p:spPr>
          <a:xfrm>
            <a:off x="428596" y="2285992"/>
            <a:ext cx="3357586" cy="121444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600" dirty="0" smtClean="0">
                <a:latin typeface="Times New Roman" pitchFamily="18" charset="0"/>
                <a:cs typeface="Times New Roman" pitchFamily="18" charset="0"/>
              </a:rPr>
              <a:t>Трещин и сколов любых размеров</a:t>
            </a:r>
            <a:endParaRPr lang="ru-RU" sz="1600" dirty="0">
              <a:latin typeface="Times New Roman" pitchFamily="18" charset="0"/>
              <a:cs typeface="Times New Roman" pitchFamily="18" charset="0"/>
            </a:endParaRPr>
          </a:p>
        </p:txBody>
      </p:sp>
      <p:sp>
        <p:nvSpPr>
          <p:cNvPr id="8" name="Прямоугольник 7"/>
          <p:cNvSpPr/>
          <p:nvPr/>
        </p:nvSpPr>
        <p:spPr>
          <a:xfrm>
            <a:off x="4286248" y="2285992"/>
            <a:ext cx="4357718" cy="121444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600" dirty="0" smtClean="0">
                <a:latin typeface="Times New Roman" pitchFamily="18" charset="0"/>
                <a:cs typeface="Times New Roman" pitchFamily="18" charset="0"/>
              </a:rPr>
              <a:t>Вертикального, горизонтального или приведенного (вертикального плюс половина горизонтального) износа головки рельса более 15% от соответствующего размера неизношенного профиля</a:t>
            </a:r>
            <a:endParaRPr lang="ru-RU" sz="1600" dirty="0">
              <a:latin typeface="Times New Roman" pitchFamily="18" charset="0"/>
              <a:cs typeface="Times New Roman" pitchFamily="18" charset="0"/>
            </a:endParaRPr>
          </a:p>
        </p:txBody>
      </p:sp>
      <p:sp>
        <p:nvSpPr>
          <p:cNvPr id="9" name="Прямоугольник 8"/>
          <p:cNvSpPr/>
          <p:nvPr/>
        </p:nvSpPr>
        <p:spPr>
          <a:xfrm>
            <a:off x="285720" y="4786322"/>
            <a:ext cx="2286016" cy="18573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600" dirty="0" smtClean="0">
                <a:latin typeface="Times New Roman" pitchFamily="18" charset="0"/>
                <a:cs typeface="Times New Roman" pitchFamily="18" charset="0"/>
              </a:rPr>
              <a:t>В железобетонных шпалах не должно быть сколов бетона до обнажения арматуры, а также иных сколов бетона на участке</a:t>
            </a:r>
          </a:p>
          <a:p>
            <a:pPr algn="ctr"/>
            <a:r>
              <a:rPr lang="ru-RU" sz="1600" dirty="0" smtClean="0">
                <a:latin typeface="Times New Roman" pitchFamily="18" charset="0"/>
                <a:cs typeface="Times New Roman" pitchFamily="18" charset="0"/>
              </a:rPr>
              <a:t>длиной более 250 мм</a:t>
            </a:r>
            <a:endParaRPr lang="ru-RU" sz="1600" dirty="0">
              <a:latin typeface="Times New Roman" pitchFamily="18" charset="0"/>
              <a:cs typeface="Times New Roman" pitchFamily="18" charset="0"/>
            </a:endParaRPr>
          </a:p>
        </p:txBody>
      </p:sp>
      <p:sp>
        <p:nvSpPr>
          <p:cNvPr id="10" name="Прямоугольник 9"/>
          <p:cNvSpPr/>
          <p:nvPr/>
        </p:nvSpPr>
        <p:spPr>
          <a:xfrm>
            <a:off x="2786050" y="4786322"/>
            <a:ext cx="3214710" cy="18573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600" dirty="0" smtClean="0">
                <a:latin typeface="Times New Roman" pitchFamily="18" charset="0"/>
                <a:cs typeface="Times New Roman" pitchFamily="18" charset="0"/>
              </a:rPr>
              <a:t>В деревянных </a:t>
            </a:r>
            <a:r>
              <a:rPr lang="ru-RU" sz="1600" dirty="0" err="1" smtClean="0">
                <a:latin typeface="Times New Roman" pitchFamily="18" charset="0"/>
                <a:cs typeface="Times New Roman" pitchFamily="18" charset="0"/>
              </a:rPr>
              <a:t>полушпалах</a:t>
            </a:r>
            <a:r>
              <a:rPr lang="ru-RU" sz="1600" dirty="0" smtClean="0">
                <a:latin typeface="Times New Roman" pitchFamily="18" charset="0"/>
                <a:cs typeface="Times New Roman" pitchFamily="18" charset="0"/>
              </a:rPr>
              <a:t> не должно быть излома, поперечных трещин глубиной более 50 мм и длиной свыше 200 мм, поверхностной гнили размером более 20 мм под накладками и более 60 мм на остальных поверхностях</a:t>
            </a:r>
            <a:endParaRPr lang="ru-RU" sz="1600" dirty="0">
              <a:latin typeface="Times New Roman" pitchFamily="18" charset="0"/>
              <a:cs typeface="Times New Roman" pitchFamily="18" charset="0"/>
            </a:endParaRPr>
          </a:p>
        </p:txBody>
      </p:sp>
      <p:sp>
        <p:nvSpPr>
          <p:cNvPr id="11" name="Прямоугольник 10"/>
          <p:cNvSpPr/>
          <p:nvPr/>
        </p:nvSpPr>
        <p:spPr>
          <a:xfrm>
            <a:off x="6286512" y="4786322"/>
            <a:ext cx="2357454" cy="18573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600" dirty="0" smtClean="0">
                <a:latin typeface="Times New Roman" pitchFamily="18" charset="0"/>
                <a:cs typeface="Times New Roman" pitchFamily="18" charset="0"/>
              </a:rPr>
              <a:t>В железобетонных шпалах не должно быть сплошных опоясывающих или</a:t>
            </a:r>
          </a:p>
          <a:p>
            <a:pPr algn="ctr"/>
            <a:r>
              <a:rPr lang="ru-RU" sz="1600" dirty="0" smtClean="0">
                <a:latin typeface="Times New Roman" pitchFamily="18" charset="0"/>
                <a:cs typeface="Times New Roman" pitchFamily="18" charset="0"/>
              </a:rPr>
              <a:t>продольных трещин длиной более 100 мм с раскрытием более 0,3 мм</a:t>
            </a:r>
            <a:endParaRPr lang="ru-RU" sz="1600" dirty="0">
              <a:latin typeface="Times New Roman" pitchFamily="18" charset="0"/>
              <a:cs typeface="Times New Roman" pitchFamily="18" charset="0"/>
            </a:endParaRPr>
          </a:p>
        </p:txBody>
      </p:sp>
      <p:sp>
        <p:nvSpPr>
          <p:cNvPr id="12" name="Стрелка вниз 11"/>
          <p:cNvSpPr/>
          <p:nvPr/>
        </p:nvSpPr>
        <p:spPr>
          <a:xfrm>
            <a:off x="2071670" y="2071678"/>
            <a:ext cx="357190" cy="2143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низ 12"/>
          <p:cNvSpPr/>
          <p:nvPr/>
        </p:nvSpPr>
        <p:spPr>
          <a:xfrm>
            <a:off x="6500826" y="2071678"/>
            <a:ext cx="357190" cy="2143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низ 13"/>
          <p:cNvSpPr/>
          <p:nvPr/>
        </p:nvSpPr>
        <p:spPr>
          <a:xfrm>
            <a:off x="1214414" y="4429132"/>
            <a:ext cx="357190"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трелка вниз 14"/>
          <p:cNvSpPr/>
          <p:nvPr/>
        </p:nvSpPr>
        <p:spPr>
          <a:xfrm>
            <a:off x="4143372" y="4429132"/>
            <a:ext cx="357190"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трелка вниз 15"/>
          <p:cNvSpPr/>
          <p:nvPr/>
        </p:nvSpPr>
        <p:spPr>
          <a:xfrm>
            <a:off x="7286644" y="4429132"/>
            <a:ext cx="357190"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857232"/>
            <a:ext cx="8229600" cy="714364"/>
          </a:xfrm>
        </p:spPr>
        <p:txBody>
          <a:bodyPr>
            <a:normAutofit/>
          </a:bodyPr>
          <a:lstStyle/>
          <a:p>
            <a:pPr algn="ctr"/>
            <a:r>
              <a:rPr lang="ru-RU" sz="1800" b="1" dirty="0" smtClean="0">
                <a:solidFill>
                  <a:schemeClr val="tx1"/>
                </a:solidFill>
                <a:latin typeface="Times New Roman" pitchFamily="18" charset="0"/>
                <a:cs typeface="Times New Roman" pitchFamily="18" charset="0"/>
              </a:rPr>
              <a:t>БРАКОВКА КРАНОВОГО ПУТИ</a:t>
            </a:r>
            <a:endParaRPr lang="ru-RU" sz="1800" b="1" dirty="0">
              <a:solidFill>
                <a:schemeClr val="tx1"/>
              </a:solidFill>
              <a:latin typeface="Times New Roman" pitchFamily="18" charset="0"/>
              <a:cs typeface="Times New Roman" pitchFamily="18" charset="0"/>
            </a:endParaRPr>
          </a:p>
        </p:txBody>
      </p:sp>
      <p:pic>
        <p:nvPicPr>
          <p:cNvPr id="1026" name="Picture 2"/>
          <p:cNvPicPr>
            <a:picLocks noGrp="1" noChangeAspect="1" noChangeArrowheads="1"/>
          </p:cNvPicPr>
          <p:nvPr>
            <p:ph idx="1"/>
          </p:nvPr>
        </p:nvPicPr>
        <p:blipFill>
          <a:blip r:embed="rId2"/>
          <a:srcRect/>
          <a:stretch>
            <a:fillRect/>
          </a:stretch>
        </p:blipFill>
        <p:spPr bwMode="auto">
          <a:xfrm>
            <a:off x="571472" y="4357694"/>
            <a:ext cx="2346960" cy="1866900"/>
          </a:xfrm>
          <a:prstGeom prst="rect">
            <a:avLst/>
          </a:prstGeom>
          <a:noFill/>
          <a:ln w="9525">
            <a:noFill/>
            <a:miter lim="800000"/>
            <a:headEnd/>
            <a:tailEnd/>
          </a:ln>
          <a:effectLst/>
        </p:spPr>
      </p:pic>
      <p:sp>
        <p:nvSpPr>
          <p:cNvPr id="5" name="Прямоугольник 4"/>
          <p:cNvSpPr/>
          <p:nvPr/>
        </p:nvSpPr>
        <p:spPr>
          <a:xfrm>
            <a:off x="571472" y="1500174"/>
            <a:ext cx="8286808"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latin typeface="Times New Roman" pitchFamily="18" charset="0"/>
                <a:cs typeface="Times New Roman" pitchFamily="18" charset="0"/>
              </a:rPr>
              <a:t>Монорельсовый путь подвесных электрических талей и тележек подлежит браковке при наличии:</a:t>
            </a:r>
          </a:p>
        </p:txBody>
      </p:sp>
      <p:sp>
        <p:nvSpPr>
          <p:cNvPr id="6" name="Прямоугольник 5"/>
          <p:cNvSpPr/>
          <p:nvPr/>
        </p:nvSpPr>
        <p:spPr>
          <a:xfrm>
            <a:off x="285720" y="2500306"/>
            <a:ext cx="2786082" cy="135732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600" dirty="0" smtClean="0">
                <a:latin typeface="Times New Roman" pitchFamily="18" charset="0"/>
                <a:cs typeface="Times New Roman" pitchFamily="18" charset="0"/>
              </a:rPr>
              <a:t>Трещин и выколов любых размеров</a:t>
            </a:r>
            <a:endParaRPr lang="ru-RU" sz="1600" dirty="0">
              <a:latin typeface="Times New Roman" pitchFamily="18" charset="0"/>
              <a:cs typeface="Times New Roman" pitchFamily="18" charset="0"/>
            </a:endParaRPr>
          </a:p>
        </p:txBody>
      </p:sp>
      <p:sp>
        <p:nvSpPr>
          <p:cNvPr id="7" name="Прямоугольник 6"/>
          <p:cNvSpPr/>
          <p:nvPr/>
        </p:nvSpPr>
        <p:spPr>
          <a:xfrm>
            <a:off x="3214678" y="2500306"/>
            <a:ext cx="2786082" cy="135732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600" dirty="0" smtClean="0">
                <a:latin typeface="Times New Roman" pitchFamily="18" charset="0"/>
                <a:cs typeface="Times New Roman" pitchFamily="18" charset="0"/>
              </a:rPr>
              <a:t>Уменьшения толщины полки</a:t>
            </a:r>
          </a:p>
          <a:p>
            <a:pPr algn="ctr"/>
            <a:r>
              <a:rPr lang="ru-RU" sz="1600" dirty="0" smtClean="0">
                <a:latin typeface="Times New Roman" pitchFamily="18" charset="0"/>
                <a:cs typeface="Times New Roman" pitchFamily="18" charset="0"/>
              </a:rPr>
              <a:t>рельса вследствие износа</a:t>
            </a:r>
          </a:p>
          <a:p>
            <a:pPr algn="ctr"/>
            <a:r>
              <a:rPr lang="ru-RU" sz="1600" dirty="0" smtClean="0">
                <a:latin typeface="Times New Roman" pitchFamily="18" charset="0"/>
                <a:cs typeface="Times New Roman" pitchFamily="18" charset="0"/>
              </a:rPr>
              <a:t>          при одновременном</a:t>
            </a:r>
          </a:p>
          <a:p>
            <a:pPr algn="ctr"/>
            <a:r>
              <a:rPr lang="ru-RU" sz="1600" dirty="0" smtClean="0">
                <a:latin typeface="Times New Roman" pitchFamily="18" charset="0"/>
                <a:cs typeface="Times New Roman" pitchFamily="18" charset="0"/>
              </a:rPr>
              <a:t>отгибе полки</a:t>
            </a:r>
          </a:p>
          <a:p>
            <a:pPr algn="ctr"/>
            <a:r>
              <a:rPr lang="ru-RU" sz="1600" dirty="0" smtClean="0">
                <a:latin typeface="Times New Roman" pitchFamily="18" charset="0"/>
                <a:cs typeface="Times New Roman" pitchFamily="18" charset="0"/>
              </a:rPr>
              <a:t>(см. рисунок)</a:t>
            </a:r>
            <a:endParaRPr lang="ru-RU" sz="1600" dirty="0">
              <a:latin typeface="Times New Roman" pitchFamily="18" charset="0"/>
              <a:cs typeface="Times New Roman" pitchFamily="18" charset="0"/>
            </a:endParaRPr>
          </a:p>
        </p:txBody>
      </p:sp>
      <p:sp>
        <p:nvSpPr>
          <p:cNvPr id="8" name="Прямоугольник 7"/>
          <p:cNvSpPr/>
          <p:nvPr/>
        </p:nvSpPr>
        <p:spPr>
          <a:xfrm>
            <a:off x="6215074" y="2500306"/>
            <a:ext cx="2786082" cy="135732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600" dirty="0" smtClean="0">
                <a:latin typeface="Times New Roman" pitchFamily="18" charset="0"/>
                <a:cs typeface="Times New Roman" pitchFamily="18" charset="0"/>
              </a:rPr>
              <a:t>Уменьшения ширины пояса</a:t>
            </a:r>
          </a:p>
          <a:p>
            <a:pPr algn="ctr"/>
            <a:r>
              <a:rPr lang="ru-RU" sz="1600" dirty="0" smtClean="0">
                <a:latin typeface="Times New Roman" pitchFamily="18" charset="0"/>
                <a:cs typeface="Times New Roman" pitchFamily="18" charset="0"/>
              </a:rPr>
              <a:t>рельса вследствие износа</a:t>
            </a:r>
          </a:p>
          <a:p>
            <a:pPr algn="ctr"/>
            <a:r>
              <a:rPr lang="ru-RU" sz="1600" dirty="0" smtClean="0">
                <a:latin typeface="Times New Roman" pitchFamily="18" charset="0"/>
                <a:cs typeface="Times New Roman" pitchFamily="18" charset="0"/>
              </a:rPr>
              <a:t>               (см. рисунок)</a:t>
            </a:r>
            <a:endParaRPr lang="ru-RU" sz="1600" dirty="0">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3"/>
          <a:srcRect/>
          <a:stretch>
            <a:fillRect/>
          </a:stretch>
        </p:blipFill>
        <p:spPr bwMode="auto">
          <a:xfrm>
            <a:off x="3286116" y="3143248"/>
            <a:ext cx="676275" cy="200025"/>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5143504" y="3357562"/>
            <a:ext cx="790575" cy="161925"/>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a:srcRect/>
          <a:stretch>
            <a:fillRect/>
          </a:stretch>
        </p:blipFill>
        <p:spPr bwMode="auto">
          <a:xfrm>
            <a:off x="6429388" y="3357562"/>
            <a:ext cx="838200" cy="228600"/>
          </a:xfrm>
          <a:prstGeom prst="rect">
            <a:avLst/>
          </a:prstGeom>
          <a:noFill/>
          <a:ln w="9525">
            <a:noFill/>
            <a:miter lim="800000"/>
            <a:headEnd/>
            <a:tailEnd/>
          </a:ln>
          <a:effectLst/>
        </p:spPr>
      </p:pic>
      <p:sp>
        <p:nvSpPr>
          <p:cNvPr id="12" name="Стрелка вниз 11"/>
          <p:cNvSpPr/>
          <p:nvPr/>
        </p:nvSpPr>
        <p:spPr>
          <a:xfrm>
            <a:off x="1571604" y="2214554"/>
            <a:ext cx="357190"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низ 12"/>
          <p:cNvSpPr/>
          <p:nvPr/>
        </p:nvSpPr>
        <p:spPr>
          <a:xfrm>
            <a:off x="4429124" y="2214554"/>
            <a:ext cx="357190"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низ 13"/>
          <p:cNvSpPr/>
          <p:nvPr/>
        </p:nvSpPr>
        <p:spPr>
          <a:xfrm>
            <a:off x="7500958" y="2214554"/>
            <a:ext cx="357190"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TextBox 14"/>
          <p:cNvSpPr txBox="1"/>
          <p:nvPr/>
        </p:nvSpPr>
        <p:spPr>
          <a:xfrm>
            <a:off x="3143240" y="4286256"/>
            <a:ext cx="5715040" cy="2308324"/>
          </a:xfrm>
          <a:prstGeom prst="rect">
            <a:avLst/>
          </a:prstGeom>
          <a:noFill/>
        </p:spPr>
        <p:txBody>
          <a:bodyPr wrap="square" rtlCol="0">
            <a:spAutoFit/>
          </a:bodyPr>
          <a:lstStyle/>
          <a:p>
            <a:pPr algn="ctr"/>
            <a:r>
              <a:rPr lang="ru-RU" sz="1600" b="1" dirty="0" smtClean="0">
                <a:latin typeface="Times New Roman" pitchFamily="18" charset="0"/>
                <a:cs typeface="Times New Roman" pitchFamily="18" charset="0"/>
              </a:rPr>
              <a:t>Схема проведения измерений величин износа и отгиба полки монорельса при проведении его </a:t>
            </a:r>
            <a:r>
              <a:rPr lang="ru-RU" sz="1600" b="1" dirty="0" err="1" smtClean="0">
                <a:latin typeface="Times New Roman" pitchFamily="18" charset="0"/>
                <a:cs typeface="Times New Roman" pitchFamily="18" charset="0"/>
              </a:rPr>
              <a:t>дефектации</a:t>
            </a:r>
            <a:r>
              <a:rPr lang="ru-RU" sz="1600" dirty="0" smtClean="0">
                <a:latin typeface="Times New Roman" pitchFamily="18" charset="0"/>
                <a:cs typeface="Times New Roman" pitchFamily="18" charset="0"/>
              </a:rPr>
              <a:t>:</a:t>
            </a:r>
          </a:p>
          <a:p>
            <a:pPr algn="ctr"/>
            <a:r>
              <a:rPr lang="ru-RU" sz="1600" dirty="0" smtClean="0">
                <a:latin typeface="Times New Roman" pitchFamily="18" charset="0"/>
                <a:cs typeface="Times New Roman" pitchFamily="18" charset="0"/>
              </a:rPr>
              <a:t>В - первоначальная ширина полки;</a:t>
            </a:r>
          </a:p>
          <a:p>
            <a:pPr algn="ctr"/>
            <a:r>
              <a:rPr lang="ru-RU" sz="1600" dirty="0" smtClean="0">
                <a:latin typeface="Times New Roman" pitchFamily="18" charset="0"/>
                <a:cs typeface="Times New Roman" pitchFamily="18" charset="0"/>
              </a:rPr>
              <a:t>- износ полки;</a:t>
            </a:r>
          </a:p>
          <a:p>
            <a:pPr algn="ctr"/>
            <a:r>
              <a:rPr lang="en-US" sz="1600" dirty="0" smtClean="0">
                <a:latin typeface="Times New Roman" pitchFamily="18" charset="0"/>
                <a:cs typeface="Times New Roman" pitchFamily="18" charset="0"/>
              </a:rPr>
              <a:t>t </a:t>
            </a:r>
            <a:r>
              <a:rPr lang="ru-RU" sz="1600" dirty="0" smtClean="0">
                <a:latin typeface="Times New Roman" pitchFamily="18" charset="0"/>
                <a:cs typeface="Times New Roman" pitchFamily="18" charset="0"/>
              </a:rPr>
              <a:t>- толщина стенки;</a:t>
            </a:r>
          </a:p>
          <a:p>
            <a:pPr algn="ctr"/>
            <a:r>
              <a:rPr lang="en-US" sz="1600" dirty="0" smtClean="0"/>
              <a:t>f</a:t>
            </a:r>
            <a:r>
              <a:rPr lang="en-US" sz="1600" baseline="-25000" dirty="0" smtClean="0"/>
              <a:t>1</a:t>
            </a:r>
            <a:r>
              <a:rPr lang="en-US" sz="1600"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 отгиб полки;</a:t>
            </a:r>
          </a:p>
          <a:p>
            <a:pPr algn="ctr"/>
            <a:r>
              <a:rPr lang="en-US" sz="1600" dirty="0" smtClean="0"/>
              <a:t>δ</a:t>
            </a:r>
            <a:r>
              <a:rPr lang="ru-RU" sz="1600" dirty="0" smtClean="0">
                <a:latin typeface="Times New Roman" pitchFamily="18" charset="0"/>
                <a:cs typeface="Times New Roman" pitchFamily="18" charset="0"/>
              </a:rPr>
              <a:t> - первоначальная толщина полки на расстоянии </a:t>
            </a:r>
            <a:r>
              <a:rPr lang="en-US" sz="1600" dirty="0" smtClean="0">
                <a:latin typeface="Times New Roman" pitchFamily="18" charset="0"/>
                <a:cs typeface="Times New Roman" pitchFamily="18" charset="0"/>
              </a:rPr>
              <a:t>(B-t)/4</a:t>
            </a:r>
            <a:r>
              <a:rPr lang="ru-RU" sz="1600" dirty="0" smtClean="0">
                <a:latin typeface="Times New Roman" pitchFamily="18" charset="0"/>
                <a:cs typeface="Times New Roman" pitchFamily="18" charset="0"/>
              </a:rPr>
              <a:t>от</a:t>
            </a:r>
            <a:r>
              <a:rPr lang="en-US" sz="1600"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края,</a:t>
            </a:r>
          </a:p>
          <a:p>
            <a:pPr algn="ctr"/>
            <a:r>
              <a:rPr lang="en-US" sz="1600" dirty="0" smtClean="0"/>
              <a:t>δ∆</a:t>
            </a:r>
            <a:r>
              <a:rPr lang="ru-RU" sz="1600" dirty="0" smtClean="0">
                <a:latin typeface="Times New Roman" pitchFamily="18" charset="0"/>
                <a:cs typeface="Times New Roman" pitchFamily="18" charset="0"/>
              </a:rPr>
              <a:t> - уменьшение толщины полки вследствие износа</a:t>
            </a:r>
            <a:endParaRPr lang="ru-RU" sz="1600" dirty="0">
              <a:latin typeface="Times New Roman" pitchFamily="18" charset="0"/>
              <a:cs typeface="Times New Roman" pitchFamily="18" charset="0"/>
            </a:endParaRPr>
          </a:p>
        </p:txBody>
      </p:sp>
      <p:pic>
        <p:nvPicPr>
          <p:cNvPr id="1030" name="Picture 6"/>
          <p:cNvPicPr>
            <a:picLocks noChangeAspect="1" noChangeArrowheads="1"/>
          </p:cNvPicPr>
          <p:nvPr/>
        </p:nvPicPr>
        <p:blipFill>
          <a:blip r:embed="rId6"/>
          <a:srcRect/>
          <a:stretch>
            <a:fillRect/>
          </a:stretch>
        </p:blipFill>
        <p:spPr bwMode="auto">
          <a:xfrm>
            <a:off x="5143504" y="5072074"/>
            <a:ext cx="247650" cy="238125"/>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12776"/>
            <a:ext cx="8229600" cy="648072"/>
          </a:xfrm>
        </p:spPr>
        <p:txBody>
          <a:bodyPr>
            <a:normAutofit fontScale="90000"/>
          </a:bodyPr>
          <a:lstStyle/>
          <a:p>
            <a:pPr algn="ctr"/>
            <a:r>
              <a:rPr lang="ru-RU" sz="2000" b="1" dirty="0" smtClean="0">
                <a:solidFill>
                  <a:schemeClr val="tx1"/>
                </a:solidFill>
                <a:latin typeface="Times New Roman" pitchFamily="18" charset="0"/>
                <a:cs typeface="Times New Roman" pitchFamily="18" charset="0"/>
              </a:rPr>
              <a:t>Грузоподъемные краны классифицируются:</a:t>
            </a:r>
            <a:r>
              <a:rPr lang="ru-RU" b="1" dirty="0" smtClean="0"/>
              <a:t/>
            </a:r>
            <a:br>
              <a:rPr lang="ru-RU" b="1" dirty="0" smtClean="0"/>
            </a:br>
            <a:endParaRPr lang="ru-RU" dirty="0"/>
          </a:p>
        </p:txBody>
      </p:sp>
      <p:graphicFrame>
        <p:nvGraphicFramePr>
          <p:cNvPr id="5" name="Содержимое 4"/>
          <p:cNvGraphicFramePr>
            <a:graphicFrameLocks noGrp="1"/>
          </p:cNvGraphicFramePr>
          <p:nvPr>
            <p:ph idx="1"/>
          </p:nvPr>
        </p:nvGraphicFramePr>
        <p:xfrm>
          <a:off x="457200" y="1772816"/>
          <a:ext cx="8229600" cy="48010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857232"/>
            <a:ext cx="8229600" cy="642926"/>
          </a:xfrm>
        </p:spPr>
        <p:txBody>
          <a:bodyPr>
            <a:normAutofit/>
          </a:bodyPr>
          <a:lstStyle/>
          <a:p>
            <a:pPr algn="ctr"/>
            <a:r>
              <a:rPr lang="ru-RU" sz="1800" b="1" dirty="0" smtClean="0">
                <a:solidFill>
                  <a:schemeClr val="tx1"/>
                </a:solidFill>
                <a:latin typeface="Times New Roman" pitchFamily="18" charset="0"/>
                <a:cs typeface="Times New Roman" pitchFamily="18" charset="0"/>
              </a:rPr>
              <a:t>ДИНАМИЧЕСКИЕ ИСПЫТАНИЯ КРАНА</a:t>
            </a:r>
            <a:endParaRPr lang="ru-RU" sz="1800" b="1"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643050"/>
            <a:ext cx="8229600" cy="4931486"/>
          </a:xfrm>
        </p:spPr>
        <p:txBody>
          <a:bodyPr>
            <a:normAutofit/>
          </a:bodyPr>
          <a:lstStyle/>
          <a:p>
            <a:pPr algn="ctr">
              <a:buFont typeface="Wingdings" pitchFamily="2" charset="2"/>
              <a:buChar char="Ø"/>
            </a:pPr>
            <a:r>
              <a:rPr lang="ru-RU" sz="1600" dirty="0" smtClean="0">
                <a:latin typeface="Times New Roman" pitchFamily="18" charset="0"/>
                <a:cs typeface="Times New Roman" pitchFamily="18" charset="0"/>
              </a:rPr>
              <a:t>Динамические испытания крана проводятся грузом, масса которого на 10% превышает его паспортную грузоподъемность, и имеют целью проверку действия ее механизмов и тормозов</a:t>
            </a:r>
          </a:p>
          <a:p>
            <a:pPr algn="ctr">
              <a:buFont typeface="Wingdings" pitchFamily="2" charset="2"/>
              <a:buChar char="Ø"/>
            </a:pPr>
            <a:endParaRPr lang="ru-RU" sz="1600" dirty="0" smtClean="0">
              <a:latin typeface="Times New Roman" pitchFamily="18" charset="0"/>
              <a:cs typeface="Times New Roman" pitchFamily="18" charset="0"/>
            </a:endParaRPr>
          </a:p>
          <a:p>
            <a:pPr algn="ctr">
              <a:buFont typeface="Wingdings" pitchFamily="2" charset="2"/>
              <a:buChar char="Ø"/>
            </a:pPr>
            <a:r>
              <a:rPr lang="ru-RU" sz="1600" dirty="0" smtClean="0">
                <a:latin typeface="Times New Roman" pitchFamily="18" charset="0"/>
                <a:cs typeface="Times New Roman" pitchFamily="18" charset="0"/>
              </a:rPr>
              <a:t>При динамических испытаниях кранов (кроме кранов кабельного типа) производятся многократные (не менее трех раз) подъем и опускание груза, а также проверка действия всех других механизмов при совмещении рабочих движений, предусмотренных руководством по эксплуатации крана</a:t>
            </a:r>
          </a:p>
          <a:p>
            <a:pPr algn="ctr">
              <a:buFont typeface="Wingdings" pitchFamily="2" charset="2"/>
              <a:buChar char="Ø"/>
            </a:pPr>
            <a:endParaRPr lang="ru-RU" sz="1600" dirty="0" smtClean="0">
              <a:latin typeface="Times New Roman" pitchFamily="18" charset="0"/>
              <a:cs typeface="Times New Roman" pitchFamily="18" charset="0"/>
            </a:endParaRPr>
          </a:p>
          <a:p>
            <a:pPr algn="ctr">
              <a:buFont typeface="Wingdings" pitchFamily="2" charset="2"/>
              <a:buChar char="Ø"/>
            </a:pPr>
            <a:r>
              <a:rPr lang="ru-RU" sz="1600" dirty="0" smtClean="0">
                <a:latin typeface="Times New Roman" pitchFamily="18" charset="0"/>
                <a:cs typeface="Times New Roman" pitchFamily="18" charset="0"/>
              </a:rPr>
              <a:t>У крана, оборудованного двумя и более механизмами подъема, должен быть испытан каждый механизм</a:t>
            </a:r>
          </a:p>
          <a:p>
            <a:pPr algn="ctr">
              <a:buFont typeface="Wingdings" pitchFamily="2" charset="2"/>
              <a:buChar char="Ø"/>
            </a:pPr>
            <a:endParaRPr lang="ru-RU" sz="1600" dirty="0" smtClean="0">
              <a:latin typeface="Times New Roman" pitchFamily="18" charset="0"/>
              <a:cs typeface="Times New Roman" pitchFamily="18" charset="0"/>
            </a:endParaRPr>
          </a:p>
          <a:p>
            <a:pPr algn="ctr">
              <a:buFont typeface="Wingdings" pitchFamily="2" charset="2"/>
              <a:buChar char="Ø"/>
            </a:pPr>
            <a:r>
              <a:rPr lang="ru-RU" sz="1600" dirty="0" smtClean="0">
                <a:latin typeface="Times New Roman" pitchFamily="18" charset="0"/>
                <a:cs typeface="Times New Roman" pitchFamily="18" charset="0"/>
              </a:rPr>
              <a:t>Если кран используется только для подъема и опускания груза (подъем затворов на гидроэлектростанции), его динамические испытания не проводятся</a:t>
            </a:r>
            <a:endParaRPr lang="ru-RU" sz="1600" dirty="0">
              <a:latin typeface="Times New Roman" pitchFamily="18" charset="0"/>
              <a:cs typeface="Times New Roman"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785794"/>
            <a:ext cx="8229600" cy="571504"/>
          </a:xfrm>
        </p:spPr>
        <p:txBody>
          <a:bodyPr>
            <a:normAutofit/>
          </a:bodyPr>
          <a:lstStyle/>
          <a:p>
            <a:pPr algn="ctr"/>
            <a:r>
              <a:rPr lang="ru-RU" sz="1800" b="1" dirty="0" smtClean="0">
                <a:solidFill>
                  <a:schemeClr val="tx1"/>
                </a:solidFill>
                <a:latin typeface="Times New Roman" pitchFamily="18" charset="0"/>
                <a:cs typeface="Times New Roman" pitchFamily="18" charset="0"/>
              </a:rPr>
              <a:t>ЗАПИСЬ РЕЗУЛЬТАТОВ ТЕХНИЧЕСКИХ ОСВИДЕТЕЛЬСТВОВАНИЙ</a:t>
            </a:r>
            <a:endParaRPr lang="ru-RU" sz="1800" b="1"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428736"/>
            <a:ext cx="8229600" cy="5145800"/>
          </a:xfrm>
        </p:spPr>
        <p:txBody>
          <a:bodyPr/>
          <a:lstStyle/>
          <a:p>
            <a:endParaRPr lang="ru-RU" dirty="0"/>
          </a:p>
        </p:txBody>
      </p:sp>
      <p:sp>
        <p:nvSpPr>
          <p:cNvPr id="4" name="Прямоугольник 3"/>
          <p:cNvSpPr/>
          <p:nvPr/>
        </p:nvSpPr>
        <p:spPr>
          <a:xfrm>
            <a:off x="500034" y="1785926"/>
            <a:ext cx="2643206" cy="12144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latin typeface="Times New Roman" pitchFamily="18" charset="0"/>
                <a:cs typeface="Times New Roman" pitchFamily="18" charset="0"/>
              </a:rPr>
              <a:t>Результаты</a:t>
            </a:r>
          </a:p>
          <a:p>
            <a:pPr algn="ctr"/>
            <a:r>
              <a:rPr lang="ru-RU" sz="1600" b="1" dirty="0" smtClean="0">
                <a:latin typeface="Times New Roman" pitchFamily="18" charset="0"/>
                <a:cs typeface="Times New Roman" pitchFamily="18" charset="0"/>
              </a:rPr>
              <a:t>технического</a:t>
            </a:r>
          </a:p>
          <a:p>
            <a:pPr algn="ctr"/>
            <a:r>
              <a:rPr lang="ru-RU" sz="1600" b="1" dirty="0" smtClean="0">
                <a:latin typeface="Times New Roman" pitchFamily="18" charset="0"/>
                <a:cs typeface="Times New Roman" pitchFamily="18" charset="0"/>
              </a:rPr>
              <a:t>освидетельствования</a:t>
            </a:r>
          </a:p>
          <a:p>
            <a:pPr algn="ctr"/>
            <a:r>
              <a:rPr lang="ru-RU" sz="1600" b="1" dirty="0" smtClean="0">
                <a:latin typeface="Times New Roman" pitchFamily="18" charset="0"/>
                <a:cs typeface="Times New Roman" pitchFamily="18" charset="0"/>
              </a:rPr>
              <a:t>вновь смонтированного</a:t>
            </a:r>
          </a:p>
          <a:p>
            <a:pPr algn="ctr"/>
            <a:r>
              <a:rPr lang="ru-RU" sz="1600" b="1" dirty="0" smtClean="0">
                <a:latin typeface="Times New Roman" pitchFamily="18" charset="0"/>
                <a:cs typeface="Times New Roman" pitchFamily="18" charset="0"/>
              </a:rPr>
              <a:t>крана</a:t>
            </a:r>
          </a:p>
        </p:txBody>
      </p:sp>
      <p:sp>
        <p:nvSpPr>
          <p:cNvPr id="5" name="Прямоугольник 4"/>
          <p:cNvSpPr/>
          <p:nvPr/>
        </p:nvSpPr>
        <p:spPr>
          <a:xfrm>
            <a:off x="428596" y="3429000"/>
            <a:ext cx="2714644" cy="12144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latin typeface="Times New Roman" pitchFamily="18" charset="0"/>
                <a:cs typeface="Times New Roman" pitchFamily="18" charset="0"/>
              </a:rPr>
              <a:t>Результаты периодического</a:t>
            </a:r>
          </a:p>
          <a:p>
            <a:pPr algn="ctr"/>
            <a:r>
              <a:rPr lang="ru-RU" sz="1600" b="1" dirty="0" smtClean="0">
                <a:latin typeface="Times New Roman" pitchFamily="18" charset="0"/>
                <a:cs typeface="Times New Roman" pitchFamily="18" charset="0"/>
              </a:rPr>
              <a:t>технического </a:t>
            </a:r>
          </a:p>
          <a:p>
            <a:pPr algn="ctr"/>
            <a:r>
              <a:rPr lang="ru-RU" sz="1600" b="1" dirty="0" smtClean="0">
                <a:latin typeface="Times New Roman" pitchFamily="18" charset="0"/>
                <a:cs typeface="Times New Roman" pitchFamily="18" charset="0"/>
              </a:rPr>
              <a:t>освидетельствования действующего крана</a:t>
            </a:r>
          </a:p>
        </p:txBody>
      </p:sp>
      <p:sp>
        <p:nvSpPr>
          <p:cNvPr id="6" name="Прямоугольник 5"/>
          <p:cNvSpPr/>
          <p:nvPr/>
        </p:nvSpPr>
        <p:spPr>
          <a:xfrm>
            <a:off x="3571868" y="1357298"/>
            <a:ext cx="5143536" cy="171451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400" dirty="0" smtClean="0">
                <a:latin typeface="Times New Roman" pitchFamily="18" charset="0"/>
                <a:cs typeface="Times New Roman" pitchFamily="18" charset="0"/>
              </a:rPr>
              <a:t>Запись в паспорте должна подтверждать, что кран смонтирован и установлен в соответствии с руководством по эксплуатации, с ФНП и выдержал испытания. Результаты технического освидетельствования крана записываются в его паспорт специалистом, ответственным за осуществление производственного контроля при эксплуатации крана, проводившим освидетельствование, с указанием срока следующего освидетельствования</a:t>
            </a:r>
            <a:endParaRPr lang="ru-RU" sz="1400" dirty="0">
              <a:latin typeface="Times New Roman" pitchFamily="18" charset="0"/>
              <a:cs typeface="Times New Roman" pitchFamily="18" charset="0"/>
            </a:endParaRPr>
          </a:p>
        </p:txBody>
      </p:sp>
      <p:sp>
        <p:nvSpPr>
          <p:cNvPr id="7" name="Прямоугольник 6"/>
          <p:cNvSpPr/>
          <p:nvPr/>
        </p:nvSpPr>
        <p:spPr>
          <a:xfrm>
            <a:off x="3571868" y="3286124"/>
            <a:ext cx="5143536" cy="171451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400" dirty="0" smtClean="0">
                <a:latin typeface="Times New Roman" pitchFamily="18" charset="0"/>
                <a:cs typeface="Times New Roman" pitchFamily="18" charset="0"/>
              </a:rPr>
              <a:t>Запись в паспорте должна подтверждать, что кран отвечает требованиям ФНП, находится в работоспособном состоянии и выдержал испытания. Результаты технического освидетельствования крана записываются в его паспорт специалистом, ответственным за осуществление производственного контроля при эксплуатации крана, проводившим освидетельствование, с указанием срока следующего освидетельствования</a:t>
            </a:r>
            <a:endParaRPr lang="ru-RU" sz="1400" dirty="0">
              <a:latin typeface="Times New Roman" pitchFamily="18" charset="0"/>
              <a:cs typeface="Times New Roman" pitchFamily="18" charset="0"/>
            </a:endParaRPr>
          </a:p>
        </p:txBody>
      </p:sp>
      <p:sp>
        <p:nvSpPr>
          <p:cNvPr id="8" name="Прямоугольник 7"/>
          <p:cNvSpPr/>
          <p:nvPr/>
        </p:nvSpPr>
        <p:spPr>
          <a:xfrm>
            <a:off x="571472" y="5500702"/>
            <a:ext cx="8001056" cy="10001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600" dirty="0" smtClean="0">
                <a:latin typeface="Times New Roman" pitchFamily="18" charset="0"/>
                <a:cs typeface="Times New Roman" pitchFamily="18" charset="0"/>
              </a:rPr>
              <a:t>Проведение технического освидетельствования кранов разрешается осуществлять экспертным организациям, а также специализированным организациям, занимающимся деятельностью по ремонту, реконструкции кранов</a:t>
            </a:r>
            <a:endParaRPr lang="ru-RU" sz="1600" dirty="0">
              <a:latin typeface="Times New Roman" pitchFamily="18" charset="0"/>
              <a:cs typeface="Times New Roman" pitchFamily="18" charset="0"/>
            </a:endParaRPr>
          </a:p>
        </p:txBody>
      </p:sp>
      <p:sp>
        <p:nvSpPr>
          <p:cNvPr id="9" name="Стрелка вправо 8"/>
          <p:cNvSpPr/>
          <p:nvPr/>
        </p:nvSpPr>
        <p:spPr>
          <a:xfrm>
            <a:off x="3143240" y="2143116"/>
            <a:ext cx="428628"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право 9"/>
          <p:cNvSpPr/>
          <p:nvPr/>
        </p:nvSpPr>
        <p:spPr>
          <a:xfrm>
            <a:off x="3143240" y="3786190"/>
            <a:ext cx="428628"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764704"/>
            <a:ext cx="8219256" cy="1152128"/>
          </a:xfrm>
        </p:spPr>
        <p:txBody>
          <a:bodyPr>
            <a:normAutofit/>
          </a:bodyPr>
          <a:lstStyle/>
          <a:p>
            <a:r>
              <a:rPr lang="ru-RU" sz="2000" b="1" dirty="0" smtClean="0">
                <a:solidFill>
                  <a:schemeClr val="tx1"/>
                </a:solidFill>
                <a:latin typeface="Times New Roman" pitchFamily="18" charset="0"/>
                <a:cs typeface="Times New Roman" pitchFamily="18" charset="0"/>
              </a:rPr>
              <a:t/>
            </a:r>
            <a:br>
              <a:rPr lang="ru-RU" sz="2000" b="1" dirty="0" smtClean="0">
                <a:solidFill>
                  <a:schemeClr val="tx1"/>
                </a:solidFill>
                <a:latin typeface="Times New Roman" pitchFamily="18" charset="0"/>
                <a:cs typeface="Times New Roman" pitchFamily="18" charset="0"/>
              </a:rPr>
            </a:br>
            <a:r>
              <a:rPr lang="ru-RU" sz="2000" b="1" dirty="0" smtClean="0">
                <a:solidFill>
                  <a:schemeClr val="tx1"/>
                </a:solidFill>
                <a:latin typeface="Times New Roman" pitchFamily="18" charset="0"/>
                <a:cs typeface="Times New Roman" pitchFamily="18" charset="0"/>
              </a:rPr>
              <a:t>ТЕМА 5. НАДЗОР И ОБСЛУЖИВАНИЕ</a:t>
            </a: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endParaRPr lang="ru-RU" sz="2000" u="sng"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916832"/>
            <a:ext cx="8229600" cy="4657704"/>
          </a:xfrm>
        </p:spPr>
        <p:txBody>
          <a:bodyPr>
            <a:normAutofit/>
          </a:bodyPr>
          <a:lstStyle/>
          <a:p>
            <a:pPr algn="ctr">
              <a:buClrTx/>
              <a:buNone/>
            </a:pPr>
            <a:r>
              <a:rPr lang="ru-RU" sz="1600" b="1" u="sng" dirty="0" smtClean="0">
                <a:latin typeface="Times New Roman" pitchFamily="18" charset="0"/>
                <a:cs typeface="Times New Roman" pitchFamily="18" charset="0"/>
              </a:rPr>
              <a:t>В теме рассматриваются: </a:t>
            </a:r>
          </a:p>
          <a:p>
            <a:pPr algn="ctr">
              <a:buClrTx/>
              <a:buNone/>
            </a:pPr>
            <a:endParaRPr lang="ru-RU" sz="1600" b="1" u="sng" dirty="0" smtClean="0">
              <a:latin typeface="Times New Roman" pitchFamily="18" charset="0"/>
              <a:cs typeface="Times New Roman" pitchFamily="18" charset="0"/>
            </a:endParaRPr>
          </a:p>
          <a:p>
            <a:pPr algn="ctr">
              <a:buFont typeface="Wingdings" pitchFamily="2" charset="2"/>
              <a:buChar char="q"/>
            </a:pPr>
            <a:r>
              <a:rPr lang="ru-RU" sz="1600" dirty="0" smtClean="0">
                <a:latin typeface="Times New Roman" pitchFamily="18" charset="0"/>
                <a:cs typeface="Times New Roman" pitchFamily="18" charset="0"/>
              </a:rPr>
              <a:t>Обязанности организаций по обеспечению безопасной эксплуатации грузоподъемных кранов</a:t>
            </a:r>
          </a:p>
          <a:p>
            <a:pPr algn="ctr">
              <a:buFont typeface="Wingdings" pitchFamily="2" charset="2"/>
              <a:buChar char="q"/>
            </a:pPr>
            <a:endParaRPr lang="ru-RU" sz="1600" dirty="0" smtClean="0">
              <a:latin typeface="Times New Roman" pitchFamily="18" charset="0"/>
              <a:cs typeface="Times New Roman" pitchFamily="18" charset="0"/>
            </a:endParaRPr>
          </a:p>
          <a:p>
            <a:pPr algn="ctr">
              <a:buFont typeface="Wingdings" pitchFamily="2" charset="2"/>
              <a:buChar char="q"/>
            </a:pPr>
            <a:r>
              <a:rPr lang="ru-RU" sz="1600" dirty="0" smtClean="0">
                <a:latin typeface="Times New Roman" pitchFamily="18" charset="0"/>
                <a:cs typeface="Times New Roman" pitchFamily="18" charset="0"/>
              </a:rPr>
              <a:t> Требования к специалистам ответственным за осуществление производственного контроля при эксплуатации ПС, работникам занятым на выполнении работ по монтажу (демонтажу), наладке либо ремонту, реконструкции или модернизации в процессе эксплуатации кранов</a:t>
            </a:r>
          </a:p>
          <a:p>
            <a:pPr algn="ctr">
              <a:buFont typeface="Wingdings" pitchFamily="2" charset="2"/>
              <a:buChar char="q"/>
            </a:pPr>
            <a:endParaRPr lang="ru-RU" sz="1600" dirty="0" smtClean="0">
              <a:latin typeface="Times New Roman" pitchFamily="18" charset="0"/>
              <a:cs typeface="Times New Roman" pitchFamily="18" charset="0"/>
            </a:endParaRPr>
          </a:p>
          <a:p>
            <a:pPr algn="ctr">
              <a:buFont typeface="Wingdings" pitchFamily="2" charset="2"/>
              <a:buChar char="q"/>
            </a:pPr>
            <a:r>
              <a:rPr lang="ru-RU" sz="1600" dirty="0" smtClean="0">
                <a:latin typeface="Times New Roman" pitchFamily="18" charset="0"/>
                <a:cs typeface="Times New Roman" pitchFamily="18" charset="0"/>
              </a:rPr>
              <a:t> Подготовка и аттестация ответственных специалистов</a:t>
            </a:r>
          </a:p>
          <a:p>
            <a:pPr algn="ctr">
              <a:buFont typeface="Wingdings" pitchFamily="2" charset="2"/>
              <a:buChar char="q"/>
            </a:pPr>
            <a:endParaRPr lang="ru-RU" sz="1600" dirty="0" smtClean="0">
              <a:latin typeface="Times New Roman" pitchFamily="18" charset="0"/>
              <a:cs typeface="Times New Roman" pitchFamily="18" charset="0"/>
            </a:endParaRPr>
          </a:p>
          <a:p>
            <a:pPr algn="ctr">
              <a:buFont typeface="Wingdings" pitchFamily="2" charset="2"/>
              <a:buChar char="q"/>
            </a:pPr>
            <a:r>
              <a:rPr lang="ru-RU" sz="1600" dirty="0" smtClean="0">
                <a:latin typeface="Times New Roman" pitchFamily="18" charset="0"/>
                <a:cs typeface="Times New Roman" pitchFamily="18" charset="0"/>
              </a:rPr>
              <a:t> Обучение и проверка знаний обслуживающего персонала</a:t>
            </a:r>
            <a:endParaRPr lang="ru-RU"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836712"/>
            <a:ext cx="8147248" cy="864096"/>
          </a:xfrm>
        </p:spPr>
        <p:txBody>
          <a:bodyPr>
            <a:noAutofit/>
          </a:bodyPr>
          <a:lstStyle/>
          <a:p>
            <a:pPr algn="ctr"/>
            <a:r>
              <a:rPr lang="ru-RU" sz="1800" b="1" dirty="0" smtClean="0">
                <a:solidFill>
                  <a:schemeClr val="tx1"/>
                </a:solidFill>
                <a:latin typeface="Times New Roman" pitchFamily="18" charset="0"/>
                <a:cs typeface="Times New Roman" pitchFamily="18" charset="0"/>
              </a:rPr>
              <a:t>ОСНОВНЫЕ НОРМАТИВНЫЕ ПРАВОВЫЕ АКТЫ И НОРМАТИВНО-ТЕХНИЧЕСКИЕ ДОКУМЕНТЫ, РЕКОМЕНДУЕМЫЕ ДЛЯ ИЗУЧЕНИЯ:</a:t>
            </a:r>
            <a:endParaRPr lang="ru-RU" sz="1800" b="1"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467544" y="1643050"/>
            <a:ext cx="8219256" cy="4931486"/>
          </a:xfrm>
        </p:spPr>
        <p:txBody>
          <a:bodyPr/>
          <a:lstStyle/>
          <a:p>
            <a:pPr algn="just">
              <a:buClrTx/>
              <a:buSzPct val="80000"/>
              <a:buFont typeface="Wingdings" pitchFamily="2" charset="2"/>
              <a:buChar char="q"/>
            </a:pPr>
            <a:r>
              <a:rPr lang="ru-RU" sz="1600" dirty="0" smtClean="0">
                <a:latin typeface="Times New Roman" pitchFamily="18" charset="0"/>
                <a:cs typeface="Times New Roman" pitchFamily="18" charset="0"/>
              </a:rPr>
              <a:t>Положение об организации работы по подготовке и аттестации специалистов организаций, поднадзорных Федеральной службе по экологическому, технологическому и атомному надзору (РД 03-19-2007), утвержденное приказом </a:t>
            </a:r>
            <a:r>
              <a:rPr lang="ru-RU" sz="1600" dirty="0" err="1" smtClean="0">
                <a:latin typeface="Times New Roman" pitchFamily="18" charset="0"/>
                <a:cs typeface="Times New Roman" pitchFamily="18" charset="0"/>
              </a:rPr>
              <a:t>Ростехнадзора</a:t>
            </a:r>
            <a:r>
              <a:rPr lang="ru-RU" sz="1600" dirty="0" smtClean="0">
                <a:latin typeface="Times New Roman" pitchFamily="18" charset="0"/>
                <a:cs typeface="Times New Roman" pitchFamily="18" charset="0"/>
              </a:rPr>
              <a:t> от 29.01.2007 №37</a:t>
            </a:r>
          </a:p>
          <a:p>
            <a:pPr algn="just">
              <a:buClrTx/>
              <a:buSzPct val="80000"/>
              <a:buFont typeface="Wingdings" pitchFamily="2" charset="2"/>
              <a:buChar char="q"/>
            </a:pPr>
            <a:endParaRPr lang="ru-RU" sz="1600" dirty="0" smtClean="0">
              <a:latin typeface="Times New Roman" pitchFamily="18" charset="0"/>
              <a:cs typeface="Times New Roman" pitchFamily="18" charset="0"/>
            </a:endParaRPr>
          </a:p>
          <a:p>
            <a:pPr algn="just">
              <a:buClrTx/>
              <a:buSzPct val="80000"/>
              <a:buFont typeface="Wingdings" pitchFamily="2" charset="2"/>
              <a:buChar char="q"/>
            </a:pPr>
            <a:r>
              <a:rPr lang="ru-RU" sz="1600" dirty="0" smtClean="0">
                <a:latin typeface="Times New Roman" pitchFamily="18" charset="0"/>
                <a:cs typeface="Times New Roman" pitchFamily="18" charset="0"/>
              </a:rPr>
              <a:t>Положение об организации обучения и проверки знаний рабочих организаций, поднадзорных Федеральной службе по экологическому, технологическому и атомному надзору (РД 03-20-2007), утвержденное приказом </a:t>
            </a:r>
            <a:r>
              <a:rPr lang="ru-RU" sz="1600" dirty="0" err="1" smtClean="0">
                <a:latin typeface="Times New Roman" pitchFamily="18" charset="0"/>
                <a:cs typeface="Times New Roman" pitchFamily="18" charset="0"/>
              </a:rPr>
              <a:t>Ростехнадзора</a:t>
            </a:r>
            <a:r>
              <a:rPr lang="ru-RU" sz="1600" dirty="0" smtClean="0">
                <a:latin typeface="Times New Roman" pitchFamily="18" charset="0"/>
                <a:cs typeface="Times New Roman" pitchFamily="18" charset="0"/>
              </a:rPr>
              <a:t> от 29.01.2007 №37</a:t>
            </a:r>
          </a:p>
          <a:p>
            <a:pPr algn="just">
              <a:buClrTx/>
              <a:buSzPct val="80000"/>
              <a:buFont typeface="Wingdings" pitchFamily="2" charset="2"/>
              <a:buChar char="q"/>
            </a:pPr>
            <a:endParaRPr lang="ru-RU" sz="1600" dirty="0" smtClean="0">
              <a:latin typeface="Times New Roman" pitchFamily="18" charset="0"/>
              <a:cs typeface="Times New Roman" pitchFamily="18" charset="0"/>
            </a:endParaRPr>
          </a:p>
          <a:p>
            <a:pPr algn="just">
              <a:buClrTx/>
              <a:buFont typeface="Wingdings" pitchFamily="2" charset="2"/>
              <a:buChar char="q"/>
            </a:pPr>
            <a:r>
              <a:rPr lang="ru-RU" sz="1600" dirty="0" smtClean="0">
                <a:latin typeface="Times New Roman" pitchFamily="18" charset="0"/>
                <a:cs typeface="Times New Roman" pitchFamily="18" charset="0"/>
              </a:rPr>
              <a:t>Приказ </a:t>
            </a:r>
            <a:r>
              <a:rPr lang="ru-RU" sz="1600" dirty="0" err="1" smtClean="0">
                <a:latin typeface="Times New Roman" pitchFamily="18" charset="0"/>
                <a:cs typeface="Times New Roman" pitchFamily="18" charset="0"/>
              </a:rPr>
              <a:t>Ростехнадзора</a:t>
            </a:r>
            <a:r>
              <a:rPr lang="ru-RU" sz="1600" dirty="0" smtClean="0">
                <a:latin typeface="Times New Roman" pitchFamily="18" charset="0"/>
                <a:cs typeface="Times New Roman" pitchFamily="18" charset="0"/>
              </a:rPr>
              <a:t> от 12.11.2013 №533 "Об утверждении Федеральных норм и правил в области промышленной безопасности "Правила безопасности опасных производственных объектов, на которых используются подъемные сооружения" (Приказ 533)</a:t>
            </a:r>
          </a:p>
          <a:p>
            <a:pPr algn="just">
              <a:buClrTx/>
              <a:buFont typeface="Wingdings" pitchFamily="2" charset="2"/>
              <a:buChar char="q"/>
            </a:pPr>
            <a:endParaRPr lang="ru-RU" sz="1600" dirty="0" smtClean="0">
              <a:latin typeface="Times New Roman" pitchFamily="18" charset="0"/>
              <a:cs typeface="Times New Roman" pitchFamily="18" charset="0"/>
            </a:endParaRPr>
          </a:p>
          <a:p>
            <a:pPr algn="just">
              <a:buClrTx/>
              <a:buFont typeface="Wingdings" pitchFamily="2" charset="2"/>
              <a:buChar char="q"/>
            </a:pPr>
            <a:r>
              <a:rPr lang="ru-RU" sz="1600" dirty="0" smtClean="0">
                <a:latin typeface="Times New Roman" pitchFamily="18" charset="0"/>
                <a:cs typeface="Times New Roman" pitchFamily="18" charset="0"/>
              </a:rPr>
              <a:t> Постановление Правительства РФ от 10.03.1999 №263 "Об организации и осуществлении производственного контроля за соблюдением требований промышленной безопасности на опасном производственном объекте</a:t>
            </a:r>
            <a:r>
              <a:rPr lang="ru-RU" sz="1600" dirty="0" smtClean="0"/>
              <a:t>"</a:t>
            </a:r>
            <a:endParaRPr lang="ru-RU" sz="1600" dirty="0" smtClean="0">
              <a:latin typeface="Times New Roman" pitchFamily="18" charset="0"/>
              <a:cs typeface="Times New Roman" pitchFamily="18" charset="0"/>
            </a:endParaRPr>
          </a:p>
          <a:p>
            <a:pPr algn="just">
              <a:buClrTx/>
              <a:buSzPct val="80000"/>
              <a:buFont typeface="Wingdings" pitchFamily="2" charset="2"/>
              <a:buChar char="q"/>
            </a:pPr>
            <a:endParaRPr lang="ru-RU" sz="16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928670"/>
            <a:ext cx="8229600" cy="642926"/>
          </a:xfrm>
        </p:spPr>
        <p:txBody>
          <a:bodyPr>
            <a:normAutofit/>
          </a:bodyPr>
          <a:lstStyle/>
          <a:p>
            <a:pPr algn="ctr"/>
            <a:r>
              <a:rPr lang="ru-RU" sz="1800" b="1" dirty="0" smtClean="0">
                <a:solidFill>
                  <a:schemeClr val="tx1"/>
                </a:solidFill>
                <a:latin typeface="Times New Roman" pitchFamily="18" charset="0"/>
                <a:cs typeface="Times New Roman" pitchFamily="18" charset="0"/>
              </a:rPr>
              <a:t>НАЗНАЧЕНИЕ ОТВЕТСТВЕННЫХ ЛИЦ ЭКСПЛУАТИРУЮЩИМИ ОРГАНИЗАЦИЯМИ</a:t>
            </a:r>
            <a:endParaRPr lang="ru-RU" sz="1800" b="1"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643050"/>
            <a:ext cx="8229600" cy="4931486"/>
          </a:xfrm>
        </p:spPr>
        <p:txBody>
          <a:bodyPr/>
          <a:lstStyle/>
          <a:p>
            <a:pPr algn="ctr">
              <a:buNone/>
            </a:pPr>
            <a:r>
              <a:rPr lang="ru-RU" sz="1600" b="1" dirty="0" smtClean="0">
                <a:latin typeface="Times New Roman" pitchFamily="18" charset="0"/>
                <a:cs typeface="Times New Roman" pitchFamily="18" charset="0"/>
              </a:rPr>
              <a:t>Ответственные лица:</a:t>
            </a:r>
          </a:p>
          <a:p>
            <a:pPr algn="ctr">
              <a:buNone/>
            </a:pPr>
            <a:endParaRPr lang="ru-RU" sz="1600" b="1" dirty="0" smtClean="0">
              <a:latin typeface="Times New Roman" pitchFamily="18" charset="0"/>
              <a:cs typeface="Times New Roman" pitchFamily="18" charset="0"/>
            </a:endParaRPr>
          </a:p>
          <a:p>
            <a:endParaRPr lang="ru-RU" dirty="0"/>
          </a:p>
        </p:txBody>
      </p:sp>
      <p:sp>
        <p:nvSpPr>
          <p:cNvPr id="4" name="Прямоугольник 3"/>
          <p:cNvSpPr/>
          <p:nvPr/>
        </p:nvSpPr>
        <p:spPr>
          <a:xfrm>
            <a:off x="642910" y="2214554"/>
            <a:ext cx="2928958" cy="928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latin typeface="Times New Roman" pitchFamily="18" charset="0"/>
                <a:cs typeface="Times New Roman" pitchFamily="18" charset="0"/>
              </a:rPr>
              <a:t>Для осуществления</a:t>
            </a:r>
          </a:p>
          <a:p>
            <a:pPr algn="ctr"/>
            <a:r>
              <a:rPr lang="ru-RU" sz="1600" dirty="0" smtClean="0">
                <a:latin typeface="Times New Roman" pitchFamily="18" charset="0"/>
                <a:cs typeface="Times New Roman" pitchFamily="18" charset="0"/>
              </a:rPr>
              <a:t>производственного контроля</a:t>
            </a:r>
          </a:p>
          <a:p>
            <a:pPr algn="ctr"/>
            <a:r>
              <a:rPr lang="ru-RU" sz="1600" dirty="0" smtClean="0">
                <a:latin typeface="Times New Roman" pitchFamily="18" charset="0"/>
                <a:cs typeface="Times New Roman" pitchFamily="18" charset="0"/>
              </a:rPr>
              <a:t>при эксплуатации крана</a:t>
            </a:r>
            <a:endParaRPr lang="ru-RU" sz="1600" dirty="0">
              <a:latin typeface="Times New Roman" pitchFamily="18" charset="0"/>
              <a:cs typeface="Times New Roman" pitchFamily="18" charset="0"/>
            </a:endParaRPr>
          </a:p>
        </p:txBody>
      </p:sp>
      <p:sp>
        <p:nvSpPr>
          <p:cNvPr id="5" name="Прямоугольник 4"/>
          <p:cNvSpPr/>
          <p:nvPr/>
        </p:nvSpPr>
        <p:spPr>
          <a:xfrm>
            <a:off x="642910" y="4786322"/>
            <a:ext cx="2928958" cy="928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latin typeface="Times New Roman" pitchFamily="18" charset="0"/>
                <a:cs typeface="Times New Roman" pitchFamily="18" charset="0"/>
              </a:rPr>
              <a:t>Для обеспечения</a:t>
            </a:r>
          </a:p>
          <a:p>
            <a:pPr algn="ctr"/>
            <a:r>
              <a:rPr lang="ru-RU" sz="1600" dirty="0" smtClean="0">
                <a:latin typeface="Times New Roman" pitchFamily="18" charset="0"/>
                <a:cs typeface="Times New Roman" pitchFamily="18" charset="0"/>
              </a:rPr>
              <a:t>безопасного производства</a:t>
            </a:r>
          </a:p>
          <a:p>
            <a:pPr algn="ctr"/>
            <a:r>
              <a:rPr lang="ru-RU" sz="1600" dirty="0" smtClean="0">
                <a:latin typeface="Times New Roman" pitchFamily="18" charset="0"/>
                <a:cs typeface="Times New Roman" pitchFamily="18" charset="0"/>
              </a:rPr>
              <a:t>работ кранами</a:t>
            </a:r>
            <a:endParaRPr lang="ru-RU" sz="1600" dirty="0">
              <a:latin typeface="Times New Roman" pitchFamily="18" charset="0"/>
              <a:cs typeface="Times New Roman" pitchFamily="18" charset="0"/>
            </a:endParaRPr>
          </a:p>
        </p:txBody>
      </p:sp>
      <p:sp>
        <p:nvSpPr>
          <p:cNvPr id="6" name="Прямоугольник 5"/>
          <p:cNvSpPr/>
          <p:nvPr/>
        </p:nvSpPr>
        <p:spPr>
          <a:xfrm>
            <a:off x="642910" y="3500438"/>
            <a:ext cx="2928958" cy="928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latin typeface="Times New Roman" pitchFamily="18" charset="0"/>
                <a:cs typeface="Times New Roman" pitchFamily="18" charset="0"/>
              </a:rPr>
              <a:t>Для обеспечения содержания</a:t>
            </a:r>
          </a:p>
          <a:p>
            <a:pPr algn="ctr"/>
            <a:r>
              <a:rPr lang="ru-RU" sz="1600" dirty="0" smtClean="0">
                <a:latin typeface="Times New Roman" pitchFamily="18" charset="0"/>
                <a:cs typeface="Times New Roman" pitchFamily="18" charset="0"/>
              </a:rPr>
              <a:t>кранов в работоспособном</a:t>
            </a:r>
          </a:p>
          <a:p>
            <a:pPr algn="ctr"/>
            <a:r>
              <a:rPr lang="ru-RU" sz="1600" dirty="0" smtClean="0">
                <a:latin typeface="Times New Roman" pitchFamily="18" charset="0"/>
                <a:cs typeface="Times New Roman" pitchFamily="18" charset="0"/>
              </a:rPr>
              <a:t>состоянии</a:t>
            </a:r>
            <a:endParaRPr lang="ru-RU" sz="1600" dirty="0">
              <a:latin typeface="Times New Roman" pitchFamily="18" charset="0"/>
              <a:cs typeface="Times New Roman" pitchFamily="18" charset="0"/>
            </a:endParaRPr>
          </a:p>
        </p:txBody>
      </p:sp>
      <p:sp>
        <p:nvSpPr>
          <p:cNvPr id="7" name="Прямоугольник 6"/>
          <p:cNvSpPr/>
          <p:nvPr/>
        </p:nvSpPr>
        <p:spPr>
          <a:xfrm>
            <a:off x="5286380" y="4786322"/>
            <a:ext cx="2928958" cy="92869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600" dirty="0" smtClean="0">
                <a:latin typeface="Times New Roman" pitchFamily="18" charset="0"/>
                <a:cs typeface="Times New Roman" pitchFamily="18" charset="0"/>
              </a:rPr>
              <a:t>Специалист, ответственный</a:t>
            </a:r>
          </a:p>
          <a:p>
            <a:pPr algn="ctr"/>
            <a:r>
              <a:rPr lang="ru-RU" sz="1600" dirty="0" smtClean="0">
                <a:latin typeface="Times New Roman" pitchFamily="18" charset="0"/>
                <a:cs typeface="Times New Roman" pitchFamily="18" charset="0"/>
              </a:rPr>
              <a:t>за безопасное производство</a:t>
            </a:r>
          </a:p>
          <a:p>
            <a:pPr algn="ctr"/>
            <a:r>
              <a:rPr lang="ru-RU" sz="1600" dirty="0" smtClean="0">
                <a:latin typeface="Times New Roman" pitchFamily="18" charset="0"/>
                <a:cs typeface="Times New Roman" pitchFamily="18" charset="0"/>
              </a:rPr>
              <a:t>работ с применением ПС</a:t>
            </a:r>
            <a:endParaRPr lang="ru-RU" sz="1600" dirty="0">
              <a:latin typeface="Times New Roman" pitchFamily="18" charset="0"/>
              <a:cs typeface="Times New Roman" pitchFamily="18" charset="0"/>
            </a:endParaRPr>
          </a:p>
        </p:txBody>
      </p:sp>
      <p:sp>
        <p:nvSpPr>
          <p:cNvPr id="8" name="Прямоугольник 7"/>
          <p:cNvSpPr/>
          <p:nvPr/>
        </p:nvSpPr>
        <p:spPr>
          <a:xfrm>
            <a:off x="5286380" y="3500438"/>
            <a:ext cx="2928958" cy="92869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600" dirty="0" smtClean="0">
                <a:latin typeface="Times New Roman" pitchFamily="18" charset="0"/>
                <a:cs typeface="Times New Roman" pitchFamily="18" charset="0"/>
              </a:rPr>
              <a:t>Специалист, ответственный</a:t>
            </a:r>
          </a:p>
          <a:p>
            <a:pPr algn="ctr"/>
            <a:r>
              <a:rPr lang="ru-RU" sz="1600" dirty="0" smtClean="0">
                <a:latin typeface="Times New Roman" pitchFamily="18" charset="0"/>
                <a:cs typeface="Times New Roman" pitchFamily="18" charset="0"/>
              </a:rPr>
              <a:t>за содержание ПС</a:t>
            </a:r>
          </a:p>
          <a:p>
            <a:pPr algn="ctr"/>
            <a:r>
              <a:rPr lang="ru-RU" sz="1600" dirty="0" smtClean="0">
                <a:latin typeface="Times New Roman" pitchFamily="18" charset="0"/>
                <a:cs typeface="Times New Roman" pitchFamily="18" charset="0"/>
              </a:rPr>
              <a:t>в работоспособном</a:t>
            </a:r>
          </a:p>
          <a:p>
            <a:pPr algn="ctr"/>
            <a:r>
              <a:rPr lang="ru-RU" sz="1600" dirty="0" smtClean="0">
                <a:latin typeface="Times New Roman" pitchFamily="18" charset="0"/>
                <a:cs typeface="Times New Roman" pitchFamily="18" charset="0"/>
              </a:rPr>
              <a:t>состоянии</a:t>
            </a:r>
            <a:endParaRPr lang="ru-RU" sz="1600" dirty="0">
              <a:latin typeface="Times New Roman" pitchFamily="18" charset="0"/>
              <a:cs typeface="Times New Roman" pitchFamily="18" charset="0"/>
            </a:endParaRPr>
          </a:p>
        </p:txBody>
      </p:sp>
      <p:sp>
        <p:nvSpPr>
          <p:cNvPr id="9" name="Прямоугольник 8"/>
          <p:cNvSpPr/>
          <p:nvPr/>
        </p:nvSpPr>
        <p:spPr>
          <a:xfrm>
            <a:off x="5286380" y="2214554"/>
            <a:ext cx="2928958" cy="10001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600" dirty="0" smtClean="0">
                <a:latin typeface="Times New Roman" pitchFamily="18" charset="0"/>
                <a:cs typeface="Times New Roman" pitchFamily="18" charset="0"/>
              </a:rPr>
              <a:t>Специалист, ответственный</a:t>
            </a:r>
          </a:p>
          <a:p>
            <a:pPr algn="ctr"/>
            <a:r>
              <a:rPr lang="ru-RU" sz="1600" dirty="0" smtClean="0">
                <a:latin typeface="Times New Roman" pitchFamily="18" charset="0"/>
                <a:cs typeface="Times New Roman" pitchFamily="18" charset="0"/>
              </a:rPr>
              <a:t>за осуществление</a:t>
            </a:r>
          </a:p>
          <a:p>
            <a:pPr algn="ctr"/>
            <a:r>
              <a:rPr lang="ru-RU" sz="1600" dirty="0" smtClean="0">
                <a:latin typeface="Times New Roman" pitchFamily="18" charset="0"/>
                <a:cs typeface="Times New Roman" pitchFamily="18" charset="0"/>
              </a:rPr>
              <a:t>производственного контроля</a:t>
            </a:r>
          </a:p>
          <a:p>
            <a:pPr algn="ctr"/>
            <a:r>
              <a:rPr lang="ru-RU" sz="1600" dirty="0" smtClean="0">
                <a:latin typeface="Times New Roman" pitchFamily="18" charset="0"/>
                <a:cs typeface="Times New Roman" pitchFamily="18" charset="0"/>
              </a:rPr>
              <a:t>при эксплуатации ПС</a:t>
            </a:r>
            <a:endParaRPr lang="ru-RU" sz="1600" dirty="0">
              <a:latin typeface="Times New Roman" pitchFamily="18" charset="0"/>
              <a:cs typeface="Times New Roman" pitchFamily="18" charset="0"/>
            </a:endParaRPr>
          </a:p>
        </p:txBody>
      </p:sp>
      <p:sp>
        <p:nvSpPr>
          <p:cNvPr id="10" name="Стрелка вправо 9"/>
          <p:cNvSpPr/>
          <p:nvPr/>
        </p:nvSpPr>
        <p:spPr>
          <a:xfrm>
            <a:off x="3857620" y="2500306"/>
            <a:ext cx="928694" cy="50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право 10"/>
          <p:cNvSpPr/>
          <p:nvPr/>
        </p:nvSpPr>
        <p:spPr>
          <a:xfrm>
            <a:off x="3857620" y="3786190"/>
            <a:ext cx="928694" cy="50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право 11"/>
          <p:cNvSpPr/>
          <p:nvPr/>
        </p:nvSpPr>
        <p:spPr>
          <a:xfrm>
            <a:off x="3857620" y="5000636"/>
            <a:ext cx="928694" cy="50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000108"/>
            <a:ext cx="8229600" cy="928678"/>
          </a:xfrm>
        </p:spPr>
        <p:txBody>
          <a:bodyPr>
            <a:normAutofit/>
          </a:bodyPr>
          <a:lstStyle/>
          <a:p>
            <a:pPr algn="ctr"/>
            <a:r>
              <a:rPr lang="ru-RU" sz="1800" b="1" dirty="0" smtClean="0">
                <a:solidFill>
                  <a:schemeClr val="tx1"/>
                </a:solidFill>
                <a:latin typeface="Times New Roman" pitchFamily="18" charset="0"/>
                <a:cs typeface="Times New Roman" pitchFamily="18" charset="0"/>
              </a:rPr>
              <a:t>НАЗНАЧЕНИЕ ОТВЕТСТВЕННЫХ ЛИЦ ЭКСПЛУАТИРУЮЩИМИ ОРГАНИЗАЦИЯМИ</a:t>
            </a:r>
            <a:endParaRPr lang="ru-RU" sz="1800" dirty="0"/>
          </a:p>
        </p:txBody>
      </p:sp>
      <p:graphicFrame>
        <p:nvGraphicFramePr>
          <p:cNvPr id="4" name="Содержимое 3"/>
          <p:cNvGraphicFramePr>
            <a:graphicFrameLocks noGrp="1"/>
          </p:cNvGraphicFramePr>
          <p:nvPr>
            <p:ph idx="1"/>
          </p:nvPr>
        </p:nvGraphicFramePr>
        <p:xfrm>
          <a:off x="457200" y="1857375"/>
          <a:ext cx="8229600" cy="47164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714356"/>
            <a:ext cx="8229600" cy="1000116"/>
          </a:xfrm>
        </p:spPr>
        <p:txBody>
          <a:bodyPr>
            <a:normAutofit/>
          </a:bodyPr>
          <a:lstStyle/>
          <a:p>
            <a:pPr algn="ctr"/>
            <a:r>
              <a:rPr lang="ru-RU" sz="1800" b="1" dirty="0" smtClean="0">
                <a:solidFill>
                  <a:schemeClr val="tx1"/>
                </a:solidFill>
                <a:latin typeface="Times New Roman" pitchFamily="18" charset="0"/>
                <a:cs typeface="Times New Roman" pitchFamily="18" charset="0"/>
              </a:rPr>
              <a:t>Требования к работникам, занятым на выполнении работ по монтажу (демонтажу), наладке либо ремонту, реконструкции или модернизации в процессе эксплуатации кранов</a:t>
            </a:r>
            <a:endParaRPr lang="ru-RU" sz="1800" b="1"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endParaRPr lang="ru-RU" dirty="0"/>
          </a:p>
        </p:txBody>
      </p:sp>
      <p:sp>
        <p:nvSpPr>
          <p:cNvPr id="4" name="Прямоугольник 3"/>
          <p:cNvSpPr/>
          <p:nvPr/>
        </p:nvSpPr>
        <p:spPr>
          <a:xfrm>
            <a:off x="857224" y="1714488"/>
            <a:ext cx="7286676"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latin typeface="Times New Roman" pitchFamily="18" charset="0"/>
                <a:cs typeface="Times New Roman" pitchFamily="18" charset="0"/>
              </a:rPr>
              <a:t>Работники (специалисты, имеющие высшее или среднее специальное образование, и персонал - лица рабочих профессий) </a:t>
            </a:r>
            <a:r>
              <a:rPr lang="ru-RU" sz="1600" b="1" dirty="0" smtClean="0">
                <a:latin typeface="Times New Roman" pitchFamily="18" charset="0"/>
                <a:cs typeface="Times New Roman" pitchFamily="18" charset="0"/>
              </a:rPr>
              <a:t>должны знать:</a:t>
            </a:r>
          </a:p>
        </p:txBody>
      </p:sp>
      <p:sp>
        <p:nvSpPr>
          <p:cNvPr id="5" name="Прямоугольник 4"/>
          <p:cNvSpPr/>
          <p:nvPr/>
        </p:nvSpPr>
        <p:spPr>
          <a:xfrm>
            <a:off x="285720" y="2714620"/>
            <a:ext cx="8572560" cy="392909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600" dirty="0" smtClean="0">
                <a:latin typeface="Times New Roman" pitchFamily="18" charset="0"/>
                <a:cs typeface="Times New Roman" pitchFamily="18" charset="0"/>
              </a:rPr>
              <a:t>- знать схемы и приемы монтажа (демонтажа) кранов пройти проверку знаний и иметь документ подтверждающий квалификацию (удостоверение);</a:t>
            </a:r>
          </a:p>
          <a:p>
            <a:pPr algn="ctr"/>
            <a:r>
              <a:rPr lang="ru-RU" sz="1600" dirty="0" smtClean="0">
                <a:latin typeface="Times New Roman" pitchFamily="18" charset="0"/>
                <a:cs typeface="Times New Roman" pitchFamily="18" charset="0"/>
              </a:rPr>
              <a:t>- знать основные источники опасностей в том числе механические электрические гидравлические, а также применять на практике способы защиты от них;</a:t>
            </a:r>
          </a:p>
          <a:p>
            <a:pPr algn="ctr"/>
            <a:r>
              <a:rPr lang="ru-RU" sz="1600" dirty="0" smtClean="0">
                <a:latin typeface="Times New Roman" pitchFamily="18" charset="0"/>
                <a:cs typeface="Times New Roman" pitchFamily="18" charset="0"/>
              </a:rPr>
              <a:t>- знать и уметь выявлять визуально-измерительным контролем основные дефекты и повреждения металлических конструкций, механизмов, ограничителей, указателей регистраторов и систем управления ПС;</a:t>
            </a:r>
          </a:p>
          <a:p>
            <a:pPr algn="ctr"/>
            <a:r>
              <a:rPr lang="ru-RU" sz="1600" dirty="0" smtClean="0">
                <a:latin typeface="Times New Roman" pitchFamily="18" charset="0"/>
                <a:cs typeface="Times New Roman" pitchFamily="18" charset="0"/>
              </a:rPr>
              <a:t>- знать и уметь выполнять наладочные работы на ПС, заявленных специализированной</a:t>
            </a:r>
          </a:p>
          <a:p>
            <a:pPr algn="ctr"/>
            <a:r>
              <a:rPr lang="ru-RU" sz="1600" dirty="0" smtClean="0">
                <a:latin typeface="Times New Roman" pitchFamily="18" charset="0"/>
                <a:cs typeface="Times New Roman" pitchFamily="18" charset="0"/>
              </a:rPr>
              <a:t>организацией для реализации своей деятельности;</a:t>
            </a:r>
          </a:p>
          <a:p>
            <a:pPr algn="ctr"/>
            <a:r>
              <a:rPr lang="ru-RU" sz="1600" dirty="0" smtClean="0">
                <a:latin typeface="Times New Roman" pitchFamily="18" charset="0"/>
                <a:cs typeface="Times New Roman" pitchFamily="18" charset="0"/>
              </a:rPr>
              <a:t>- знать и соблюдать требования эксплуатационных документов, касающихся заявленных</a:t>
            </a:r>
          </a:p>
          <a:p>
            <a:pPr algn="ctr"/>
            <a:r>
              <a:rPr lang="ru-RU" sz="1600" dirty="0" smtClean="0">
                <a:latin typeface="Times New Roman" pitchFamily="18" charset="0"/>
                <a:cs typeface="Times New Roman" pitchFamily="18" charset="0"/>
              </a:rPr>
              <a:t>видов работ на ПС;</a:t>
            </a:r>
          </a:p>
          <a:p>
            <a:pPr algn="ctr"/>
            <a:r>
              <a:rPr lang="ru-RU" sz="1600" dirty="0" smtClean="0">
                <a:latin typeface="Times New Roman" pitchFamily="18" charset="0"/>
                <a:cs typeface="Times New Roman" pitchFamily="18" charset="0"/>
              </a:rPr>
              <a:t>- знать основные схемы </a:t>
            </a:r>
            <a:r>
              <a:rPr lang="ru-RU" sz="1600" dirty="0" err="1" smtClean="0">
                <a:latin typeface="Times New Roman" pitchFamily="18" charset="0"/>
                <a:cs typeface="Times New Roman" pitchFamily="18" charset="0"/>
              </a:rPr>
              <a:t>строповки</a:t>
            </a:r>
            <a:r>
              <a:rPr lang="ru-RU" sz="1600" dirty="0" smtClean="0">
                <a:latin typeface="Times New Roman" pitchFamily="18" charset="0"/>
                <a:cs typeface="Times New Roman" pitchFamily="18" charset="0"/>
              </a:rPr>
              <a:t> грузов (при выполнении обязанности стропальщика) и</a:t>
            </a:r>
          </a:p>
          <a:p>
            <a:pPr algn="ctr"/>
            <a:r>
              <a:rPr lang="ru-RU" sz="1600" dirty="0" smtClean="0">
                <a:latin typeface="Times New Roman" pitchFamily="18" charset="0"/>
                <a:cs typeface="Times New Roman" pitchFamily="18" charset="0"/>
              </a:rPr>
              <a:t>методы проведения испытаний ПС;</a:t>
            </a:r>
          </a:p>
          <a:p>
            <a:pPr algn="ctr"/>
            <a:r>
              <a:rPr lang="ru-RU" sz="1600" dirty="0" smtClean="0">
                <a:latin typeface="Times New Roman" pitchFamily="18" charset="0"/>
                <a:cs typeface="Times New Roman" pitchFamily="18" charset="0"/>
              </a:rPr>
              <a:t>- знать и уметь применять для выполнения монтажа (демонтажа) ПС такелажные и монтажные приспособления, грузоподъемные механизмы, стропы, соответствующие по грузоподъемности массам монтируемых (демонтируемых) элементов</a:t>
            </a:r>
            <a:endParaRPr lang="ru-RU" sz="1600" dirty="0">
              <a:latin typeface="Times New Roman" pitchFamily="18" charset="0"/>
              <a:cs typeface="Times New Roman" pitchFamily="18"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714356"/>
            <a:ext cx="8229600" cy="1000116"/>
          </a:xfrm>
        </p:spPr>
        <p:txBody>
          <a:bodyPr>
            <a:normAutofit/>
          </a:bodyPr>
          <a:lstStyle/>
          <a:p>
            <a:pPr algn="ctr"/>
            <a:r>
              <a:rPr lang="ru-RU" sz="1800" b="1" dirty="0" smtClean="0">
                <a:solidFill>
                  <a:schemeClr val="tx1"/>
                </a:solidFill>
                <a:latin typeface="Times New Roman" pitchFamily="18" charset="0"/>
                <a:cs typeface="Times New Roman" pitchFamily="18" charset="0"/>
              </a:rPr>
              <a:t>Требования к работникам, занятым на выполнении работ по монтажу (демонтажу), наладке либо ремонту, реконструкции или модернизации в процессе эксплуатации кранов</a:t>
            </a:r>
            <a:endParaRPr lang="ru-RU" sz="1800" b="1"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endParaRPr lang="ru-RU" dirty="0"/>
          </a:p>
        </p:txBody>
      </p:sp>
      <p:sp>
        <p:nvSpPr>
          <p:cNvPr id="4" name="Прямоугольник 3"/>
          <p:cNvSpPr/>
          <p:nvPr/>
        </p:nvSpPr>
        <p:spPr>
          <a:xfrm>
            <a:off x="857224" y="2071678"/>
            <a:ext cx="7286676"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latin typeface="Times New Roman" pitchFamily="18" charset="0"/>
                <a:cs typeface="Times New Roman" pitchFamily="18" charset="0"/>
              </a:rPr>
              <a:t>Работники (специалисты, имеющие высшее или среднее специальное образование, и персонал - лица рабочих профессий) </a:t>
            </a:r>
            <a:r>
              <a:rPr lang="ru-RU" sz="1600" b="1" dirty="0" smtClean="0">
                <a:latin typeface="Times New Roman" pitchFamily="18" charset="0"/>
                <a:cs typeface="Times New Roman" pitchFamily="18" charset="0"/>
              </a:rPr>
              <a:t>должны уметь:</a:t>
            </a:r>
          </a:p>
        </p:txBody>
      </p:sp>
      <p:sp>
        <p:nvSpPr>
          <p:cNvPr id="5" name="Прямоугольник 4"/>
          <p:cNvSpPr/>
          <p:nvPr/>
        </p:nvSpPr>
        <p:spPr>
          <a:xfrm>
            <a:off x="714348" y="3071810"/>
            <a:ext cx="7572428" cy="307183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buFontTx/>
              <a:buChar char="-"/>
            </a:pPr>
            <a:r>
              <a:rPr lang="ru-RU" sz="1600" dirty="0" smtClean="0">
                <a:latin typeface="Times New Roman" pitchFamily="18" charset="0"/>
                <a:cs typeface="Times New Roman" pitchFamily="18" charset="0"/>
              </a:rPr>
              <a:t>уметь применять на практике технологии ремонта и восстановления узлов и деталей ПС, </a:t>
            </a:r>
            <a:r>
              <a:rPr lang="ru-RU" sz="1600" dirty="0" err="1" smtClean="0">
                <a:latin typeface="Times New Roman" pitchFamily="18" charset="0"/>
                <a:cs typeface="Times New Roman" pitchFamily="18" charset="0"/>
              </a:rPr>
              <a:t>электро</a:t>
            </a:r>
            <a:r>
              <a:rPr lang="ru-RU" sz="1600" dirty="0" smtClean="0">
                <a:latin typeface="Times New Roman" pitchFamily="18" charset="0"/>
                <a:cs typeface="Times New Roman" pitchFamily="18" charset="0"/>
              </a:rPr>
              <a:t>- и </a:t>
            </a:r>
            <a:r>
              <a:rPr lang="ru-RU" sz="1600" dirty="0" err="1" smtClean="0">
                <a:latin typeface="Times New Roman" pitchFamily="18" charset="0"/>
                <a:cs typeface="Times New Roman" pitchFamily="18" charset="0"/>
              </a:rPr>
              <a:t>гидрооборудования</a:t>
            </a:r>
            <a:r>
              <a:rPr lang="ru-RU" sz="1600" dirty="0" smtClean="0">
                <a:latin typeface="Times New Roman" pitchFamily="18" charset="0"/>
                <a:cs typeface="Times New Roman" pitchFamily="18" charset="0"/>
              </a:rPr>
              <a:t>, а также ограничителей, указателей, регистраторов и систем управления ПС;</a:t>
            </a:r>
          </a:p>
          <a:p>
            <a:pPr algn="ctr">
              <a:buFontTx/>
              <a:buChar char="-"/>
            </a:pPr>
            <a:endParaRPr lang="ru-RU" sz="1600" dirty="0" smtClean="0">
              <a:latin typeface="Times New Roman" pitchFamily="18" charset="0"/>
              <a:cs typeface="Times New Roman" pitchFamily="18" charset="0"/>
            </a:endParaRPr>
          </a:p>
          <a:p>
            <a:pPr algn="ctr"/>
            <a:r>
              <a:rPr lang="ru-RU" sz="1600" dirty="0" smtClean="0">
                <a:latin typeface="Times New Roman" pitchFamily="18" charset="0"/>
                <a:cs typeface="Times New Roman" pitchFamily="18" charset="0"/>
              </a:rPr>
              <a:t>- уметь применять установленный порядок обмена условными сигналами между работником, руководящим монтажом (</a:t>
            </a:r>
            <a:r>
              <a:rPr lang="ru-RU" sz="1600" dirty="0" err="1" smtClean="0">
                <a:latin typeface="Times New Roman" pitchFamily="18" charset="0"/>
                <a:cs typeface="Times New Roman" pitchFamily="18" charset="0"/>
              </a:rPr>
              <a:t>демонтажом</a:t>
            </a:r>
            <a:r>
              <a:rPr lang="ru-RU" sz="1600" dirty="0" smtClean="0">
                <a:latin typeface="Times New Roman" pitchFamily="18" charset="0"/>
                <a:cs typeface="Times New Roman" pitchFamily="18" charset="0"/>
              </a:rPr>
              <a:t>), и остальным персоналом, задействованными на монтаже (демонтаже) ПС</a:t>
            </a:r>
            <a:endParaRPr lang="ru-RU" sz="1600" dirty="0">
              <a:latin typeface="Times New Roman" pitchFamily="18" charset="0"/>
              <a:cs typeface="Times New Roman" pitchFamily="18"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714356"/>
            <a:ext cx="8229600" cy="1000116"/>
          </a:xfrm>
        </p:spPr>
        <p:txBody>
          <a:bodyPr>
            <a:normAutofit/>
          </a:bodyPr>
          <a:lstStyle/>
          <a:p>
            <a:pPr algn="ctr"/>
            <a:r>
              <a:rPr lang="ru-RU" sz="1800" b="1" dirty="0" smtClean="0">
                <a:solidFill>
                  <a:schemeClr val="tx1"/>
                </a:solidFill>
                <a:latin typeface="Times New Roman" pitchFamily="18" charset="0"/>
                <a:cs typeface="Times New Roman" pitchFamily="18" charset="0"/>
              </a:rPr>
              <a:t>Требования к работникам, занятым на выполнении работ по монтажу (демонтажу), наладке либо ремонту, реконструкции или модернизации в процессе эксплуатации кранов</a:t>
            </a:r>
            <a:endParaRPr lang="ru-RU" sz="1800" b="1"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endParaRPr lang="ru-RU" dirty="0"/>
          </a:p>
        </p:txBody>
      </p:sp>
      <p:sp>
        <p:nvSpPr>
          <p:cNvPr id="4" name="Прямоугольник 3"/>
          <p:cNvSpPr/>
          <p:nvPr/>
        </p:nvSpPr>
        <p:spPr>
          <a:xfrm>
            <a:off x="857224" y="2071678"/>
            <a:ext cx="7286676"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latin typeface="Times New Roman" pitchFamily="18" charset="0"/>
                <a:cs typeface="Times New Roman" pitchFamily="18" charset="0"/>
              </a:rPr>
              <a:t>Работники (специалисты, имеющие высшее или среднее специальное образование, и персонал - лица рабочих профессий) </a:t>
            </a:r>
            <a:r>
              <a:rPr lang="ru-RU" sz="1600" b="1" dirty="0" smtClean="0">
                <a:latin typeface="Times New Roman" pitchFamily="18" charset="0"/>
                <a:cs typeface="Times New Roman" pitchFamily="18" charset="0"/>
              </a:rPr>
              <a:t>должны обладать:</a:t>
            </a:r>
          </a:p>
        </p:txBody>
      </p:sp>
      <p:sp>
        <p:nvSpPr>
          <p:cNvPr id="5" name="Прямоугольник 4"/>
          <p:cNvSpPr/>
          <p:nvPr/>
        </p:nvSpPr>
        <p:spPr>
          <a:xfrm>
            <a:off x="500034" y="3071810"/>
            <a:ext cx="8143932" cy="350046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600" dirty="0" smtClean="0">
                <a:latin typeface="Times New Roman" pitchFamily="18" charset="0"/>
                <a:cs typeface="Times New Roman" pitchFamily="18" charset="0"/>
              </a:rPr>
              <a:t>- обладать документами, подтверждающие прохождение в установленном порядке, профессионального обучения по соответствующим видам деятельности рабочих специальностей (для персонала);</a:t>
            </a:r>
          </a:p>
          <a:p>
            <a:pPr algn="ctr"/>
            <a:r>
              <a:rPr lang="ru-RU" sz="1600" dirty="0" smtClean="0">
                <a:latin typeface="Times New Roman" pitchFamily="18" charset="0"/>
                <a:cs typeface="Times New Roman" pitchFamily="18" charset="0"/>
              </a:rPr>
              <a:t>- быть аттестованными в установленном порядке в соответствии с Правилами аттестации сварщиков и специалистов сварочного производства, утвержденными постановлением Федерального горного и промышленного надзора России от 30 октября 1998 г №63, Технологическим регламентом проведения аттестации сварщиков и специалистов сварочного производства, утвержденным постановлением Федерального горного и промышленного надзора России от 25 июня 2002 г №36 (для сварщиков);</a:t>
            </a:r>
          </a:p>
          <a:p>
            <a:pPr algn="ctr"/>
            <a:r>
              <a:rPr lang="ru-RU" sz="1600" dirty="0" smtClean="0">
                <a:latin typeface="Times New Roman" pitchFamily="18" charset="0"/>
                <a:cs typeface="Times New Roman" pitchFamily="18" charset="0"/>
              </a:rPr>
              <a:t>- быть аттестованными в установленном порядке (только специалисты) на знание требований ФНП, касающихся заявленных видов работ на ПС;</a:t>
            </a:r>
          </a:p>
          <a:p>
            <a:pPr algn="ctr"/>
            <a:r>
              <a:rPr lang="ru-RU" sz="1600" dirty="0" smtClean="0">
                <a:latin typeface="Times New Roman" pitchFamily="18" charset="0"/>
                <a:cs typeface="Times New Roman" pitchFamily="18" charset="0"/>
              </a:rPr>
              <a:t>-быть не моложе 18 лет и не иметь медицинских противопоказаний к выполнению указанных работ</a:t>
            </a:r>
            <a:endParaRPr lang="ru-RU" sz="1600" dirty="0">
              <a:latin typeface="Times New Roman" pitchFamily="18" charset="0"/>
              <a:cs typeface="Times New Roman" pitchFamily="18"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857232"/>
            <a:ext cx="8229600" cy="714380"/>
          </a:xfrm>
        </p:spPr>
        <p:txBody>
          <a:bodyPr>
            <a:normAutofit/>
          </a:bodyPr>
          <a:lstStyle/>
          <a:p>
            <a:pPr algn="ctr"/>
            <a:r>
              <a:rPr lang="ru-RU" sz="1800" b="1" dirty="0" smtClean="0">
                <a:solidFill>
                  <a:schemeClr val="tx1"/>
                </a:solidFill>
                <a:latin typeface="Times New Roman" pitchFamily="18" charset="0"/>
                <a:cs typeface="Times New Roman" pitchFamily="18" charset="0"/>
              </a:rPr>
              <a:t>ПОДГОТОВКА И АТТЕСТАЦИЯ ОТВЕТСТВЕННЫХ СПЕЦИАЛИСТОВ</a:t>
            </a:r>
            <a:endParaRPr lang="ru-RU" sz="1800" b="1"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571612"/>
            <a:ext cx="8229600" cy="5002924"/>
          </a:xfrm>
        </p:spPr>
        <p:txBody>
          <a:bodyPr>
            <a:noAutofit/>
          </a:bodyPr>
          <a:lstStyle/>
          <a:p>
            <a:pPr algn="ctr">
              <a:buClrTx/>
              <a:buFont typeface="Wingdings" pitchFamily="2" charset="2"/>
              <a:buChar char="ü"/>
            </a:pPr>
            <a:r>
              <a:rPr lang="ru-RU" sz="1600" dirty="0" smtClean="0">
                <a:latin typeface="Times New Roman" pitchFamily="18" charset="0"/>
                <a:cs typeface="Times New Roman" pitchFamily="18" charset="0"/>
              </a:rPr>
              <a:t>Подготовка у специалистов, ответственных за осуществление производственного контроля при эксплуатации ПС, специалистов, ответственных за содержание ПС в работоспособном состоянии, и специалистов, ответственных за безопасное производство работ</a:t>
            </a:r>
          </a:p>
          <a:p>
            <a:pPr algn="ctr">
              <a:buClrTx/>
              <a:buFont typeface="Wingdings" pitchFamily="2" charset="2"/>
              <a:buChar char="ü"/>
            </a:pPr>
            <a:endParaRPr lang="ru-RU" sz="1600" dirty="0" smtClean="0">
              <a:latin typeface="Times New Roman" pitchFamily="18" charset="0"/>
              <a:cs typeface="Times New Roman" pitchFamily="18" charset="0"/>
            </a:endParaRPr>
          </a:p>
          <a:p>
            <a:pPr algn="ctr">
              <a:buClrTx/>
              <a:buFont typeface="Wingdings" pitchFamily="2" charset="2"/>
              <a:buChar char="ü"/>
            </a:pPr>
            <a:endParaRPr lang="ru-RU" sz="1600" dirty="0" smtClean="0">
              <a:latin typeface="Times New Roman" pitchFamily="18" charset="0"/>
              <a:cs typeface="Times New Roman" pitchFamily="18" charset="0"/>
            </a:endParaRPr>
          </a:p>
          <a:p>
            <a:pPr algn="ctr">
              <a:buClrTx/>
              <a:buFont typeface="Wingdings" pitchFamily="2" charset="2"/>
              <a:buChar char="ü"/>
            </a:pPr>
            <a:endParaRPr lang="ru-RU" sz="1600" dirty="0" smtClean="0">
              <a:latin typeface="Times New Roman" pitchFamily="18" charset="0"/>
              <a:cs typeface="Times New Roman" pitchFamily="18" charset="0"/>
            </a:endParaRPr>
          </a:p>
          <a:p>
            <a:pPr algn="ctr">
              <a:buClrTx/>
              <a:buFont typeface="Wingdings" pitchFamily="2" charset="2"/>
              <a:buChar char="ü"/>
            </a:pPr>
            <a:endParaRPr lang="ru-RU" sz="1600" dirty="0" smtClean="0">
              <a:latin typeface="Times New Roman" pitchFamily="18" charset="0"/>
              <a:cs typeface="Times New Roman" pitchFamily="18" charset="0"/>
            </a:endParaRPr>
          </a:p>
          <a:p>
            <a:pPr algn="ctr">
              <a:buClrTx/>
              <a:buFont typeface="Wingdings" pitchFamily="2" charset="2"/>
              <a:buChar char="ü"/>
            </a:pPr>
            <a:endParaRPr lang="ru-RU" sz="1600" dirty="0" smtClean="0">
              <a:latin typeface="Times New Roman" pitchFamily="18" charset="0"/>
              <a:cs typeface="Times New Roman" pitchFamily="18" charset="0"/>
            </a:endParaRPr>
          </a:p>
          <a:p>
            <a:pPr algn="ctr">
              <a:buClrTx/>
              <a:buFont typeface="Wingdings" pitchFamily="2" charset="2"/>
              <a:buChar char="ü"/>
            </a:pPr>
            <a:r>
              <a:rPr lang="ru-RU" sz="1600" dirty="0" smtClean="0">
                <a:latin typeface="Times New Roman" pitchFamily="18" charset="0"/>
                <a:cs typeface="Times New Roman" pitchFamily="18" charset="0"/>
              </a:rPr>
              <a:t>Подготовка проводится в организациях, занимающихся подготовкой, в очной и дистанционной формах, либо в режиме самоподготовки</a:t>
            </a:r>
          </a:p>
          <a:p>
            <a:pPr algn="ctr">
              <a:buClrTx/>
              <a:buFont typeface="Wingdings" pitchFamily="2" charset="2"/>
              <a:buChar char="ü"/>
            </a:pPr>
            <a:r>
              <a:rPr lang="ru-RU" sz="1600" dirty="0" smtClean="0">
                <a:latin typeface="Times New Roman" pitchFamily="18" charset="0"/>
                <a:cs typeface="Times New Roman" pitchFamily="18" charset="0"/>
              </a:rPr>
              <a:t>Аттестация специалистов проводится в комиссиях организаций, в которых работают аттестуемые, а также в аттестационных комиссиях Федеральной службы по экологическому, технологическому и атомному надзору (Центральная аттестационная комиссия, территориальные аттестационные комиссии). Специалисты подрядных и других привлекаемых организаций могут проходить аттестацию в аттестационных комиссиях организации-заказчика</a:t>
            </a:r>
          </a:p>
          <a:p>
            <a:pPr algn="ctr">
              <a:buClrTx/>
              <a:buFont typeface="Wingdings" pitchFamily="2" charset="2"/>
              <a:buChar char="ü"/>
            </a:pPr>
            <a:r>
              <a:rPr lang="ru-RU" sz="1600" dirty="0" smtClean="0">
                <a:latin typeface="Times New Roman" pitchFamily="18" charset="0"/>
                <a:cs typeface="Times New Roman" pitchFamily="18" charset="0"/>
              </a:rPr>
              <a:t>Периодическая аттестация специалистов проводится </a:t>
            </a:r>
            <a:r>
              <a:rPr lang="ru-RU" sz="1600" b="1" dirty="0" smtClean="0">
                <a:latin typeface="Times New Roman" pitchFamily="18" charset="0"/>
                <a:cs typeface="Times New Roman" pitchFamily="18" charset="0"/>
              </a:rPr>
              <a:t>не реже чем один раз в пять лет</a:t>
            </a:r>
            <a:endParaRPr lang="ru-RU" sz="1600" b="1" dirty="0">
              <a:latin typeface="Times New Roman" pitchFamily="18" charset="0"/>
              <a:cs typeface="Times New Roman" pitchFamily="18" charset="0"/>
            </a:endParaRPr>
          </a:p>
        </p:txBody>
      </p:sp>
      <p:sp>
        <p:nvSpPr>
          <p:cNvPr id="4" name="Прямоугольник 3"/>
          <p:cNvSpPr/>
          <p:nvPr/>
        </p:nvSpPr>
        <p:spPr>
          <a:xfrm>
            <a:off x="785786" y="2786058"/>
            <a:ext cx="7643866" cy="10001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600" dirty="0" smtClean="0">
                <a:latin typeface="Times New Roman" pitchFamily="18" charset="0"/>
                <a:cs typeface="Times New Roman" pitchFamily="18" charset="0"/>
              </a:rPr>
              <a:t>Подготовка проводится в соответствии с Положением об организации работы по подготовке и аттестации специалистов организаций, поднадзорных Федеральной службе по экологическому, технологическому и атомному надзору, утвержденным Приказом </a:t>
            </a:r>
            <a:r>
              <a:rPr lang="ru-RU" sz="1600" dirty="0" err="1" smtClean="0">
                <a:latin typeface="Times New Roman" pitchFamily="18" charset="0"/>
                <a:cs typeface="Times New Roman" pitchFamily="18" charset="0"/>
              </a:rPr>
              <a:t>Ростехнадзора</a:t>
            </a:r>
            <a:r>
              <a:rPr lang="ru-RU" sz="1600" dirty="0" smtClean="0">
                <a:latin typeface="Times New Roman" pitchFamily="18" charset="0"/>
                <a:cs typeface="Times New Roman" pitchFamily="18" charset="0"/>
              </a:rPr>
              <a:t> от 29.01.2007№37</a:t>
            </a:r>
            <a:endParaRPr lang="ru-RU" sz="1600"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714356"/>
            <a:ext cx="8258204" cy="500066"/>
          </a:xfrm>
        </p:spPr>
        <p:txBody>
          <a:bodyPr>
            <a:normAutofit/>
          </a:bodyPr>
          <a:lstStyle/>
          <a:p>
            <a:pPr algn="ctr"/>
            <a:r>
              <a:rPr lang="ru-RU" sz="1800" dirty="0" smtClean="0">
                <a:solidFill>
                  <a:schemeClr val="tx1"/>
                </a:solidFill>
                <a:latin typeface="Times New Roman" pitchFamily="18" charset="0"/>
                <a:cs typeface="Times New Roman" pitchFamily="18" charset="0"/>
              </a:rPr>
              <a:t>КЛАССИФИКАЦИЯ КРАНОВ ПО ВИДУ ГРУЗОЗАХВАТНОГО ОРГАНА</a:t>
            </a:r>
            <a:endParaRPr lang="ru-RU" sz="1800" dirty="0">
              <a:solidFill>
                <a:schemeClr val="tx1"/>
              </a:solidFill>
              <a:latin typeface="Times New Roman" pitchFamily="18" charset="0"/>
              <a:cs typeface="Times New Roman" pitchFamily="18" charset="0"/>
            </a:endParaRPr>
          </a:p>
        </p:txBody>
      </p:sp>
      <p:pic>
        <p:nvPicPr>
          <p:cNvPr id="4" name="Содержимое 3" descr="кран1.JPG"/>
          <p:cNvPicPr>
            <a:picLocks noGrp="1" noChangeAspect="1"/>
          </p:cNvPicPr>
          <p:nvPr>
            <p:ph idx="1"/>
          </p:nvPr>
        </p:nvPicPr>
        <p:blipFill>
          <a:blip r:embed="rId2" cstate="print"/>
          <a:stretch>
            <a:fillRect/>
          </a:stretch>
        </p:blipFill>
        <p:spPr>
          <a:xfrm>
            <a:off x="214282" y="1214422"/>
            <a:ext cx="1500166" cy="637240"/>
          </a:xfrm>
        </p:spPr>
      </p:pic>
      <p:pic>
        <p:nvPicPr>
          <p:cNvPr id="5" name="Рисунок 4" descr="кран2.JPG"/>
          <p:cNvPicPr>
            <a:picLocks noChangeAspect="1"/>
          </p:cNvPicPr>
          <p:nvPr/>
        </p:nvPicPr>
        <p:blipFill>
          <a:blip r:embed="rId3" cstate="print"/>
          <a:stretch>
            <a:fillRect/>
          </a:stretch>
        </p:blipFill>
        <p:spPr>
          <a:xfrm>
            <a:off x="214282" y="2000240"/>
            <a:ext cx="1500198" cy="645708"/>
          </a:xfrm>
          <a:prstGeom prst="rect">
            <a:avLst/>
          </a:prstGeom>
        </p:spPr>
      </p:pic>
      <p:pic>
        <p:nvPicPr>
          <p:cNvPr id="6" name="Рисунок 5" descr="кран3.JPG"/>
          <p:cNvPicPr>
            <a:picLocks noChangeAspect="1"/>
          </p:cNvPicPr>
          <p:nvPr/>
        </p:nvPicPr>
        <p:blipFill>
          <a:blip r:embed="rId4" cstate="print"/>
          <a:stretch>
            <a:fillRect/>
          </a:stretch>
        </p:blipFill>
        <p:spPr>
          <a:xfrm>
            <a:off x="285720" y="2857496"/>
            <a:ext cx="1285884" cy="613991"/>
          </a:xfrm>
          <a:prstGeom prst="rect">
            <a:avLst/>
          </a:prstGeom>
        </p:spPr>
      </p:pic>
      <p:pic>
        <p:nvPicPr>
          <p:cNvPr id="7" name="Рисунок 6" descr="кран4.JPG"/>
          <p:cNvPicPr>
            <a:picLocks noChangeAspect="1"/>
          </p:cNvPicPr>
          <p:nvPr/>
        </p:nvPicPr>
        <p:blipFill>
          <a:blip r:embed="rId5" cstate="print"/>
          <a:stretch>
            <a:fillRect/>
          </a:stretch>
        </p:blipFill>
        <p:spPr>
          <a:xfrm>
            <a:off x="0" y="3643314"/>
            <a:ext cx="1785918" cy="660761"/>
          </a:xfrm>
          <a:prstGeom prst="rect">
            <a:avLst/>
          </a:prstGeom>
        </p:spPr>
      </p:pic>
      <p:pic>
        <p:nvPicPr>
          <p:cNvPr id="8" name="Рисунок 7" descr="кран5.JPG"/>
          <p:cNvPicPr>
            <a:picLocks noChangeAspect="1"/>
          </p:cNvPicPr>
          <p:nvPr/>
        </p:nvPicPr>
        <p:blipFill>
          <a:blip r:embed="rId6" cstate="print"/>
          <a:stretch>
            <a:fillRect/>
          </a:stretch>
        </p:blipFill>
        <p:spPr>
          <a:xfrm>
            <a:off x="0" y="4500570"/>
            <a:ext cx="1721890" cy="571504"/>
          </a:xfrm>
          <a:prstGeom prst="rect">
            <a:avLst/>
          </a:prstGeom>
        </p:spPr>
      </p:pic>
      <p:pic>
        <p:nvPicPr>
          <p:cNvPr id="9" name="Рисунок 8" descr="кран6.JPG"/>
          <p:cNvPicPr>
            <a:picLocks noChangeAspect="1"/>
          </p:cNvPicPr>
          <p:nvPr/>
        </p:nvPicPr>
        <p:blipFill>
          <a:blip r:embed="rId7" cstate="print"/>
          <a:stretch>
            <a:fillRect/>
          </a:stretch>
        </p:blipFill>
        <p:spPr>
          <a:xfrm>
            <a:off x="0" y="5429264"/>
            <a:ext cx="1563913" cy="571504"/>
          </a:xfrm>
          <a:prstGeom prst="rect">
            <a:avLst/>
          </a:prstGeom>
        </p:spPr>
      </p:pic>
      <p:pic>
        <p:nvPicPr>
          <p:cNvPr id="10" name="Рисунок 9" descr="кран7.JPG"/>
          <p:cNvPicPr>
            <a:picLocks noChangeAspect="1"/>
          </p:cNvPicPr>
          <p:nvPr/>
        </p:nvPicPr>
        <p:blipFill>
          <a:blip r:embed="rId8" cstate="print"/>
          <a:stretch>
            <a:fillRect/>
          </a:stretch>
        </p:blipFill>
        <p:spPr>
          <a:xfrm>
            <a:off x="0" y="6072206"/>
            <a:ext cx="1548466" cy="571504"/>
          </a:xfrm>
          <a:prstGeom prst="rect">
            <a:avLst/>
          </a:prstGeom>
        </p:spPr>
      </p:pic>
      <p:pic>
        <p:nvPicPr>
          <p:cNvPr id="11" name="Рисунок 10" descr="кран12.JPG"/>
          <p:cNvPicPr>
            <a:picLocks noChangeAspect="1"/>
          </p:cNvPicPr>
          <p:nvPr/>
        </p:nvPicPr>
        <p:blipFill>
          <a:blip r:embed="rId9" cstate="print"/>
          <a:stretch>
            <a:fillRect/>
          </a:stretch>
        </p:blipFill>
        <p:spPr>
          <a:xfrm>
            <a:off x="4643437" y="1339268"/>
            <a:ext cx="1357323" cy="446658"/>
          </a:xfrm>
          <a:prstGeom prst="rect">
            <a:avLst/>
          </a:prstGeom>
        </p:spPr>
      </p:pic>
      <p:pic>
        <p:nvPicPr>
          <p:cNvPr id="12" name="Рисунок 11" descr="кран11.JPG"/>
          <p:cNvPicPr>
            <a:picLocks noChangeAspect="1"/>
          </p:cNvPicPr>
          <p:nvPr/>
        </p:nvPicPr>
        <p:blipFill>
          <a:blip r:embed="rId10" cstate="print"/>
          <a:stretch>
            <a:fillRect/>
          </a:stretch>
        </p:blipFill>
        <p:spPr>
          <a:xfrm>
            <a:off x="4572001" y="2270274"/>
            <a:ext cx="1357322" cy="557861"/>
          </a:xfrm>
          <a:prstGeom prst="rect">
            <a:avLst/>
          </a:prstGeom>
        </p:spPr>
      </p:pic>
      <p:pic>
        <p:nvPicPr>
          <p:cNvPr id="13" name="Рисунок 12" descr="кран10.JPG"/>
          <p:cNvPicPr>
            <a:picLocks noChangeAspect="1"/>
          </p:cNvPicPr>
          <p:nvPr/>
        </p:nvPicPr>
        <p:blipFill>
          <a:blip r:embed="rId11" cstate="print"/>
          <a:stretch>
            <a:fillRect/>
          </a:stretch>
        </p:blipFill>
        <p:spPr>
          <a:xfrm>
            <a:off x="4572000" y="3357563"/>
            <a:ext cx="1404021" cy="500066"/>
          </a:xfrm>
          <a:prstGeom prst="rect">
            <a:avLst/>
          </a:prstGeom>
        </p:spPr>
      </p:pic>
      <p:pic>
        <p:nvPicPr>
          <p:cNvPr id="14" name="Рисунок 13" descr="кран9.JPG"/>
          <p:cNvPicPr>
            <a:picLocks noChangeAspect="1"/>
          </p:cNvPicPr>
          <p:nvPr/>
        </p:nvPicPr>
        <p:blipFill>
          <a:blip r:embed="rId12" cstate="print"/>
          <a:stretch>
            <a:fillRect/>
          </a:stretch>
        </p:blipFill>
        <p:spPr>
          <a:xfrm>
            <a:off x="4643437" y="4286256"/>
            <a:ext cx="1357323" cy="500375"/>
          </a:xfrm>
          <a:prstGeom prst="rect">
            <a:avLst/>
          </a:prstGeom>
        </p:spPr>
      </p:pic>
      <p:pic>
        <p:nvPicPr>
          <p:cNvPr id="15" name="Рисунок 14" descr="кран8.JPG"/>
          <p:cNvPicPr>
            <a:picLocks noChangeAspect="1"/>
          </p:cNvPicPr>
          <p:nvPr/>
        </p:nvPicPr>
        <p:blipFill>
          <a:blip r:embed="rId13" cstate="print"/>
          <a:stretch>
            <a:fillRect/>
          </a:stretch>
        </p:blipFill>
        <p:spPr>
          <a:xfrm>
            <a:off x="4643438" y="5214951"/>
            <a:ext cx="1375182" cy="500066"/>
          </a:xfrm>
          <a:prstGeom prst="rect">
            <a:avLst/>
          </a:prstGeom>
        </p:spPr>
      </p:pic>
      <p:sp>
        <p:nvSpPr>
          <p:cNvPr id="16" name="Прямоугольник 15"/>
          <p:cNvSpPr/>
          <p:nvPr/>
        </p:nvSpPr>
        <p:spPr>
          <a:xfrm>
            <a:off x="1714480" y="1285860"/>
            <a:ext cx="2786082" cy="571504"/>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ru-RU" sz="1200" b="1" dirty="0" smtClean="0">
                <a:latin typeface="Times New Roman" pitchFamily="18" charset="0"/>
                <a:cs typeface="Times New Roman" pitchFamily="18" charset="0"/>
              </a:rPr>
              <a:t>Кран крюковой </a:t>
            </a:r>
            <a:r>
              <a:rPr lang="ru-RU" sz="1200" dirty="0" smtClean="0">
                <a:latin typeface="Times New Roman" pitchFamily="18" charset="0"/>
                <a:cs typeface="Times New Roman" pitchFamily="18" charset="0"/>
              </a:rPr>
              <a:t>– кран, оборудованный грузозахватным органом в виде крюка</a:t>
            </a:r>
            <a:endParaRPr lang="ru-RU" sz="1200" dirty="0">
              <a:latin typeface="Times New Roman" pitchFamily="18" charset="0"/>
              <a:cs typeface="Times New Roman" pitchFamily="18" charset="0"/>
            </a:endParaRPr>
          </a:p>
        </p:txBody>
      </p:sp>
      <p:sp>
        <p:nvSpPr>
          <p:cNvPr id="17" name="Прямоугольник 16"/>
          <p:cNvSpPr/>
          <p:nvPr/>
        </p:nvSpPr>
        <p:spPr>
          <a:xfrm>
            <a:off x="1714480" y="2000240"/>
            <a:ext cx="2714644" cy="571504"/>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ru-RU" sz="1200" b="1" dirty="0" smtClean="0">
                <a:latin typeface="Times New Roman" pitchFamily="18" charset="0"/>
                <a:cs typeface="Times New Roman" pitchFamily="18" charset="0"/>
              </a:rPr>
              <a:t>Кран грейферный</a:t>
            </a:r>
            <a:r>
              <a:rPr lang="ru-RU" sz="1200" dirty="0" smtClean="0">
                <a:latin typeface="Times New Roman" pitchFamily="18" charset="0"/>
                <a:cs typeface="Times New Roman" pitchFamily="18" charset="0"/>
              </a:rPr>
              <a:t> – кран, оборудованный грузозахватным органом в виде грейфера</a:t>
            </a:r>
            <a:endParaRPr lang="ru-RU" sz="1200" dirty="0">
              <a:latin typeface="Times New Roman" pitchFamily="18" charset="0"/>
              <a:cs typeface="Times New Roman" pitchFamily="18" charset="0"/>
            </a:endParaRPr>
          </a:p>
        </p:txBody>
      </p:sp>
      <p:sp>
        <p:nvSpPr>
          <p:cNvPr id="18" name="Прямоугольник 17"/>
          <p:cNvSpPr/>
          <p:nvPr/>
        </p:nvSpPr>
        <p:spPr>
          <a:xfrm>
            <a:off x="1714480" y="2714620"/>
            <a:ext cx="2714644" cy="571504"/>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ru-RU" sz="1200" b="1" dirty="0" smtClean="0">
                <a:latin typeface="Times New Roman" pitchFamily="18" charset="0"/>
                <a:cs typeface="Times New Roman" pitchFamily="18" charset="0"/>
              </a:rPr>
              <a:t>Кран магнитный</a:t>
            </a:r>
            <a:r>
              <a:rPr lang="ru-RU" sz="1200" dirty="0" smtClean="0">
                <a:latin typeface="Times New Roman" pitchFamily="18" charset="0"/>
                <a:cs typeface="Times New Roman" pitchFamily="18" charset="0"/>
              </a:rPr>
              <a:t> – кран, оборудованный грузозахватным органом в виде электромагнита</a:t>
            </a:r>
            <a:endParaRPr lang="ru-RU" sz="1200" b="1" dirty="0">
              <a:latin typeface="Times New Roman" pitchFamily="18" charset="0"/>
              <a:cs typeface="Times New Roman" pitchFamily="18" charset="0"/>
            </a:endParaRPr>
          </a:p>
        </p:txBody>
      </p:sp>
      <p:sp>
        <p:nvSpPr>
          <p:cNvPr id="19" name="Прямоугольник 18"/>
          <p:cNvSpPr/>
          <p:nvPr/>
        </p:nvSpPr>
        <p:spPr>
          <a:xfrm>
            <a:off x="1714480" y="3429000"/>
            <a:ext cx="2714644" cy="928694"/>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ru-RU" sz="1400" b="1" dirty="0" smtClean="0">
                <a:latin typeface="Times New Roman" pitchFamily="18" charset="0"/>
                <a:cs typeface="Times New Roman" pitchFamily="18" charset="0"/>
              </a:rPr>
              <a:t>К</a:t>
            </a:r>
            <a:r>
              <a:rPr lang="ru-RU" sz="1200" b="1" dirty="0" smtClean="0">
                <a:latin typeface="Times New Roman" pitchFamily="18" charset="0"/>
                <a:cs typeface="Times New Roman" pitchFamily="18" charset="0"/>
              </a:rPr>
              <a:t>ран </a:t>
            </a:r>
            <a:r>
              <a:rPr lang="ru-RU" sz="1200" b="1" dirty="0" err="1" smtClean="0">
                <a:latin typeface="Times New Roman" pitchFamily="18" charset="0"/>
                <a:cs typeface="Times New Roman" pitchFamily="18" charset="0"/>
              </a:rPr>
              <a:t>мульдомагнитный</a:t>
            </a:r>
            <a:r>
              <a:rPr lang="ru-RU" sz="1200" dirty="0" smtClean="0">
                <a:latin typeface="Times New Roman" pitchFamily="18" charset="0"/>
                <a:cs typeface="Times New Roman" pitchFamily="18" charset="0"/>
              </a:rPr>
              <a:t> – </a:t>
            </a:r>
            <a:r>
              <a:rPr lang="ru-RU" sz="1200" dirty="0" err="1" smtClean="0">
                <a:latin typeface="Times New Roman" pitchFamily="18" charset="0"/>
                <a:cs typeface="Times New Roman" pitchFamily="18" charset="0"/>
              </a:rPr>
              <a:t>кран</a:t>
            </a:r>
            <a:r>
              <a:rPr lang="ru-RU" sz="1200" dirty="0" smtClean="0">
                <a:latin typeface="Times New Roman" pitchFamily="18" charset="0"/>
                <a:cs typeface="Times New Roman" pitchFamily="18" charset="0"/>
              </a:rPr>
              <a:t> мостовой, оборудованный грузозахватным органом в виде электромагнита и приспособлением для перемещения мульд</a:t>
            </a:r>
            <a:endParaRPr lang="ru-RU" sz="1200" b="1" dirty="0">
              <a:latin typeface="Times New Roman" pitchFamily="18" charset="0"/>
              <a:cs typeface="Times New Roman" pitchFamily="18" charset="0"/>
            </a:endParaRPr>
          </a:p>
        </p:txBody>
      </p:sp>
      <p:sp>
        <p:nvSpPr>
          <p:cNvPr id="20" name="Прямоугольник 19"/>
          <p:cNvSpPr/>
          <p:nvPr/>
        </p:nvSpPr>
        <p:spPr>
          <a:xfrm>
            <a:off x="1714480" y="4429132"/>
            <a:ext cx="2786082" cy="928694"/>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ru-RU" sz="1200" b="1" dirty="0" smtClean="0">
                <a:latin typeface="Times New Roman" pitchFamily="18" charset="0"/>
                <a:cs typeface="Times New Roman" pitchFamily="18" charset="0"/>
              </a:rPr>
              <a:t>Кран </a:t>
            </a:r>
            <a:r>
              <a:rPr lang="ru-RU" sz="1200" b="1" dirty="0" err="1" smtClean="0">
                <a:latin typeface="Times New Roman" pitchFamily="18" charset="0"/>
                <a:cs typeface="Times New Roman" pitchFamily="18" charset="0"/>
              </a:rPr>
              <a:t>мульдогрейферный</a:t>
            </a:r>
            <a:r>
              <a:rPr lang="ru-RU" sz="1200" b="1" dirty="0" smtClean="0">
                <a:latin typeface="Times New Roman" pitchFamily="18" charset="0"/>
                <a:cs typeface="Times New Roman" pitchFamily="18" charset="0"/>
              </a:rPr>
              <a:t> </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кран</a:t>
            </a:r>
            <a:r>
              <a:rPr lang="ru-RU" sz="1200" dirty="0" smtClean="0">
                <a:latin typeface="Times New Roman" pitchFamily="18" charset="0"/>
                <a:cs typeface="Times New Roman" pitchFamily="18" charset="0"/>
              </a:rPr>
              <a:t> мостовой, оборудованный грузозахватным органом в виде грейфера и приспособлением для перемещения мульд</a:t>
            </a:r>
            <a:endParaRPr lang="ru-RU" sz="1200" b="1" dirty="0">
              <a:latin typeface="Times New Roman" pitchFamily="18" charset="0"/>
              <a:cs typeface="Times New Roman" pitchFamily="18" charset="0"/>
            </a:endParaRPr>
          </a:p>
        </p:txBody>
      </p:sp>
      <p:sp>
        <p:nvSpPr>
          <p:cNvPr id="22" name="Прямоугольник 21"/>
          <p:cNvSpPr/>
          <p:nvPr/>
        </p:nvSpPr>
        <p:spPr>
          <a:xfrm>
            <a:off x="1714480" y="5429264"/>
            <a:ext cx="2786082" cy="571504"/>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ru-RU" sz="1200" b="1" dirty="0" smtClean="0">
                <a:latin typeface="Times New Roman" pitchFamily="18" charset="0"/>
                <a:cs typeface="Times New Roman" pitchFamily="18" charset="0"/>
              </a:rPr>
              <a:t>Кран </a:t>
            </a:r>
            <a:r>
              <a:rPr lang="ru-RU" sz="1200" b="1" dirty="0" err="1" smtClean="0">
                <a:latin typeface="Times New Roman" pitchFamily="18" charset="0"/>
                <a:cs typeface="Times New Roman" pitchFamily="18" charset="0"/>
              </a:rPr>
              <a:t>мульдозавалочный</a:t>
            </a:r>
            <a:r>
              <a:rPr lang="ru-RU" sz="1200" dirty="0" smtClean="0">
                <a:latin typeface="Times New Roman" pitchFamily="18" charset="0"/>
                <a:cs typeface="Times New Roman" pitchFamily="18" charset="0"/>
              </a:rPr>
              <a:t> – </a:t>
            </a:r>
            <a:r>
              <a:rPr lang="ru-RU" sz="1200" dirty="0" err="1" smtClean="0">
                <a:latin typeface="Times New Roman" pitchFamily="18" charset="0"/>
                <a:cs typeface="Times New Roman" pitchFamily="18" charset="0"/>
              </a:rPr>
              <a:t>кран</a:t>
            </a:r>
            <a:r>
              <a:rPr lang="ru-RU" sz="1200" dirty="0" smtClean="0">
                <a:latin typeface="Times New Roman" pitchFamily="18" charset="0"/>
                <a:cs typeface="Times New Roman" pitchFamily="18" charset="0"/>
              </a:rPr>
              <a:t> мостовой, оборудованный хоботом для захвата мульд</a:t>
            </a:r>
            <a:endParaRPr lang="ru-RU" sz="1200" b="1" dirty="0">
              <a:latin typeface="Times New Roman" pitchFamily="18" charset="0"/>
              <a:cs typeface="Times New Roman" pitchFamily="18" charset="0"/>
            </a:endParaRPr>
          </a:p>
        </p:txBody>
      </p:sp>
      <p:sp>
        <p:nvSpPr>
          <p:cNvPr id="23" name="Прямоугольник 22"/>
          <p:cNvSpPr/>
          <p:nvPr/>
        </p:nvSpPr>
        <p:spPr>
          <a:xfrm>
            <a:off x="1714480" y="6072206"/>
            <a:ext cx="2786082" cy="642942"/>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ru-RU" sz="1200" b="1" dirty="0" smtClean="0">
                <a:latin typeface="Times New Roman" pitchFamily="18" charset="0"/>
                <a:cs typeface="Times New Roman" pitchFamily="18" charset="0"/>
              </a:rPr>
              <a:t>Кран штыревой</a:t>
            </a:r>
            <a:r>
              <a:rPr lang="ru-RU" sz="1200" dirty="0" smtClean="0">
                <a:latin typeface="Times New Roman" pitchFamily="18" charset="0"/>
                <a:cs typeface="Times New Roman" pitchFamily="18" charset="0"/>
              </a:rPr>
              <a:t> – кран мостовой, оборудованный захватом для извлечения штырей  из электролизеров</a:t>
            </a:r>
            <a:endParaRPr lang="ru-RU" sz="1200" b="1" dirty="0">
              <a:latin typeface="Times New Roman" pitchFamily="18" charset="0"/>
              <a:cs typeface="Times New Roman" pitchFamily="18" charset="0"/>
            </a:endParaRPr>
          </a:p>
        </p:txBody>
      </p:sp>
      <p:sp>
        <p:nvSpPr>
          <p:cNvPr id="24" name="Прямоугольник 23"/>
          <p:cNvSpPr/>
          <p:nvPr/>
        </p:nvSpPr>
        <p:spPr>
          <a:xfrm>
            <a:off x="6072198" y="1142984"/>
            <a:ext cx="2786082" cy="785818"/>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tabLst>
                <a:tab pos="2506663" algn="l"/>
              </a:tabLst>
            </a:pPr>
            <a:r>
              <a:rPr lang="ru-RU" sz="1200" b="1" dirty="0" smtClean="0">
                <a:latin typeface="Times New Roman" pitchFamily="18" charset="0"/>
                <a:cs typeface="Times New Roman" pitchFamily="18" charset="0"/>
              </a:rPr>
              <a:t>Кран литейный</a:t>
            </a:r>
            <a:r>
              <a:rPr lang="ru-RU" sz="1200" dirty="0" smtClean="0">
                <a:latin typeface="Times New Roman" pitchFamily="18" charset="0"/>
                <a:cs typeface="Times New Roman" pitchFamily="18" charset="0"/>
              </a:rPr>
              <a:t> – кран мостовой, оборудованный механизмами подъема и опрокидывания литейного ковша</a:t>
            </a:r>
            <a:endParaRPr lang="ru-RU" sz="1200" b="1" dirty="0">
              <a:latin typeface="Times New Roman" pitchFamily="18" charset="0"/>
              <a:cs typeface="Times New Roman" pitchFamily="18" charset="0"/>
            </a:endParaRPr>
          </a:p>
        </p:txBody>
      </p:sp>
      <p:sp>
        <p:nvSpPr>
          <p:cNvPr id="25" name="Прямоугольник 24"/>
          <p:cNvSpPr/>
          <p:nvPr/>
        </p:nvSpPr>
        <p:spPr>
          <a:xfrm>
            <a:off x="6072198" y="2071678"/>
            <a:ext cx="2928958" cy="928694"/>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ru-RU" sz="1200" b="1" dirty="0" smtClean="0">
                <a:latin typeface="Times New Roman" pitchFamily="18" charset="0"/>
                <a:cs typeface="Times New Roman" pitchFamily="18" charset="0"/>
              </a:rPr>
              <a:t>Кран посадочный</a:t>
            </a:r>
            <a:r>
              <a:rPr lang="ru-RU" sz="1200" dirty="0" smtClean="0">
                <a:latin typeface="Times New Roman" pitchFamily="18" charset="0"/>
                <a:cs typeface="Times New Roman" pitchFamily="18" charset="0"/>
              </a:rPr>
              <a:t> – кран мостовой, оборудованный вращающейся колонной с горизонтальными клещами в нижней ее части для захвата и посадки в печь заготовок</a:t>
            </a:r>
            <a:endParaRPr lang="ru-RU" sz="1200" b="1" dirty="0">
              <a:latin typeface="Times New Roman" pitchFamily="18" charset="0"/>
              <a:cs typeface="Times New Roman" pitchFamily="18" charset="0"/>
            </a:endParaRPr>
          </a:p>
        </p:txBody>
      </p:sp>
      <p:sp>
        <p:nvSpPr>
          <p:cNvPr id="26" name="Прямоугольник 25"/>
          <p:cNvSpPr/>
          <p:nvPr/>
        </p:nvSpPr>
        <p:spPr>
          <a:xfrm>
            <a:off x="6072198" y="3143248"/>
            <a:ext cx="2928958" cy="928694"/>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ru-RU" sz="1200" b="1" dirty="0" smtClean="0">
                <a:latin typeface="Times New Roman" pitchFamily="18" charset="0"/>
                <a:cs typeface="Times New Roman" pitchFamily="18" charset="0"/>
              </a:rPr>
              <a:t>Кран ковочный</a:t>
            </a:r>
            <a:r>
              <a:rPr lang="ru-RU" sz="1200" dirty="0" smtClean="0">
                <a:latin typeface="Times New Roman" pitchFamily="18" charset="0"/>
                <a:cs typeface="Times New Roman" pitchFamily="18" charset="0"/>
              </a:rPr>
              <a:t> – кран мостовой, оборудованный приспособлением для подъема, перемещения и поворота поковок</a:t>
            </a:r>
            <a:endParaRPr lang="ru-RU" sz="1200" b="1" dirty="0">
              <a:latin typeface="Times New Roman" pitchFamily="18" charset="0"/>
              <a:cs typeface="Times New Roman" pitchFamily="18" charset="0"/>
            </a:endParaRPr>
          </a:p>
        </p:txBody>
      </p:sp>
      <p:sp>
        <p:nvSpPr>
          <p:cNvPr id="27" name="Прямоугольник 26"/>
          <p:cNvSpPr/>
          <p:nvPr/>
        </p:nvSpPr>
        <p:spPr>
          <a:xfrm>
            <a:off x="6072198" y="4143380"/>
            <a:ext cx="2928958" cy="928694"/>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ru-RU" sz="1200" b="1" dirty="0" smtClean="0">
                <a:latin typeface="Times New Roman" pitchFamily="18" charset="0"/>
                <a:cs typeface="Times New Roman" pitchFamily="18" charset="0"/>
              </a:rPr>
              <a:t>Кран для раздевания слитков</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стрипперный</a:t>
            </a:r>
            <a:r>
              <a:rPr lang="ru-RU" sz="1200" dirty="0" smtClean="0">
                <a:latin typeface="Times New Roman" pitchFamily="18" charset="0"/>
                <a:cs typeface="Times New Roman" pitchFamily="18" charset="0"/>
              </a:rPr>
              <a:t>) – кран мостовой, оборудованный клещевым захватом и предназначенный для выталкивания слитков из изложниц</a:t>
            </a:r>
            <a:endParaRPr lang="ru-RU" sz="1200" b="1" dirty="0">
              <a:latin typeface="Times New Roman" pitchFamily="18" charset="0"/>
              <a:cs typeface="Times New Roman" pitchFamily="18" charset="0"/>
            </a:endParaRPr>
          </a:p>
        </p:txBody>
      </p:sp>
      <p:sp>
        <p:nvSpPr>
          <p:cNvPr id="28" name="Прямоугольник 27"/>
          <p:cNvSpPr/>
          <p:nvPr/>
        </p:nvSpPr>
        <p:spPr>
          <a:xfrm>
            <a:off x="6072198" y="5143512"/>
            <a:ext cx="2928958" cy="785818"/>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ru-RU" sz="1200" b="1" dirty="0" smtClean="0">
                <a:latin typeface="Times New Roman" pitchFamily="18" charset="0"/>
                <a:cs typeface="Times New Roman" pitchFamily="18" charset="0"/>
              </a:rPr>
              <a:t>Кран </a:t>
            </a:r>
            <a:r>
              <a:rPr lang="ru-RU" sz="1200" b="1" dirty="0" err="1" smtClean="0">
                <a:latin typeface="Times New Roman" pitchFamily="18" charset="0"/>
                <a:cs typeface="Times New Roman" pitchFamily="18" charset="0"/>
              </a:rPr>
              <a:t>колодцевый</a:t>
            </a:r>
            <a:r>
              <a:rPr lang="ru-RU" sz="1200" dirty="0" smtClean="0">
                <a:latin typeface="Times New Roman" pitchFamily="18" charset="0"/>
                <a:cs typeface="Times New Roman" pitchFamily="18" charset="0"/>
              </a:rPr>
              <a:t> – </a:t>
            </a:r>
            <a:r>
              <a:rPr lang="ru-RU" sz="1200" dirty="0" err="1" smtClean="0">
                <a:latin typeface="Times New Roman" pitchFamily="18" charset="0"/>
                <a:cs typeface="Times New Roman" pitchFamily="18" charset="0"/>
              </a:rPr>
              <a:t>кран</a:t>
            </a:r>
            <a:r>
              <a:rPr lang="ru-RU" sz="1200" dirty="0" smtClean="0">
                <a:latin typeface="Times New Roman" pitchFamily="18" charset="0"/>
                <a:cs typeface="Times New Roman" pitchFamily="18" charset="0"/>
              </a:rPr>
              <a:t> мостовой, оборудованный клещевым захватом и предназначенный для обслуживания </a:t>
            </a:r>
            <a:r>
              <a:rPr lang="ru-RU" sz="1200" dirty="0" err="1" smtClean="0">
                <a:latin typeface="Times New Roman" pitchFamily="18" charset="0"/>
                <a:cs typeface="Times New Roman" pitchFamily="18" charset="0"/>
              </a:rPr>
              <a:t>колодцевых</a:t>
            </a:r>
            <a:r>
              <a:rPr lang="ru-RU" sz="1200" dirty="0" smtClean="0">
                <a:latin typeface="Times New Roman" pitchFamily="18" charset="0"/>
                <a:cs typeface="Times New Roman" pitchFamily="18" charset="0"/>
              </a:rPr>
              <a:t> печей</a:t>
            </a:r>
            <a:endParaRPr lang="ru-RU" sz="1200" b="1" dirty="0">
              <a:latin typeface="Times New Roman" pitchFamily="18" charset="0"/>
              <a:cs typeface="Times New Roman" pitchFamily="18" charset="0"/>
            </a:endParaRPr>
          </a:p>
        </p:txBody>
      </p:sp>
      <p:sp>
        <p:nvSpPr>
          <p:cNvPr id="29" name="Прямоугольник 28"/>
          <p:cNvSpPr/>
          <p:nvPr/>
        </p:nvSpPr>
        <p:spPr>
          <a:xfrm>
            <a:off x="4786314" y="6000768"/>
            <a:ext cx="4214842" cy="642942"/>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ru-RU" sz="1200" b="1" dirty="0" smtClean="0">
                <a:latin typeface="Times New Roman" pitchFamily="18" charset="0"/>
                <a:cs typeface="Times New Roman" pitchFamily="18" charset="0"/>
              </a:rPr>
              <a:t>Кран с траверсой </a:t>
            </a:r>
            <a:r>
              <a:rPr lang="ru-RU" sz="1200" dirty="0" smtClean="0">
                <a:latin typeface="Times New Roman" pitchFamily="18" charset="0"/>
                <a:cs typeface="Times New Roman" pitchFamily="18" charset="0"/>
              </a:rPr>
              <a:t>– кран мостовой, оборудованный траверсой, предназначенной для транспортировки длинномерных грузов</a:t>
            </a:r>
            <a:endParaRPr lang="ru-RU" sz="1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000" b="1" dirty="0" smtClean="0">
                <a:solidFill>
                  <a:schemeClr val="tx1"/>
                </a:solidFill>
                <a:latin typeface="Times New Roman" pitchFamily="18" charset="0"/>
                <a:cs typeface="Times New Roman" pitchFamily="18" charset="0"/>
              </a:rPr>
              <a:t>ТЕМА 6. ПРОИЗВОДСТВО РАБОТ</a:t>
            </a:r>
            <a:br>
              <a:rPr lang="ru-RU" sz="2000" b="1" dirty="0" smtClean="0">
                <a:solidFill>
                  <a:schemeClr val="tx1"/>
                </a:solidFill>
                <a:latin typeface="Times New Roman" pitchFamily="18" charset="0"/>
                <a:cs typeface="Times New Roman" pitchFamily="18" charset="0"/>
              </a:rPr>
            </a:br>
            <a:endParaRPr lang="ru-RU" sz="2000" u="sng"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2071678"/>
            <a:ext cx="8229600" cy="4502858"/>
          </a:xfrm>
        </p:spPr>
        <p:txBody>
          <a:bodyPr>
            <a:normAutofit/>
          </a:bodyPr>
          <a:lstStyle/>
          <a:p>
            <a:pPr algn="ctr">
              <a:buClrTx/>
              <a:buNone/>
            </a:pPr>
            <a:r>
              <a:rPr lang="ru-RU" sz="1600" b="1" u="sng" dirty="0" smtClean="0">
                <a:latin typeface="Times New Roman" pitchFamily="18" charset="0"/>
                <a:cs typeface="Times New Roman" pitchFamily="18" charset="0"/>
              </a:rPr>
              <a:t>В теме рассматриваются: </a:t>
            </a:r>
          </a:p>
          <a:p>
            <a:pPr algn="ctr">
              <a:buClrTx/>
              <a:buNone/>
            </a:pPr>
            <a:endParaRPr lang="ru-RU" sz="1600" b="1" u="sng" dirty="0" smtClean="0">
              <a:latin typeface="Times New Roman" pitchFamily="18" charset="0"/>
              <a:cs typeface="Times New Roman" pitchFamily="18" charset="0"/>
            </a:endParaRPr>
          </a:p>
          <a:p>
            <a:pPr algn="ctr">
              <a:buClrTx/>
            </a:pPr>
            <a:r>
              <a:rPr lang="ru-RU" sz="1600" dirty="0" smtClean="0">
                <a:latin typeface="Times New Roman" pitchFamily="18" charset="0"/>
                <a:cs typeface="Times New Roman" pitchFamily="18" charset="0"/>
              </a:rPr>
              <a:t>Подъем и перемещение грузов несколькими кранами</a:t>
            </a:r>
          </a:p>
          <a:p>
            <a:pPr algn="ctr">
              <a:buClrTx/>
            </a:pPr>
            <a:r>
              <a:rPr lang="ru-RU" sz="1600" dirty="0" err="1" smtClean="0">
                <a:latin typeface="Times New Roman" pitchFamily="18" charset="0"/>
                <a:cs typeface="Times New Roman" pitchFamily="18" charset="0"/>
              </a:rPr>
              <a:t>Строповка</a:t>
            </a:r>
            <a:r>
              <a:rPr lang="ru-RU" sz="1600" dirty="0" smtClean="0">
                <a:latin typeface="Times New Roman" pitchFamily="18" charset="0"/>
                <a:cs typeface="Times New Roman" pitchFamily="18" charset="0"/>
              </a:rPr>
              <a:t> грузов</a:t>
            </a:r>
          </a:p>
          <a:p>
            <a:pPr algn="ctr">
              <a:buClrTx/>
            </a:pPr>
            <a:r>
              <a:rPr lang="ru-RU" sz="1600" dirty="0" smtClean="0">
                <a:latin typeface="Times New Roman" pitchFamily="18" charset="0"/>
                <a:cs typeface="Times New Roman" pitchFamily="18" charset="0"/>
              </a:rPr>
              <a:t>Требования к разработке проектов производства работ грузоподъемными кранами и технологических карт</a:t>
            </a:r>
          </a:p>
          <a:p>
            <a:pPr algn="ctr">
              <a:buClrTx/>
            </a:pPr>
            <a:r>
              <a:rPr lang="ru-RU" sz="1600" dirty="0" smtClean="0">
                <a:latin typeface="Times New Roman" pitchFamily="18" charset="0"/>
                <a:cs typeface="Times New Roman" pitchFamily="18" charset="0"/>
              </a:rPr>
              <a:t>Производство работ вблизи линии электропередачи</a:t>
            </a:r>
          </a:p>
          <a:p>
            <a:pPr algn="ctr">
              <a:buClrTx/>
            </a:pPr>
            <a:r>
              <a:rPr lang="ru-RU" sz="1600" dirty="0" smtClean="0">
                <a:latin typeface="Times New Roman" pitchFamily="18" charset="0"/>
                <a:cs typeface="Times New Roman" pitchFamily="18" charset="0"/>
              </a:rPr>
              <a:t>Требования к безопасному выполнению работ по перемещению грузов кранами</a:t>
            </a:r>
          </a:p>
          <a:p>
            <a:pPr algn="ctr">
              <a:buClrTx/>
            </a:pPr>
            <a:r>
              <a:rPr lang="ru-RU" sz="1600" dirty="0" smtClean="0">
                <a:latin typeface="Times New Roman" pitchFamily="18" charset="0"/>
                <a:cs typeface="Times New Roman" pitchFamily="18" charset="0"/>
              </a:rPr>
              <a:t>Требования, при которых работа крана не допускается</a:t>
            </a:r>
            <a:endParaRPr lang="ru-RU"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908720"/>
            <a:ext cx="8219256" cy="1008112"/>
          </a:xfrm>
        </p:spPr>
        <p:txBody>
          <a:bodyPr>
            <a:normAutofit/>
          </a:bodyPr>
          <a:lstStyle/>
          <a:p>
            <a:pPr algn="ctr"/>
            <a:r>
              <a:rPr lang="ru-RU" sz="2000" b="1" dirty="0" smtClean="0">
                <a:solidFill>
                  <a:schemeClr val="tx1"/>
                </a:solidFill>
                <a:latin typeface="Times New Roman" pitchFamily="18" charset="0"/>
                <a:cs typeface="Times New Roman" pitchFamily="18" charset="0"/>
              </a:rPr>
              <a:t>ОСНОВНЫЕ НОРМАТИВНЫЕ ПРАВОВЫЕ АКТЫ И НОРМАТИВНО-ТЕХНИЧЕСКИЕ ДОКУМЕНТЫ, РЕКОМЕНДУЕМЫЕ ДЛЯ ИЗУЧЕНИЯ:</a:t>
            </a:r>
            <a:endParaRPr lang="ru-RU" sz="2000" b="1"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pPr algn="ctr">
              <a:buFont typeface="Wingdings" pitchFamily="2" charset="2"/>
              <a:buChar char="q"/>
            </a:pPr>
            <a:r>
              <a:rPr lang="ru-RU" sz="1600" dirty="0" smtClean="0">
                <a:latin typeface="Times New Roman" pitchFamily="18" charset="0"/>
                <a:cs typeface="Times New Roman" pitchFamily="18" charset="0"/>
              </a:rPr>
              <a:t>Приказ </a:t>
            </a:r>
            <a:r>
              <a:rPr lang="ru-RU" sz="1600" dirty="0" err="1" smtClean="0">
                <a:latin typeface="Times New Roman" pitchFamily="18" charset="0"/>
                <a:cs typeface="Times New Roman" pitchFamily="18" charset="0"/>
              </a:rPr>
              <a:t>Ростехнадзора</a:t>
            </a:r>
            <a:r>
              <a:rPr lang="ru-RU" sz="1600" dirty="0" smtClean="0">
                <a:latin typeface="Times New Roman" pitchFamily="18" charset="0"/>
                <a:cs typeface="Times New Roman" pitchFamily="18" charset="0"/>
              </a:rPr>
              <a:t> от 12.11.2013 №533 "Об утверждении Федеральных норм и правил в  области промышленной безопасности "Правила безопасности опасных производственных объектов, на которых используются подъемные сооружения" (Приказ 533)</a:t>
            </a:r>
          </a:p>
          <a:p>
            <a:pPr algn="ctr"/>
            <a:endParaRPr lang="ru-RU" sz="1600" dirty="0" smtClean="0">
              <a:latin typeface="Times New Roman" pitchFamily="18" charset="0"/>
              <a:cs typeface="Times New Roman" pitchFamily="18" charset="0"/>
            </a:endParaRPr>
          </a:p>
          <a:p>
            <a:pPr algn="ctr">
              <a:buFont typeface="Wingdings" pitchFamily="2" charset="2"/>
              <a:buChar char="q"/>
            </a:pPr>
            <a:r>
              <a:rPr lang="ru-RU" sz="1600" dirty="0" smtClean="0">
                <a:latin typeface="Times New Roman" pitchFamily="18" charset="0"/>
                <a:cs typeface="Times New Roman" pitchFamily="18" charset="0"/>
              </a:rPr>
              <a:t>Методические рекомендации о порядке разработки проектов производства работ грузоподъемными машинами и технологических карт погрузочно-разгрузочных работ (РД-11-06-2007)</a:t>
            </a:r>
            <a:endParaRPr lang="ru-RU"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714356"/>
            <a:ext cx="8229600" cy="1066800"/>
          </a:xfrm>
        </p:spPr>
        <p:txBody>
          <a:bodyPr>
            <a:normAutofit/>
          </a:bodyPr>
          <a:lstStyle/>
          <a:p>
            <a:pPr algn="ctr"/>
            <a:r>
              <a:rPr lang="ru-RU" sz="1800" b="1" dirty="0" smtClean="0">
                <a:solidFill>
                  <a:schemeClr val="tx1"/>
                </a:solidFill>
                <a:latin typeface="Times New Roman" pitchFamily="18" charset="0"/>
                <a:cs typeface="Times New Roman" pitchFamily="18" charset="0"/>
              </a:rPr>
              <a:t>ОБЩИЕ ТРЕБОВАНИЯ ПРИ ПРОИЗВОДСТВЕ РАБОТ ПО ПЕРЕМЕЩЕНИЮ ГРУЗОВ</a:t>
            </a:r>
            <a:endParaRPr lang="ru-RU" sz="1800" b="1" dirty="0">
              <a:solidFill>
                <a:schemeClr val="tx1"/>
              </a:solidFill>
              <a:latin typeface="Times New Roman" pitchFamily="18" charset="0"/>
              <a:cs typeface="Times New Roman" pitchFamily="18" charset="0"/>
            </a:endParaRPr>
          </a:p>
        </p:txBody>
      </p:sp>
      <p:pic>
        <p:nvPicPr>
          <p:cNvPr id="2050" name="Picture 2"/>
          <p:cNvPicPr>
            <a:picLocks noGrp="1" noChangeAspect="1" noChangeArrowheads="1"/>
          </p:cNvPicPr>
          <p:nvPr>
            <p:ph idx="1"/>
          </p:nvPr>
        </p:nvPicPr>
        <p:blipFill>
          <a:blip r:embed="rId2"/>
          <a:srcRect/>
          <a:stretch>
            <a:fillRect/>
          </a:stretch>
        </p:blipFill>
        <p:spPr bwMode="auto">
          <a:xfrm>
            <a:off x="285720" y="2714620"/>
            <a:ext cx="2209800" cy="1272540"/>
          </a:xfrm>
          <a:prstGeom prst="rect">
            <a:avLst/>
          </a:prstGeom>
          <a:noFill/>
          <a:ln w="9525">
            <a:noFill/>
            <a:miter lim="800000"/>
            <a:headEnd/>
            <a:tailEnd/>
          </a:ln>
          <a:effectLst/>
        </p:spPr>
      </p:pic>
      <p:sp>
        <p:nvSpPr>
          <p:cNvPr id="5" name="TextBox 4"/>
          <p:cNvSpPr txBox="1"/>
          <p:nvPr/>
        </p:nvSpPr>
        <p:spPr>
          <a:xfrm>
            <a:off x="285720" y="4143380"/>
            <a:ext cx="2143140" cy="338554"/>
          </a:xfrm>
          <a:prstGeom prst="rect">
            <a:avLst/>
          </a:prstGeom>
          <a:noFill/>
        </p:spPr>
        <p:txBody>
          <a:bodyPr wrap="square" rtlCol="0">
            <a:spAutoFit/>
          </a:bodyPr>
          <a:lstStyle/>
          <a:p>
            <a:pPr algn="ctr"/>
            <a:r>
              <a:rPr lang="ru-RU" sz="1600" dirty="0" smtClean="0">
                <a:latin typeface="Times New Roman" pitchFamily="18" charset="0"/>
                <a:cs typeface="Times New Roman" pitchFamily="18" charset="0"/>
              </a:rPr>
              <a:t>Табличка крана</a:t>
            </a:r>
            <a:endParaRPr lang="ru-RU" sz="1600" dirty="0">
              <a:latin typeface="Times New Roman" pitchFamily="18" charset="0"/>
              <a:cs typeface="Times New Roman" pitchFamily="18" charset="0"/>
            </a:endParaRPr>
          </a:p>
        </p:txBody>
      </p:sp>
      <p:sp>
        <p:nvSpPr>
          <p:cNvPr id="6" name="Прямоугольник 5"/>
          <p:cNvSpPr/>
          <p:nvPr/>
        </p:nvSpPr>
        <p:spPr>
          <a:xfrm>
            <a:off x="2786050" y="1785926"/>
            <a:ext cx="6000792" cy="485778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buFont typeface="Wingdings" pitchFamily="2" charset="2"/>
              <a:buChar char="Ø"/>
            </a:pPr>
            <a:r>
              <a:rPr lang="ru-RU" sz="1600" dirty="0" smtClean="0">
                <a:latin typeface="Times New Roman" pitchFamily="18" charset="0"/>
                <a:cs typeface="Times New Roman" pitchFamily="18" charset="0"/>
              </a:rPr>
              <a:t>Краны могут быть допущены к перемещению грузов, масса которых не превышает паспортную грузоподъемность. При эксплуатации крана не должны нарушаться требования, изложенные в его паспорте и руководстве по эксплуатации</a:t>
            </a:r>
          </a:p>
          <a:p>
            <a:pPr algn="ctr">
              <a:buFont typeface="Wingdings" pitchFamily="2" charset="2"/>
              <a:buChar char="Ø"/>
            </a:pPr>
            <a:r>
              <a:rPr lang="ru-RU" sz="1600" dirty="0" smtClean="0">
                <a:latin typeface="Times New Roman" pitchFamily="18" charset="0"/>
                <a:cs typeface="Times New Roman" pitchFamily="18" charset="0"/>
              </a:rPr>
              <a:t>Использование управляемого захвата или грейфера для подъема людей или выполнения работ, для которых грейфер не предназначен, </a:t>
            </a:r>
            <a:r>
              <a:rPr lang="ru-RU" sz="1600" b="1" dirty="0" smtClean="0">
                <a:latin typeface="Times New Roman" pitchFamily="18" charset="0"/>
                <a:cs typeface="Times New Roman" pitchFamily="18" charset="0"/>
              </a:rPr>
              <a:t>запрещено</a:t>
            </a:r>
          </a:p>
          <a:p>
            <a:pPr algn="ctr">
              <a:buFont typeface="Wingdings" pitchFamily="2" charset="2"/>
              <a:buChar char="Ø"/>
            </a:pPr>
            <a:r>
              <a:rPr lang="ru-RU" sz="1600" dirty="0" smtClean="0">
                <a:latin typeface="Times New Roman" pitchFamily="18" charset="0"/>
                <a:cs typeface="Times New Roman" pitchFamily="18" charset="0"/>
              </a:rPr>
              <a:t>Перемещение грузов над перекрытиями, под которыми размещены производственные, жилые или служебные помещения, где могут находиться люди, </a:t>
            </a:r>
            <a:r>
              <a:rPr lang="ru-RU" sz="1600" b="1" dirty="0" smtClean="0">
                <a:latin typeface="Times New Roman" pitchFamily="18" charset="0"/>
                <a:cs typeface="Times New Roman" pitchFamily="18" charset="0"/>
              </a:rPr>
              <a:t>не допускается</a:t>
            </a:r>
          </a:p>
          <a:p>
            <a:pPr algn="ctr">
              <a:buFont typeface="Wingdings" pitchFamily="2" charset="2"/>
              <a:buChar char="Ø"/>
            </a:pPr>
            <a:r>
              <a:rPr lang="ru-RU" sz="1600" dirty="0" smtClean="0">
                <a:latin typeface="Times New Roman" pitchFamily="18" charset="0"/>
                <a:cs typeface="Times New Roman" pitchFamily="18" charset="0"/>
              </a:rPr>
              <a:t>Находящиеся в работе краны должны быть снабжены табличками с обозначением заводского номера, паспортной грузоподъемности и даты следующего полного технического освидетельствования</a:t>
            </a:r>
          </a:p>
          <a:p>
            <a:pPr algn="ctr">
              <a:buFont typeface="Wingdings" pitchFamily="2" charset="2"/>
              <a:buChar char="Ø"/>
            </a:pPr>
            <a:r>
              <a:rPr lang="ru-RU" sz="1600" dirty="0" smtClean="0">
                <a:latin typeface="Times New Roman" pitchFamily="18" charset="0"/>
                <a:cs typeface="Times New Roman" pitchFamily="18" charset="0"/>
              </a:rPr>
              <a:t>Съемные грузозахватные приспособления и тара, признанные негодными к использованию в работе, в том числе по причине отсутствия необходимой маркировки, а также грузозахватные приспособления с истекшим сроком безопасной эксплуатации (службы) не должны находиться в местах производства работ</a:t>
            </a:r>
            <a:endParaRPr lang="ru-RU" sz="1600" dirty="0">
              <a:latin typeface="Times New Roman" pitchFamily="18" charset="0"/>
              <a:cs typeface="Times New Roman" pitchFamily="18"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857232"/>
            <a:ext cx="8229600" cy="714380"/>
          </a:xfrm>
        </p:spPr>
        <p:txBody>
          <a:bodyPr>
            <a:normAutofit/>
          </a:bodyPr>
          <a:lstStyle/>
          <a:p>
            <a:pPr algn="ctr"/>
            <a:r>
              <a:rPr lang="ru-RU" sz="1800" b="1" dirty="0" smtClean="0">
                <a:solidFill>
                  <a:schemeClr val="tx1"/>
                </a:solidFill>
                <a:latin typeface="Times New Roman" pitchFamily="18" charset="0"/>
                <a:cs typeface="Times New Roman" pitchFamily="18" charset="0"/>
              </a:rPr>
              <a:t>СОДЕРЖАНИЕ ПРОЕКТА ОРГАНИЗАЦИИ СТРОИТЕЛЬСТВА</a:t>
            </a:r>
            <a:endParaRPr lang="ru-RU" sz="1800" b="1"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571612"/>
            <a:ext cx="8229600" cy="5002924"/>
          </a:xfrm>
        </p:spPr>
        <p:txBody>
          <a:bodyPr/>
          <a:lstStyle/>
          <a:p>
            <a:pPr>
              <a:buNone/>
            </a:pPr>
            <a:endParaRPr lang="ru-RU" dirty="0"/>
          </a:p>
        </p:txBody>
      </p:sp>
      <p:sp>
        <p:nvSpPr>
          <p:cNvPr id="4" name="Прямоугольник 3"/>
          <p:cNvSpPr/>
          <p:nvPr/>
        </p:nvSpPr>
        <p:spPr>
          <a:xfrm>
            <a:off x="214282" y="2428868"/>
            <a:ext cx="2286016" cy="3000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latin typeface="Times New Roman" pitchFamily="18" charset="0"/>
                <a:cs typeface="Times New Roman" pitchFamily="18" charset="0"/>
              </a:rPr>
              <a:t>В Проектах организации строительства (ПОС) с применением грузоподъемных кранов предусматриваются:</a:t>
            </a:r>
            <a:endParaRPr lang="ru-RU" sz="1600" dirty="0">
              <a:latin typeface="Times New Roman" pitchFamily="18" charset="0"/>
              <a:cs typeface="Times New Roman" pitchFamily="18" charset="0"/>
            </a:endParaRPr>
          </a:p>
        </p:txBody>
      </p:sp>
      <p:sp>
        <p:nvSpPr>
          <p:cNvPr id="5" name="Прямоугольник 4"/>
          <p:cNvSpPr/>
          <p:nvPr/>
        </p:nvSpPr>
        <p:spPr>
          <a:xfrm>
            <a:off x="3071802" y="1500174"/>
            <a:ext cx="5572164" cy="8572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600" dirty="0" smtClean="0">
                <a:latin typeface="Times New Roman" pitchFamily="18" charset="0"/>
                <a:cs typeface="Times New Roman" pitchFamily="18" charset="0"/>
              </a:rPr>
              <a:t>Условия безопасной работы нескольких кранов и других</a:t>
            </a:r>
          </a:p>
          <a:p>
            <a:pPr algn="ctr"/>
            <a:r>
              <a:rPr lang="ru-RU" sz="1600" dirty="0" smtClean="0">
                <a:latin typeface="Times New Roman" pitchFamily="18" charset="0"/>
                <a:cs typeface="Times New Roman" pitchFamily="18" charset="0"/>
              </a:rPr>
              <a:t>механизмов, находящихся на строительной площадке</a:t>
            </a:r>
            <a:endParaRPr lang="ru-RU" sz="1600" dirty="0">
              <a:latin typeface="Times New Roman" pitchFamily="18" charset="0"/>
              <a:cs typeface="Times New Roman" pitchFamily="18" charset="0"/>
            </a:endParaRPr>
          </a:p>
        </p:txBody>
      </p:sp>
      <p:sp>
        <p:nvSpPr>
          <p:cNvPr id="6" name="Прямоугольник 5"/>
          <p:cNvSpPr/>
          <p:nvPr/>
        </p:nvSpPr>
        <p:spPr>
          <a:xfrm>
            <a:off x="3071802" y="2500306"/>
            <a:ext cx="5572164" cy="64294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600" dirty="0" smtClean="0">
                <a:latin typeface="Times New Roman" pitchFamily="18" charset="0"/>
                <a:cs typeface="Times New Roman" pitchFamily="18" charset="0"/>
              </a:rPr>
              <a:t>Условия установки и работы кранов вблизи откосов котлованов</a:t>
            </a:r>
            <a:endParaRPr lang="ru-RU" sz="1600" dirty="0">
              <a:latin typeface="Times New Roman" pitchFamily="18" charset="0"/>
              <a:cs typeface="Times New Roman" pitchFamily="18" charset="0"/>
            </a:endParaRPr>
          </a:p>
        </p:txBody>
      </p:sp>
      <p:sp>
        <p:nvSpPr>
          <p:cNvPr id="7" name="Прямоугольник 6"/>
          <p:cNvSpPr/>
          <p:nvPr/>
        </p:nvSpPr>
        <p:spPr>
          <a:xfrm>
            <a:off x="3071802" y="3357562"/>
            <a:ext cx="5572164" cy="121444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600" dirty="0" smtClean="0">
                <a:latin typeface="Times New Roman" pitchFamily="18" charset="0"/>
                <a:cs typeface="Times New Roman" pitchFamily="18" charset="0"/>
              </a:rPr>
              <a:t>Обеспечение безопасного расстояния от сетей и воздушных</a:t>
            </a:r>
          </a:p>
          <a:p>
            <a:pPr algn="ctr"/>
            <a:r>
              <a:rPr lang="ru-RU" sz="1600" dirty="0" smtClean="0">
                <a:latin typeface="Times New Roman" pitchFamily="18" charset="0"/>
                <a:cs typeface="Times New Roman" pitchFamily="18" charset="0"/>
              </a:rPr>
              <a:t>линий электропередачи, мест движения городского транспорта и пешеходов, а также безопасных расстояний приближения кранов к строениям и местам складирования строительных деталей и материалов</a:t>
            </a:r>
            <a:endParaRPr lang="ru-RU" sz="1600" dirty="0">
              <a:latin typeface="Times New Roman" pitchFamily="18" charset="0"/>
              <a:cs typeface="Times New Roman" pitchFamily="18" charset="0"/>
            </a:endParaRPr>
          </a:p>
        </p:txBody>
      </p:sp>
      <p:sp>
        <p:nvSpPr>
          <p:cNvPr id="8" name="Прямоугольник 7"/>
          <p:cNvSpPr/>
          <p:nvPr/>
        </p:nvSpPr>
        <p:spPr>
          <a:xfrm>
            <a:off x="3071802" y="4714884"/>
            <a:ext cx="5572164" cy="57150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600" dirty="0" smtClean="0">
                <a:latin typeface="Times New Roman" pitchFamily="18" charset="0"/>
                <a:cs typeface="Times New Roman" pitchFamily="18" charset="0"/>
              </a:rPr>
              <a:t>Складские площадки</a:t>
            </a:r>
            <a:endParaRPr lang="ru-RU" sz="1600" dirty="0">
              <a:latin typeface="Times New Roman" pitchFamily="18" charset="0"/>
              <a:cs typeface="Times New Roman" pitchFamily="18" charset="0"/>
            </a:endParaRPr>
          </a:p>
        </p:txBody>
      </p:sp>
      <p:sp>
        <p:nvSpPr>
          <p:cNvPr id="9" name="Прямоугольник 8"/>
          <p:cNvSpPr/>
          <p:nvPr/>
        </p:nvSpPr>
        <p:spPr>
          <a:xfrm>
            <a:off x="3071802" y="5429264"/>
            <a:ext cx="5572164" cy="114300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600" dirty="0" smtClean="0">
                <a:latin typeface="Times New Roman" pitchFamily="18" charset="0"/>
                <a:cs typeface="Times New Roman" pitchFamily="18" charset="0"/>
              </a:rPr>
              <a:t>Соответствие устанавливаемых кранов условиям строительно-монтажных работ по грузоподъемности, высоте подъема и вылету (грузовая характеристика крана), ветровой нагрузки и сейсмичности района установки</a:t>
            </a:r>
            <a:endParaRPr lang="ru-RU" sz="1600" dirty="0">
              <a:latin typeface="Times New Roman" pitchFamily="18" charset="0"/>
              <a:cs typeface="Times New Roman" pitchFamily="18" charset="0"/>
            </a:endParaRPr>
          </a:p>
        </p:txBody>
      </p:sp>
      <p:cxnSp>
        <p:nvCxnSpPr>
          <p:cNvPr id="11" name="Прямая со стрелкой 10"/>
          <p:cNvCxnSpPr/>
          <p:nvPr/>
        </p:nvCxnSpPr>
        <p:spPr>
          <a:xfrm rot="5400000" flipH="1" flipV="1">
            <a:off x="1893075" y="2821777"/>
            <a:ext cx="1785950"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rot="5400000" flipH="1" flipV="1">
            <a:off x="2321703" y="3250405"/>
            <a:ext cx="928694"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a:off x="2571736" y="3929066"/>
            <a:ext cx="4286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rot="16200000" flipH="1">
            <a:off x="2285984" y="4214818"/>
            <a:ext cx="1000132"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rot="16200000" flipH="1">
            <a:off x="1678761" y="4822041"/>
            <a:ext cx="2214578"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857232"/>
            <a:ext cx="8229600" cy="714380"/>
          </a:xfrm>
        </p:spPr>
        <p:txBody>
          <a:bodyPr>
            <a:normAutofit/>
          </a:bodyPr>
          <a:lstStyle/>
          <a:p>
            <a:pPr algn="ctr"/>
            <a:r>
              <a:rPr lang="ru-RU" sz="1800" b="1" dirty="0" smtClean="0">
                <a:solidFill>
                  <a:schemeClr val="tx1"/>
                </a:solidFill>
                <a:latin typeface="Times New Roman" pitchFamily="18" charset="0"/>
                <a:cs typeface="Times New Roman" pitchFamily="18" charset="0"/>
              </a:rPr>
              <a:t>ПОДЪЕМ И ПЕРЕМЕЩЕНИЕ ГРУЗОВ НЕСКОЛЬКИМИ КРАНАМИ</a:t>
            </a:r>
            <a:endParaRPr lang="ru-RU" sz="1800" b="1"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214282" y="1428736"/>
            <a:ext cx="8715436" cy="5145800"/>
          </a:xfrm>
        </p:spPr>
        <p:txBody>
          <a:bodyPr>
            <a:noAutofit/>
          </a:bodyPr>
          <a:lstStyle/>
          <a:p>
            <a:pPr algn="ctr">
              <a:buClrTx/>
              <a:buFont typeface="Wingdings" pitchFamily="2" charset="2"/>
              <a:buChar char="ü"/>
            </a:pPr>
            <a:r>
              <a:rPr lang="ru-RU" sz="1600" dirty="0" smtClean="0">
                <a:latin typeface="Times New Roman" pitchFamily="18" charset="0"/>
                <a:cs typeface="Times New Roman" pitchFamily="18" charset="0"/>
              </a:rPr>
              <a:t>При подъеме и перемещении груза несколькими кранами нагрузка, приходящаяся на каждый из них, не должна превышать грузоподъемность крана</a:t>
            </a:r>
          </a:p>
          <a:p>
            <a:pPr algn="ctr">
              <a:buClrTx/>
              <a:buFont typeface="Wingdings" pitchFamily="2" charset="2"/>
              <a:buChar char="ü"/>
            </a:pPr>
            <a:r>
              <a:rPr lang="ru-RU" sz="1600" dirty="0" smtClean="0">
                <a:latin typeface="Times New Roman" pitchFamily="18" charset="0"/>
                <a:cs typeface="Times New Roman" pitchFamily="18" charset="0"/>
              </a:rPr>
              <a:t>Подъем и перемещение груза несколькими кранами разрешается только по ППР или ТК, разработанным специализированной организацией, отвечающей требованиям ФНП</a:t>
            </a:r>
          </a:p>
          <a:p>
            <a:pPr algn="ctr">
              <a:buClrTx/>
              <a:buFont typeface="Wingdings" pitchFamily="2" charset="2"/>
              <a:buChar char="ü"/>
            </a:pPr>
            <a:r>
              <a:rPr lang="ru-RU" sz="1600" dirty="0" smtClean="0">
                <a:latin typeface="Times New Roman" pitchFamily="18" charset="0"/>
                <a:cs typeface="Times New Roman" pitchFamily="18" charset="0"/>
              </a:rPr>
              <a:t>Работа по перемещению груза несколькими кранами при отсутствии маркировки веса груза и схем </a:t>
            </a:r>
            <a:r>
              <a:rPr lang="ru-RU" sz="1600" dirty="0" err="1" smtClean="0">
                <a:latin typeface="Times New Roman" pitchFamily="18" charset="0"/>
                <a:cs typeface="Times New Roman" pitchFamily="18" charset="0"/>
              </a:rPr>
              <a:t>строповки</a:t>
            </a:r>
            <a:r>
              <a:rPr lang="ru-RU" sz="1600" dirty="0" smtClean="0">
                <a:latin typeface="Times New Roman" pitchFamily="18" charset="0"/>
                <a:cs typeface="Times New Roman" pitchFamily="18" charset="0"/>
              </a:rPr>
              <a:t>, производится под непосредственным руководством специалиста ОПО, осуществляющего эксплуатацию крана, ответственного за безопасное производство работ, при этом на него возлагается вся полнота ответственности и возможные риски, связанные с выполнением указанных операций</a:t>
            </a:r>
          </a:p>
          <a:p>
            <a:pPr algn="ctr">
              <a:buClrTx/>
              <a:buFont typeface="Wingdings" pitchFamily="2" charset="2"/>
              <a:buChar char="ü"/>
            </a:pPr>
            <a:r>
              <a:rPr lang="ru-RU" sz="1600" dirty="0" smtClean="0">
                <a:latin typeface="Times New Roman" pitchFamily="18" charset="0"/>
                <a:cs typeface="Times New Roman" pitchFamily="18" charset="0"/>
              </a:rPr>
              <a:t>При совместной работе кранов на строительном объекте расстояние по горизонтали между ними, их стрелами, стрелой одного крана и перемещаемым грузом на стреле другого крана, а также перемещаемыми грузами должно быть не менее 5 м. Это же расстояние необходимо соблюдать при работе кранов различных типов, одновременно эксплуатируемых на строительной площадке. При наложении (в плане) зон обслуживания совместно работающих башенных кранов необходимо, чтобы их стрелы (и соответственно </a:t>
            </a:r>
            <a:r>
              <a:rPr lang="ru-RU" sz="1600" dirty="0" err="1" smtClean="0">
                <a:latin typeface="Times New Roman" pitchFamily="18" charset="0"/>
                <a:cs typeface="Times New Roman" pitchFamily="18" charset="0"/>
              </a:rPr>
              <a:t>противовесные</a:t>
            </a:r>
            <a:r>
              <a:rPr lang="ru-RU" sz="1600" dirty="0" smtClean="0">
                <a:latin typeface="Times New Roman" pitchFamily="18" charset="0"/>
                <a:cs typeface="Times New Roman" pitchFamily="18" charset="0"/>
              </a:rPr>
              <a:t> консоли) были на разных уровнях (однотипные краны должны иметь разное количество секций башни)</a:t>
            </a:r>
          </a:p>
          <a:p>
            <a:pPr algn="ctr">
              <a:buClrTx/>
              <a:buFont typeface="Wingdings" pitchFamily="2" charset="2"/>
              <a:buChar char="ü"/>
            </a:pPr>
            <a:r>
              <a:rPr lang="ru-RU" sz="1600" dirty="0" smtClean="0">
                <a:latin typeface="Times New Roman" pitchFamily="18" charset="0"/>
                <a:cs typeface="Times New Roman" pitchFamily="18" charset="0"/>
              </a:rPr>
              <a:t>Разность уровней балочных (горизонтально расположенных) стрел или </a:t>
            </a:r>
            <a:r>
              <a:rPr lang="ru-RU" sz="1600" dirty="0" err="1" smtClean="0">
                <a:latin typeface="Times New Roman" pitchFamily="18" charset="0"/>
                <a:cs typeface="Times New Roman" pitchFamily="18" charset="0"/>
              </a:rPr>
              <a:t>противовесных</a:t>
            </a:r>
            <a:r>
              <a:rPr lang="ru-RU" sz="1600" dirty="0" smtClean="0">
                <a:latin typeface="Times New Roman" pitchFamily="18" charset="0"/>
                <a:cs typeface="Times New Roman" pitchFamily="18" charset="0"/>
              </a:rPr>
              <a:t> консолей, включая канаты подвески и грузовые канаты, должна быть не менее 1 м (по вертикали). Условия совместной безопасной работы башенных кранов с подъемными стрелами должны быть обязательно приведены в ППР</a:t>
            </a:r>
            <a:endParaRPr lang="ru-RU" sz="1600" dirty="0">
              <a:latin typeface="Times New Roman" pitchFamily="18" charset="0"/>
              <a:cs typeface="Times New Roman" pitchFamily="18"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000108"/>
            <a:ext cx="8229600" cy="571488"/>
          </a:xfrm>
        </p:spPr>
        <p:txBody>
          <a:bodyPr>
            <a:normAutofit/>
          </a:bodyPr>
          <a:lstStyle/>
          <a:p>
            <a:pPr algn="ctr"/>
            <a:r>
              <a:rPr lang="ru-RU" sz="1800" b="1" dirty="0" smtClean="0">
                <a:solidFill>
                  <a:schemeClr val="tx1"/>
                </a:solidFill>
                <a:latin typeface="Times New Roman" pitchFamily="18" charset="0"/>
                <a:cs typeface="Times New Roman" pitchFamily="18" charset="0"/>
              </a:rPr>
              <a:t>ТРЕБОВАНИЯ К СХЕМАМ СТРОПОВКИ</a:t>
            </a:r>
            <a:endParaRPr lang="ru-RU" sz="1800" b="1" dirty="0">
              <a:solidFill>
                <a:schemeClr val="tx1"/>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357158" y="1500174"/>
          <a:ext cx="8229600" cy="4930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1800" b="1" dirty="0" smtClean="0">
                <a:solidFill>
                  <a:schemeClr val="tx1"/>
                </a:solidFill>
                <a:latin typeface="Times New Roman" pitchFamily="18" charset="0"/>
                <a:cs typeface="Times New Roman" pitchFamily="18" charset="0"/>
              </a:rPr>
              <a:t>ПРИМЕР СХЕМЫ СТРОПОВКИ ГРУЗОВ</a:t>
            </a:r>
            <a:endParaRPr lang="ru-RU" sz="1800" b="1" dirty="0">
              <a:solidFill>
                <a:schemeClr val="tx1"/>
              </a:solidFill>
              <a:latin typeface="Times New Roman" pitchFamily="18" charset="0"/>
              <a:cs typeface="Times New Roman" pitchFamily="18" charset="0"/>
            </a:endParaRPr>
          </a:p>
        </p:txBody>
      </p:sp>
      <p:pic>
        <p:nvPicPr>
          <p:cNvPr id="1026" name="Picture 2"/>
          <p:cNvPicPr>
            <a:picLocks noGrp="1" noChangeAspect="1" noChangeArrowheads="1"/>
          </p:cNvPicPr>
          <p:nvPr>
            <p:ph idx="1"/>
          </p:nvPr>
        </p:nvPicPr>
        <p:blipFill>
          <a:blip r:embed="rId2"/>
          <a:srcRect/>
          <a:stretch>
            <a:fillRect/>
          </a:stretch>
        </p:blipFill>
        <p:spPr bwMode="auto">
          <a:xfrm>
            <a:off x="1142976" y="2500306"/>
            <a:ext cx="6431280" cy="3649980"/>
          </a:xfrm>
          <a:prstGeom prst="rect">
            <a:avLst/>
          </a:prstGeom>
          <a:noFill/>
          <a:ln w="9525">
            <a:noFill/>
            <a:miter lim="800000"/>
            <a:headEnd/>
            <a:tailEnd/>
          </a:ln>
          <a:effec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785794"/>
            <a:ext cx="8229600" cy="785818"/>
          </a:xfrm>
        </p:spPr>
        <p:txBody>
          <a:bodyPr>
            <a:normAutofit/>
          </a:bodyPr>
          <a:lstStyle/>
          <a:p>
            <a:pPr algn="ctr"/>
            <a:r>
              <a:rPr lang="ru-RU" sz="1800" b="1" dirty="0" smtClean="0">
                <a:solidFill>
                  <a:schemeClr val="tx1"/>
                </a:solidFill>
                <a:latin typeface="Times New Roman" pitchFamily="18" charset="0"/>
                <a:cs typeface="Times New Roman" pitchFamily="18" charset="0"/>
              </a:rPr>
              <a:t>ПРАВИЛА СТРОПОВКИ ГРУЗОВ ИЗ ШТАБЕЛЕЙ</a:t>
            </a:r>
            <a:endParaRPr lang="ru-RU" sz="1800" b="1"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500174"/>
            <a:ext cx="8229600" cy="5074362"/>
          </a:xfrm>
        </p:spPr>
        <p:txBody>
          <a:bodyPr>
            <a:normAutofit/>
          </a:bodyPr>
          <a:lstStyle/>
          <a:p>
            <a:pPr algn="ctr">
              <a:buNone/>
            </a:pPr>
            <a:r>
              <a:rPr lang="ru-RU" sz="1600" b="1" dirty="0" err="1" smtClean="0">
                <a:latin typeface="Times New Roman" pitchFamily="18" charset="0"/>
                <a:cs typeface="Times New Roman" pitchFamily="18" charset="0"/>
              </a:rPr>
              <a:t>Строповку</a:t>
            </a:r>
            <a:r>
              <a:rPr lang="ru-RU" sz="1600" b="1" dirty="0" smtClean="0">
                <a:latin typeface="Times New Roman" pitchFamily="18" charset="0"/>
                <a:cs typeface="Times New Roman" pitchFamily="18" charset="0"/>
              </a:rPr>
              <a:t> грузов из штабелей (металлопроката, труб, леса и т.п.) производить в следующей последовательности:</a:t>
            </a:r>
          </a:p>
          <a:p>
            <a:pPr algn="ctr">
              <a:buClrTx/>
              <a:buFont typeface="Wingdings" pitchFamily="2" charset="2"/>
              <a:buChar char="§"/>
            </a:pPr>
            <a:r>
              <a:rPr lang="ru-RU" sz="1600" dirty="0" smtClean="0">
                <a:latin typeface="Times New Roman" pitchFamily="18" charset="0"/>
                <a:cs typeface="Times New Roman" pitchFamily="18" charset="0"/>
              </a:rPr>
              <a:t>на наиболее выступающий конец конструкции, находящейся в верхнем ряду, надевается петля кольцевого стропа, висящего на крюке двух- или </a:t>
            </a:r>
            <a:r>
              <a:rPr lang="ru-RU" sz="1600" dirty="0" err="1" smtClean="0">
                <a:latin typeface="Times New Roman" pitchFamily="18" charset="0"/>
                <a:cs typeface="Times New Roman" pitchFamily="18" charset="0"/>
              </a:rPr>
              <a:t>четырехветвевого</a:t>
            </a:r>
            <a:r>
              <a:rPr lang="ru-RU" sz="1600" dirty="0" smtClean="0">
                <a:latin typeface="Times New Roman" pitchFamily="18" charset="0"/>
                <a:cs typeface="Times New Roman" pitchFamily="18" charset="0"/>
              </a:rPr>
              <a:t> стропа;</a:t>
            </a:r>
          </a:p>
          <a:p>
            <a:pPr algn="ctr">
              <a:buClrTx/>
              <a:buFont typeface="Wingdings" pitchFamily="2" charset="2"/>
              <a:buChar char="§"/>
            </a:pPr>
            <a:r>
              <a:rPr lang="ru-RU" sz="1600" dirty="0" smtClean="0">
                <a:latin typeface="Times New Roman" pitchFamily="18" charset="0"/>
                <a:cs typeface="Times New Roman" pitchFamily="18" charset="0"/>
              </a:rPr>
              <a:t>стропальщик отходит на безопасное расстояние и дает команду приподнять конец груза на высоту 0,4 -0,5 м;</a:t>
            </a:r>
          </a:p>
          <a:p>
            <a:pPr algn="ctr">
              <a:buClrTx/>
              <a:buFont typeface="Wingdings" pitchFamily="2" charset="2"/>
              <a:buChar char="§"/>
            </a:pPr>
            <a:r>
              <a:rPr lang="ru-RU" sz="1600" dirty="0" smtClean="0">
                <a:latin typeface="Times New Roman" pitchFamily="18" charset="0"/>
                <a:cs typeface="Times New Roman" pitchFamily="18" charset="0"/>
              </a:rPr>
              <a:t>стропальщик подходит сбоку к приподнятому грузу и подводит под него деревянные подкладки сечением 100×100 мм на расстоянии 1/4 от его концов (при подъеме труб, бревен на подкладке должны быть упоры от раскатывания груза);</a:t>
            </a:r>
          </a:p>
          <a:p>
            <a:pPr algn="ctr">
              <a:buClrTx/>
              <a:buFont typeface="Wingdings" pitchFamily="2" charset="2"/>
              <a:buChar char="§"/>
            </a:pPr>
            <a:r>
              <a:rPr lang="ru-RU" sz="1600" dirty="0" smtClean="0">
                <a:latin typeface="Times New Roman" pitchFamily="18" charset="0"/>
                <a:cs typeface="Times New Roman" pitchFamily="18" charset="0"/>
              </a:rPr>
              <a:t>стропальщик отходит на безопасное расстояние и дает команду опустить груз на подкладки и ослабить строп (под безопасным расстоянием понимается расстояние до мест, которые находятся за границей опасной зоны при соответствующей высоте подъема. Эти места не должны находиться в опасной зоне от строящегося здания;</a:t>
            </a:r>
          </a:p>
          <a:p>
            <a:pPr algn="ctr">
              <a:buClrTx/>
              <a:buFont typeface="Wingdings" pitchFamily="2" charset="2"/>
              <a:buChar char="§"/>
            </a:pPr>
            <a:r>
              <a:rPr lang="ru-RU" sz="1600" dirty="0" smtClean="0">
                <a:latin typeface="Times New Roman" pitchFamily="18" charset="0"/>
                <a:cs typeface="Times New Roman" pitchFamily="18" charset="0"/>
              </a:rPr>
              <a:t>стропальщик подходит к грузу и с помощью металлического крюка (из проволоки диаметром 6 мм) подводит кольцевые стропы под груз на расстоянии 1/4 длины груза от его конца, затем снимает первый строп, а подведенные кольцевые стропы затягивает на "удавку" и надевает на крюки </a:t>
            </a:r>
            <a:r>
              <a:rPr lang="ru-RU" sz="1600" dirty="0" err="1" smtClean="0">
                <a:latin typeface="Times New Roman" pitchFamily="18" charset="0"/>
                <a:cs typeface="Times New Roman" pitchFamily="18" charset="0"/>
              </a:rPr>
              <a:t>двух-или</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четырекветвевого</a:t>
            </a:r>
            <a:r>
              <a:rPr lang="ru-RU" sz="1600" dirty="0" smtClean="0">
                <a:latin typeface="Times New Roman" pitchFamily="18" charset="0"/>
                <a:cs typeface="Times New Roman" pitchFamily="18" charset="0"/>
              </a:rPr>
              <a:t> стропа:</a:t>
            </a:r>
          </a:p>
          <a:p>
            <a:pPr algn="ctr">
              <a:buClrTx/>
              <a:buFont typeface="Wingdings" pitchFamily="2" charset="2"/>
              <a:buChar char="§"/>
            </a:pPr>
            <a:r>
              <a:rPr lang="ru-RU" sz="1600" dirty="0" smtClean="0">
                <a:latin typeface="Times New Roman" pitchFamily="18" charset="0"/>
                <a:cs typeface="Times New Roman" pitchFamily="18" charset="0"/>
              </a:rPr>
              <a:t>стропальщик дает команду на подъем груза на высоту 20 - 30 см, убеждается в надежности </a:t>
            </a:r>
            <a:r>
              <a:rPr lang="ru-RU" sz="1600" dirty="0" err="1" smtClean="0">
                <a:latin typeface="Times New Roman" pitchFamily="18" charset="0"/>
                <a:cs typeface="Times New Roman" pitchFamily="18" charset="0"/>
              </a:rPr>
              <a:t>строповки</a:t>
            </a:r>
            <a:r>
              <a:rPr lang="ru-RU" sz="1600" dirty="0" smtClean="0">
                <a:latin typeface="Times New Roman" pitchFamily="18" charset="0"/>
                <a:cs typeface="Times New Roman" pitchFamily="18" charset="0"/>
              </a:rPr>
              <a:t> и подает команду на дальнейшее перемещение груза</a:t>
            </a:r>
            <a:endParaRPr lang="ru-RU" sz="1600" b="1" dirty="0">
              <a:latin typeface="Times New Roman" pitchFamily="18" charset="0"/>
              <a:cs typeface="Times New Roman" pitchFamily="18"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000108"/>
            <a:ext cx="8229600" cy="857240"/>
          </a:xfrm>
        </p:spPr>
        <p:txBody>
          <a:bodyPr>
            <a:normAutofit/>
          </a:bodyPr>
          <a:lstStyle/>
          <a:p>
            <a:pPr algn="ctr"/>
            <a:r>
              <a:rPr lang="ru-RU" sz="1800" b="1" dirty="0" smtClean="0">
                <a:solidFill>
                  <a:schemeClr val="tx1"/>
                </a:solidFill>
                <a:latin typeface="Times New Roman" pitchFamily="18" charset="0"/>
                <a:cs typeface="Times New Roman" pitchFamily="18" charset="0"/>
              </a:rPr>
              <a:t>СТРОПОВКА МЕТАЛЛОПРОКАТА</a:t>
            </a:r>
            <a:endParaRPr lang="ru-RU" sz="1800" b="1" dirty="0">
              <a:solidFill>
                <a:schemeClr val="tx1"/>
              </a:solidFill>
              <a:latin typeface="Times New Roman" pitchFamily="18" charset="0"/>
              <a:cs typeface="Times New Roman" pitchFamily="18" charset="0"/>
            </a:endParaRPr>
          </a:p>
        </p:txBody>
      </p:sp>
      <p:pic>
        <p:nvPicPr>
          <p:cNvPr id="2050" name="Picture 2"/>
          <p:cNvPicPr>
            <a:picLocks noGrp="1" noChangeAspect="1" noChangeArrowheads="1"/>
          </p:cNvPicPr>
          <p:nvPr>
            <p:ph idx="1"/>
          </p:nvPr>
        </p:nvPicPr>
        <p:blipFill>
          <a:blip r:embed="rId2"/>
          <a:srcRect/>
          <a:stretch>
            <a:fillRect/>
          </a:stretch>
        </p:blipFill>
        <p:spPr bwMode="auto">
          <a:xfrm>
            <a:off x="1285852" y="1928802"/>
            <a:ext cx="6583680" cy="2735580"/>
          </a:xfrm>
          <a:prstGeom prst="rect">
            <a:avLst/>
          </a:prstGeom>
          <a:noFill/>
          <a:ln w="9525">
            <a:noFill/>
            <a:miter lim="800000"/>
            <a:headEnd/>
            <a:tailEnd/>
          </a:ln>
          <a:effectLst/>
        </p:spPr>
      </p:pic>
      <p:sp>
        <p:nvSpPr>
          <p:cNvPr id="5" name="TextBox 4"/>
          <p:cNvSpPr txBox="1"/>
          <p:nvPr/>
        </p:nvSpPr>
        <p:spPr>
          <a:xfrm>
            <a:off x="642910" y="5143512"/>
            <a:ext cx="7858180" cy="584775"/>
          </a:xfrm>
          <a:prstGeom prst="rect">
            <a:avLst/>
          </a:prstGeom>
          <a:noFill/>
        </p:spPr>
        <p:txBody>
          <a:bodyPr wrap="square" rtlCol="0">
            <a:spAutoFit/>
          </a:bodyPr>
          <a:lstStyle/>
          <a:p>
            <a:pPr algn="ctr"/>
            <a:r>
              <a:rPr lang="ru-RU" sz="1600" dirty="0" err="1" smtClean="0">
                <a:latin typeface="Times New Roman" pitchFamily="18" charset="0"/>
                <a:cs typeface="Times New Roman" pitchFamily="18" charset="0"/>
              </a:rPr>
              <a:t>Строповка</a:t>
            </a:r>
            <a:r>
              <a:rPr lang="ru-RU" sz="1600" dirty="0" smtClean="0">
                <a:latin typeface="Times New Roman" pitchFamily="18" charset="0"/>
                <a:cs typeface="Times New Roman" pitchFamily="18" charset="0"/>
              </a:rPr>
              <a:t> металлопроката:</a:t>
            </a:r>
          </a:p>
          <a:p>
            <a:pPr algn="ctr"/>
            <a:r>
              <a:rPr lang="ru-RU" sz="1600" dirty="0" smtClean="0">
                <a:latin typeface="Times New Roman" pitchFamily="18" charset="0"/>
                <a:cs typeface="Times New Roman" pitchFamily="18" charset="0"/>
              </a:rPr>
              <a:t> а - бухты проволоки, б - пакет двутавровых балок, в, г - пакеты листовой стали</a:t>
            </a:r>
            <a:endParaRPr lang="ru-RU" sz="1600" dirty="0">
              <a:latin typeface="Times New Roman" pitchFamily="18" charset="0"/>
              <a:cs typeface="Times New Roman" pitchFamily="18"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000108"/>
            <a:ext cx="8229600" cy="785802"/>
          </a:xfrm>
        </p:spPr>
        <p:txBody>
          <a:bodyPr>
            <a:normAutofit/>
          </a:bodyPr>
          <a:lstStyle/>
          <a:p>
            <a:pPr algn="ctr"/>
            <a:r>
              <a:rPr lang="ru-RU" sz="1800" b="1" dirty="0" smtClean="0">
                <a:solidFill>
                  <a:schemeClr val="tx1"/>
                </a:solidFill>
                <a:latin typeface="Times New Roman" pitchFamily="18" charset="0"/>
                <a:cs typeface="Times New Roman" pitchFamily="18" charset="0"/>
              </a:rPr>
              <a:t>СКЛАДИРОВАНИЕ МЕТАЛЛОПРОКАТА</a:t>
            </a:r>
            <a:endParaRPr lang="ru-RU" sz="1800" b="1" dirty="0">
              <a:solidFill>
                <a:schemeClr val="tx1"/>
              </a:solidFill>
              <a:latin typeface="Times New Roman" pitchFamily="18" charset="0"/>
              <a:cs typeface="Times New Roman" pitchFamily="18" charset="0"/>
            </a:endParaRPr>
          </a:p>
        </p:txBody>
      </p:sp>
      <p:pic>
        <p:nvPicPr>
          <p:cNvPr id="3074" name="Picture 2"/>
          <p:cNvPicPr>
            <a:picLocks noGrp="1" noChangeAspect="1" noChangeArrowheads="1"/>
          </p:cNvPicPr>
          <p:nvPr>
            <p:ph idx="1"/>
          </p:nvPr>
        </p:nvPicPr>
        <p:blipFill>
          <a:blip r:embed="rId2"/>
          <a:srcRect/>
          <a:stretch>
            <a:fillRect/>
          </a:stretch>
        </p:blipFill>
        <p:spPr bwMode="auto">
          <a:xfrm>
            <a:off x="1142976" y="1928802"/>
            <a:ext cx="6627496" cy="2714644"/>
          </a:xfrm>
          <a:prstGeom prst="rect">
            <a:avLst/>
          </a:prstGeom>
          <a:noFill/>
          <a:ln w="9525">
            <a:noFill/>
            <a:miter lim="800000"/>
            <a:headEnd/>
            <a:tailEnd/>
          </a:ln>
          <a:effectLst/>
        </p:spPr>
      </p:pic>
      <p:sp>
        <p:nvSpPr>
          <p:cNvPr id="5" name="TextBox 4"/>
          <p:cNvSpPr txBox="1"/>
          <p:nvPr/>
        </p:nvSpPr>
        <p:spPr>
          <a:xfrm>
            <a:off x="857224" y="4857760"/>
            <a:ext cx="7500990" cy="1077218"/>
          </a:xfrm>
          <a:prstGeom prst="rect">
            <a:avLst/>
          </a:prstGeom>
          <a:noFill/>
        </p:spPr>
        <p:txBody>
          <a:bodyPr wrap="square" rtlCol="0">
            <a:spAutoFit/>
          </a:bodyPr>
          <a:lstStyle/>
          <a:p>
            <a:pPr algn="ctr"/>
            <a:r>
              <a:rPr lang="ru-RU" sz="1600" dirty="0" smtClean="0">
                <a:latin typeface="Times New Roman" pitchFamily="18" charset="0"/>
                <a:cs typeface="Times New Roman" pitchFamily="18" charset="0"/>
              </a:rPr>
              <a:t>Складирование металлопроката:</a:t>
            </a:r>
          </a:p>
          <a:p>
            <a:pPr algn="ctr"/>
            <a:r>
              <a:rPr lang="ru-RU" sz="1600" dirty="0" smtClean="0">
                <a:latin typeface="Times New Roman" pitchFamily="18" charset="0"/>
                <a:cs typeface="Times New Roman" pitchFamily="18" charset="0"/>
              </a:rPr>
              <a:t>а - профилированного листа, б – швеллера</a:t>
            </a:r>
          </a:p>
          <a:p>
            <a:pPr algn="ctr"/>
            <a:endParaRPr lang="ru-RU" sz="1600" dirty="0" smtClean="0">
              <a:latin typeface="Times New Roman" pitchFamily="18" charset="0"/>
              <a:cs typeface="Times New Roman" pitchFamily="18" charset="0"/>
            </a:endParaRPr>
          </a:p>
          <a:p>
            <a:pPr algn="ctr"/>
            <a:r>
              <a:rPr lang="ru-RU" sz="1600" b="1" dirty="0" smtClean="0">
                <a:latin typeface="Times New Roman" pitchFamily="18" charset="0"/>
                <a:cs typeface="Times New Roman" pitchFamily="18" charset="0"/>
              </a:rPr>
              <a:t>Расстояние между штабелями - не менее одного метра</a:t>
            </a:r>
            <a:endParaRPr lang="ru-RU" sz="1600" b="1" dirty="0">
              <a:latin typeface="Times New Roman" pitchFamily="18" charset="0"/>
              <a:cs typeface="Times New Roman" pitchFamily="18" charset="0"/>
            </a:endParaRPr>
          </a:p>
        </p:txBody>
      </p:sp>
      <p:pic>
        <p:nvPicPr>
          <p:cNvPr id="6" name="Рисунок 5" descr="50df0d16dba0c.jpg"/>
          <p:cNvPicPr>
            <a:picLocks noChangeAspect="1"/>
          </p:cNvPicPr>
          <p:nvPr/>
        </p:nvPicPr>
        <p:blipFill>
          <a:blip r:embed="rId3" cstate="print"/>
          <a:stretch>
            <a:fillRect/>
          </a:stretch>
        </p:blipFill>
        <p:spPr>
          <a:xfrm>
            <a:off x="1285852" y="5357826"/>
            <a:ext cx="828668" cy="82866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714356"/>
            <a:ext cx="8258204" cy="857256"/>
          </a:xfrm>
        </p:spPr>
        <p:txBody>
          <a:bodyPr>
            <a:normAutofit/>
          </a:bodyPr>
          <a:lstStyle/>
          <a:p>
            <a:pPr algn="ctr"/>
            <a:r>
              <a:rPr lang="ru-RU" sz="1800" b="1" dirty="0" smtClean="0">
                <a:solidFill>
                  <a:schemeClr val="tx1"/>
                </a:solidFill>
                <a:latin typeface="Times New Roman" pitchFamily="18" charset="0"/>
                <a:cs typeface="Times New Roman" pitchFamily="18" charset="0"/>
              </a:rPr>
              <a:t>КЛАССИФИКАЦИЯ КРАНОВ ПО ВИДУ ХОДОВОГО УСТРОЙСТВА</a:t>
            </a:r>
            <a:endParaRPr lang="ru-RU" sz="1800" b="1"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285720" y="1571612"/>
            <a:ext cx="8401080" cy="5002924"/>
          </a:xfrm>
        </p:spPr>
        <p:txBody>
          <a:bodyPr/>
          <a:lstStyle/>
          <a:p>
            <a:endParaRPr lang="ru-RU" dirty="0"/>
          </a:p>
        </p:txBody>
      </p:sp>
      <p:sp>
        <p:nvSpPr>
          <p:cNvPr id="23" name="Прямоугольник 22"/>
          <p:cNvSpPr/>
          <p:nvPr/>
        </p:nvSpPr>
        <p:spPr>
          <a:xfrm>
            <a:off x="1643042" y="1500174"/>
            <a:ext cx="6215106"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latin typeface="Times New Roman" pitchFamily="18" charset="0"/>
                <a:cs typeface="Times New Roman" pitchFamily="18" charset="0"/>
              </a:rPr>
              <a:t>Краны по виду ходового устройства</a:t>
            </a:r>
          </a:p>
        </p:txBody>
      </p:sp>
      <p:sp>
        <p:nvSpPr>
          <p:cNvPr id="25" name="Прямоугольник 24"/>
          <p:cNvSpPr/>
          <p:nvPr/>
        </p:nvSpPr>
        <p:spPr>
          <a:xfrm>
            <a:off x="714348" y="2357430"/>
            <a:ext cx="2214578" cy="8572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400" b="1" dirty="0" smtClean="0">
                <a:latin typeface="Times New Roman" pitchFamily="18" charset="0"/>
                <a:cs typeface="Times New Roman" pitchFamily="18" charset="0"/>
              </a:rPr>
              <a:t>Кран на гусеничном ходу - </a:t>
            </a:r>
            <a:r>
              <a:rPr lang="ru-RU" sz="1400" dirty="0" smtClean="0">
                <a:latin typeface="Times New Roman" pitchFamily="18" charset="0"/>
                <a:cs typeface="Times New Roman" pitchFamily="18" charset="0"/>
              </a:rPr>
              <a:t>кран, снабженный для передвижения гусеницами</a:t>
            </a:r>
            <a:endParaRPr lang="ru-RU" sz="1400" dirty="0">
              <a:latin typeface="Times New Roman" pitchFamily="18" charset="0"/>
              <a:cs typeface="Times New Roman" pitchFamily="18" charset="0"/>
            </a:endParaRPr>
          </a:p>
        </p:txBody>
      </p:sp>
      <p:sp>
        <p:nvSpPr>
          <p:cNvPr id="26" name="Прямоугольник 25"/>
          <p:cNvSpPr/>
          <p:nvPr/>
        </p:nvSpPr>
        <p:spPr>
          <a:xfrm>
            <a:off x="3357554" y="2928934"/>
            <a:ext cx="2214578" cy="78581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400" b="1" dirty="0" smtClean="0">
                <a:latin typeface="Times New Roman" pitchFamily="18" charset="0"/>
                <a:cs typeface="Times New Roman" pitchFamily="18" charset="0"/>
              </a:rPr>
              <a:t>Кран на колесном ходу -</a:t>
            </a:r>
          </a:p>
          <a:p>
            <a:pPr algn="ctr"/>
            <a:r>
              <a:rPr lang="ru-RU" sz="1400" dirty="0" smtClean="0">
                <a:latin typeface="Times New Roman" pitchFamily="18" charset="0"/>
                <a:cs typeface="Times New Roman" pitchFamily="18" charset="0"/>
              </a:rPr>
              <a:t>кран, снабженный для передвижения колесами</a:t>
            </a:r>
            <a:endParaRPr lang="ru-RU" sz="1400" dirty="0">
              <a:latin typeface="Times New Roman" pitchFamily="18" charset="0"/>
              <a:cs typeface="Times New Roman" pitchFamily="18" charset="0"/>
            </a:endParaRPr>
          </a:p>
        </p:txBody>
      </p:sp>
      <p:sp>
        <p:nvSpPr>
          <p:cNvPr id="27" name="Прямоугольник 26"/>
          <p:cNvSpPr/>
          <p:nvPr/>
        </p:nvSpPr>
        <p:spPr>
          <a:xfrm>
            <a:off x="6286512" y="2357430"/>
            <a:ext cx="2214578" cy="8572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400" b="1" dirty="0" smtClean="0">
                <a:latin typeface="Times New Roman" pitchFamily="18" charset="0"/>
                <a:cs typeface="Times New Roman" pitchFamily="18" charset="0"/>
              </a:rPr>
              <a:t>Кран </a:t>
            </a:r>
            <a:r>
              <a:rPr lang="ru-RU" sz="1400" b="1" dirty="0" err="1" smtClean="0">
                <a:latin typeface="Times New Roman" pitchFamily="18" charset="0"/>
                <a:cs typeface="Times New Roman" pitchFamily="18" charset="0"/>
              </a:rPr>
              <a:t>катковый</a:t>
            </a:r>
            <a:r>
              <a:rPr lang="ru-RU" sz="1400" b="1" dirty="0" smtClean="0">
                <a:latin typeface="Times New Roman" pitchFamily="18" charset="0"/>
                <a:cs typeface="Times New Roman" pitchFamily="18" charset="0"/>
              </a:rPr>
              <a:t> -</a:t>
            </a:r>
          </a:p>
          <a:p>
            <a:pPr algn="ctr"/>
            <a:r>
              <a:rPr lang="ru-RU" sz="1400" dirty="0" smtClean="0">
                <a:latin typeface="Times New Roman" pitchFamily="18" charset="0"/>
                <a:cs typeface="Times New Roman" pitchFamily="18" charset="0"/>
              </a:rPr>
              <a:t>край, установленный на стальных или литых резиновых катках</a:t>
            </a:r>
            <a:endParaRPr lang="ru-RU" sz="1400" dirty="0">
              <a:latin typeface="Times New Roman" pitchFamily="18" charset="0"/>
              <a:cs typeface="Times New Roman" pitchFamily="18" charset="0"/>
            </a:endParaRPr>
          </a:p>
        </p:txBody>
      </p:sp>
      <p:sp>
        <p:nvSpPr>
          <p:cNvPr id="29" name="Стрелка вниз 28"/>
          <p:cNvSpPr/>
          <p:nvPr/>
        </p:nvSpPr>
        <p:spPr>
          <a:xfrm>
            <a:off x="1928794" y="2143116"/>
            <a:ext cx="285752" cy="2143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Стрелка вниз 30"/>
          <p:cNvSpPr/>
          <p:nvPr/>
        </p:nvSpPr>
        <p:spPr>
          <a:xfrm>
            <a:off x="7072330" y="2143116"/>
            <a:ext cx="285752" cy="2143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Стрелка вниз 31"/>
          <p:cNvSpPr/>
          <p:nvPr/>
        </p:nvSpPr>
        <p:spPr>
          <a:xfrm>
            <a:off x="4286248" y="2214554"/>
            <a:ext cx="285752" cy="7143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Прямоугольник 33"/>
          <p:cNvSpPr/>
          <p:nvPr/>
        </p:nvSpPr>
        <p:spPr>
          <a:xfrm>
            <a:off x="1142976" y="5500702"/>
            <a:ext cx="2214578" cy="10001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400" b="1" dirty="0" smtClean="0">
                <a:latin typeface="Times New Roman" pitchFamily="18" charset="0"/>
                <a:cs typeface="Times New Roman" pitchFamily="18" charset="0"/>
              </a:rPr>
              <a:t>Кран пневмоколесный</a:t>
            </a:r>
          </a:p>
          <a:p>
            <a:pPr algn="ctr"/>
            <a:r>
              <a:rPr lang="ru-RU" sz="1400" dirty="0" smtClean="0">
                <a:latin typeface="Times New Roman" pitchFamily="18" charset="0"/>
                <a:cs typeface="Times New Roman" pitchFamily="18" charset="0"/>
              </a:rPr>
              <a:t>кран, установленный на пневмоколесном шасси</a:t>
            </a:r>
            <a:endParaRPr lang="ru-RU" sz="1400" dirty="0">
              <a:latin typeface="Times New Roman" pitchFamily="18" charset="0"/>
              <a:cs typeface="Times New Roman" pitchFamily="18" charset="0"/>
            </a:endParaRPr>
          </a:p>
        </p:txBody>
      </p:sp>
      <p:sp>
        <p:nvSpPr>
          <p:cNvPr id="35" name="Прямоугольник 34"/>
          <p:cNvSpPr/>
          <p:nvPr/>
        </p:nvSpPr>
        <p:spPr>
          <a:xfrm>
            <a:off x="4786314" y="5500702"/>
            <a:ext cx="2428892" cy="10001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400" b="1" dirty="0" smtClean="0">
                <a:latin typeface="Times New Roman" pitchFamily="18" charset="0"/>
                <a:cs typeface="Times New Roman" pitchFamily="18" charset="0"/>
              </a:rPr>
              <a:t>Кран на специальном шасси - </a:t>
            </a:r>
            <a:r>
              <a:rPr lang="ru-RU" sz="1400" dirty="0" smtClean="0">
                <a:latin typeface="Times New Roman" pitchFamily="18" charset="0"/>
                <a:cs typeface="Times New Roman" pitchFamily="18" charset="0"/>
              </a:rPr>
              <a:t>кран, установленный на специальном шасси автомобильного типа</a:t>
            </a:r>
            <a:endParaRPr lang="ru-RU" sz="1400" dirty="0">
              <a:latin typeface="Times New Roman" pitchFamily="18" charset="0"/>
              <a:cs typeface="Times New Roman" pitchFamily="18" charset="0"/>
            </a:endParaRPr>
          </a:p>
        </p:txBody>
      </p:sp>
      <p:sp>
        <p:nvSpPr>
          <p:cNvPr id="36" name="Прямоугольник 35"/>
          <p:cNvSpPr/>
          <p:nvPr/>
        </p:nvSpPr>
        <p:spPr>
          <a:xfrm>
            <a:off x="428596" y="4143380"/>
            <a:ext cx="2214578" cy="8572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400" b="1" dirty="0" smtClean="0">
                <a:latin typeface="Times New Roman" pitchFamily="18" charset="0"/>
                <a:cs typeface="Times New Roman" pitchFamily="18" charset="0"/>
              </a:rPr>
              <a:t>Кран автомобильный</a:t>
            </a:r>
          </a:p>
          <a:p>
            <a:pPr algn="ctr"/>
            <a:r>
              <a:rPr lang="ru-RU" sz="1400" dirty="0" smtClean="0">
                <a:latin typeface="Times New Roman" pitchFamily="18" charset="0"/>
                <a:cs typeface="Times New Roman" pitchFamily="18" charset="0"/>
              </a:rPr>
              <a:t>кран, установленный на автомобильном шасси</a:t>
            </a:r>
            <a:endParaRPr lang="ru-RU" sz="1400" dirty="0">
              <a:latin typeface="Times New Roman" pitchFamily="18" charset="0"/>
              <a:cs typeface="Times New Roman" pitchFamily="18" charset="0"/>
            </a:endParaRPr>
          </a:p>
        </p:txBody>
      </p:sp>
      <p:sp>
        <p:nvSpPr>
          <p:cNvPr id="38" name="Прямоугольник 37"/>
          <p:cNvSpPr/>
          <p:nvPr/>
        </p:nvSpPr>
        <p:spPr>
          <a:xfrm>
            <a:off x="3428992" y="4143380"/>
            <a:ext cx="2214578" cy="8572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400" b="1" dirty="0" smtClean="0">
                <a:latin typeface="Times New Roman" pitchFamily="18" charset="0"/>
                <a:cs typeface="Times New Roman" pitchFamily="18" charset="0"/>
              </a:rPr>
              <a:t>Кран рельсовый -</a:t>
            </a:r>
          </a:p>
          <a:p>
            <a:pPr algn="ctr"/>
            <a:r>
              <a:rPr lang="ru-RU" sz="1400" dirty="0" smtClean="0">
                <a:latin typeface="Times New Roman" pitchFamily="18" charset="0"/>
                <a:cs typeface="Times New Roman" pitchFamily="18" charset="0"/>
              </a:rPr>
              <a:t>кран, передвигающийся по рельсовому крановому пути</a:t>
            </a:r>
            <a:endParaRPr lang="ru-RU" sz="1400" dirty="0">
              <a:latin typeface="Times New Roman" pitchFamily="18" charset="0"/>
              <a:cs typeface="Times New Roman" pitchFamily="18" charset="0"/>
            </a:endParaRPr>
          </a:p>
        </p:txBody>
      </p:sp>
      <p:sp>
        <p:nvSpPr>
          <p:cNvPr id="40" name="Прямоугольник 39"/>
          <p:cNvSpPr/>
          <p:nvPr/>
        </p:nvSpPr>
        <p:spPr>
          <a:xfrm>
            <a:off x="6215074" y="4143380"/>
            <a:ext cx="2214578" cy="8572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400" b="1" dirty="0" smtClean="0">
                <a:latin typeface="Times New Roman" pitchFamily="18" charset="0"/>
                <a:cs typeface="Times New Roman" pitchFamily="18" charset="0"/>
              </a:rPr>
              <a:t>Кран </a:t>
            </a:r>
            <a:r>
              <a:rPr lang="ru-RU" sz="1400" b="1" dirty="0" err="1" smtClean="0">
                <a:latin typeface="Times New Roman" pitchFamily="18" charset="0"/>
                <a:cs typeface="Times New Roman" pitchFamily="18" charset="0"/>
              </a:rPr>
              <a:t>короткобазовый</a:t>
            </a:r>
            <a:r>
              <a:rPr lang="ru-RU" sz="1400" b="1" dirty="0" smtClean="0">
                <a:latin typeface="Times New Roman" pitchFamily="18" charset="0"/>
                <a:cs typeface="Times New Roman" pitchFamily="18" charset="0"/>
              </a:rPr>
              <a:t>- </a:t>
            </a:r>
          </a:p>
          <a:p>
            <a:pPr algn="ctr"/>
            <a:r>
              <a:rPr lang="ru-RU" sz="1400" dirty="0" smtClean="0">
                <a:latin typeface="Times New Roman" pitchFamily="18" charset="0"/>
                <a:cs typeface="Times New Roman" pitchFamily="18" charset="0"/>
              </a:rPr>
              <a:t>кран, установленный на </a:t>
            </a:r>
            <a:r>
              <a:rPr lang="ru-RU" sz="1400" dirty="0" err="1" smtClean="0">
                <a:latin typeface="Times New Roman" pitchFamily="18" charset="0"/>
                <a:cs typeface="Times New Roman" pitchFamily="18" charset="0"/>
              </a:rPr>
              <a:t>короткобазовом</a:t>
            </a:r>
            <a:r>
              <a:rPr lang="ru-RU" sz="1400" dirty="0" smtClean="0">
                <a:latin typeface="Times New Roman" pitchFamily="18" charset="0"/>
                <a:cs typeface="Times New Roman" pitchFamily="18" charset="0"/>
              </a:rPr>
              <a:t> шасси</a:t>
            </a:r>
            <a:endParaRPr lang="ru-RU" sz="1400" dirty="0">
              <a:latin typeface="Times New Roman" pitchFamily="18" charset="0"/>
              <a:cs typeface="Times New Roman" pitchFamily="18" charset="0"/>
            </a:endParaRPr>
          </a:p>
        </p:txBody>
      </p:sp>
      <p:cxnSp>
        <p:nvCxnSpPr>
          <p:cNvPr id="43" name="Прямая со стрелкой 42"/>
          <p:cNvCxnSpPr/>
          <p:nvPr/>
        </p:nvCxnSpPr>
        <p:spPr>
          <a:xfrm rot="10800000" flipV="1">
            <a:off x="2571740" y="3643314"/>
            <a:ext cx="785815"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Прямая со стрелкой 46"/>
          <p:cNvCxnSpPr/>
          <p:nvPr/>
        </p:nvCxnSpPr>
        <p:spPr>
          <a:xfrm>
            <a:off x="5572132" y="3571876"/>
            <a:ext cx="785817" cy="50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Прямая со стрелкой 55"/>
          <p:cNvCxnSpPr>
            <a:stCxn id="26" idx="2"/>
            <a:endCxn id="38" idx="0"/>
          </p:cNvCxnSpPr>
          <p:nvPr/>
        </p:nvCxnSpPr>
        <p:spPr>
          <a:xfrm rot="16200000" flipH="1">
            <a:off x="4286248" y="3893347"/>
            <a:ext cx="42862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Прямая со стрелкой 57"/>
          <p:cNvCxnSpPr/>
          <p:nvPr/>
        </p:nvCxnSpPr>
        <p:spPr>
          <a:xfrm rot="5400000">
            <a:off x="2250265" y="4321975"/>
            <a:ext cx="1714512" cy="50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Прямая со стрелкой 59"/>
          <p:cNvCxnSpPr/>
          <p:nvPr/>
        </p:nvCxnSpPr>
        <p:spPr>
          <a:xfrm rot="16200000" flipH="1">
            <a:off x="4893471" y="4250537"/>
            <a:ext cx="1928826" cy="571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714364"/>
          </a:xfrm>
        </p:spPr>
        <p:txBody>
          <a:bodyPr>
            <a:normAutofit/>
          </a:bodyPr>
          <a:lstStyle/>
          <a:p>
            <a:pPr algn="ctr"/>
            <a:r>
              <a:rPr lang="ru-RU" sz="1800" b="1" dirty="0" smtClean="0">
                <a:solidFill>
                  <a:schemeClr val="tx1"/>
                </a:solidFill>
                <a:latin typeface="Times New Roman" pitchFamily="18" charset="0"/>
                <a:cs typeface="Times New Roman" pitchFamily="18" charset="0"/>
              </a:rPr>
              <a:t>СКЛАДИРОВАНИЕ МЕТАЛЛОПРОКАТА</a:t>
            </a:r>
            <a:endParaRPr lang="ru-RU" sz="1800" dirty="0">
              <a:latin typeface="Times New Roman" pitchFamily="18" charset="0"/>
              <a:cs typeface="Times New Roman" pitchFamily="18" charset="0"/>
            </a:endParaRPr>
          </a:p>
        </p:txBody>
      </p:sp>
      <p:pic>
        <p:nvPicPr>
          <p:cNvPr id="4098" name="Picture 2"/>
          <p:cNvPicPr>
            <a:picLocks noGrp="1" noChangeAspect="1" noChangeArrowheads="1"/>
          </p:cNvPicPr>
          <p:nvPr>
            <p:ph idx="1"/>
          </p:nvPr>
        </p:nvPicPr>
        <p:blipFill>
          <a:blip r:embed="rId2"/>
          <a:srcRect/>
          <a:stretch>
            <a:fillRect/>
          </a:stretch>
        </p:blipFill>
        <p:spPr bwMode="auto">
          <a:xfrm>
            <a:off x="1142976" y="1928802"/>
            <a:ext cx="6810376" cy="2928958"/>
          </a:xfrm>
          <a:prstGeom prst="rect">
            <a:avLst/>
          </a:prstGeom>
          <a:noFill/>
          <a:ln w="9525">
            <a:noFill/>
            <a:miter lim="800000"/>
            <a:headEnd/>
            <a:tailEnd/>
          </a:ln>
          <a:effectLst/>
        </p:spPr>
      </p:pic>
      <p:sp>
        <p:nvSpPr>
          <p:cNvPr id="5" name="TextBox 4"/>
          <p:cNvSpPr txBox="1"/>
          <p:nvPr/>
        </p:nvSpPr>
        <p:spPr>
          <a:xfrm>
            <a:off x="714348" y="5143512"/>
            <a:ext cx="7929618" cy="1077218"/>
          </a:xfrm>
          <a:prstGeom prst="rect">
            <a:avLst/>
          </a:prstGeom>
          <a:noFill/>
        </p:spPr>
        <p:txBody>
          <a:bodyPr wrap="square" rtlCol="0">
            <a:spAutoFit/>
          </a:bodyPr>
          <a:lstStyle/>
          <a:p>
            <a:pPr algn="ctr"/>
            <a:r>
              <a:rPr lang="ru-RU" sz="1600" dirty="0" smtClean="0">
                <a:latin typeface="Times New Roman" pitchFamily="18" charset="0"/>
                <a:cs typeface="Times New Roman" pitchFamily="18" charset="0"/>
              </a:rPr>
              <a:t>Складирование металлопроката:</a:t>
            </a:r>
          </a:p>
          <a:p>
            <a:pPr algn="ctr"/>
            <a:r>
              <a:rPr lang="ru-RU" sz="1600" dirty="0" smtClean="0">
                <a:latin typeface="Times New Roman" pitchFamily="18" charset="0"/>
                <a:cs typeface="Times New Roman" pitchFamily="18" charset="0"/>
              </a:rPr>
              <a:t>а - мелкосортного металла в стеллажи, б - металлического листа в стеллажи</a:t>
            </a:r>
          </a:p>
          <a:p>
            <a:pPr algn="ctr"/>
            <a:endParaRPr lang="ru-RU" sz="1600" dirty="0" smtClean="0">
              <a:latin typeface="Times New Roman" pitchFamily="18" charset="0"/>
              <a:cs typeface="Times New Roman" pitchFamily="18" charset="0"/>
            </a:endParaRPr>
          </a:p>
          <a:p>
            <a:pPr algn="ctr"/>
            <a:r>
              <a:rPr lang="ru-RU" sz="1600" b="1" dirty="0" smtClean="0">
                <a:latin typeface="Times New Roman" pitchFamily="18" charset="0"/>
                <a:cs typeface="Times New Roman" pitchFamily="18" charset="0"/>
              </a:rPr>
              <a:t>Расстояние между штабелями - не менее одного метра</a:t>
            </a:r>
            <a:endParaRPr lang="ru-RU" sz="1600" b="1" dirty="0">
              <a:latin typeface="Times New Roman" pitchFamily="18" charset="0"/>
              <a:cs typeface="Times New Roman" pitchFamily="18" charset="0"/>
            </a:endParaRPr>
          </a:p>
        </p:txBody>
      </p:sp>
      <p:pic>
        <p:nvPicPr>
          <p:cNvPr id="6" name="Рисунок 5" descr="50df0d16dba0c.jpg"/>
          <p:cNvPicPr>
            <a:picLocks noChangeAspect="1"/>
          </p:cNvPicPr>
          <p:nvPr/>
        </p:nvPicPr>
        <p:blipFill>
          <a:blip r:embed="rId3" cstate="print"/>
          <a:stretch>
            <a:fillRect/>
          </a:stretch>
        </p:blipFill>
        <p:spPr>
          <a:xfrm>
            <a:off x="1571604" y="5857892"/>
            <a:ext cx="642942" cy="542916"/>
          </a:xfrm>
          <a:prstGeom prst="rect">
            <a:avLst/>
          </a:prstGeom>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857240"/>
          </a:xfrm>
        </p:spPr>
        <p:txBody>
          <a:bodyPr>
            <a:normAutofit/>
          </a:bodyPr>
          <a:lstStyle/>
          <a:p>
            <a:pPr algn="ctr"/>
            <a:r>
              <a:rPr lang="ru-RU" sz="1800" b="1" dirty="0" smtClean="0">
                <a:solidFill>
                  <a:schemeClr val="tx1"/>
                </a:solidFill>
                <a:latin typeface="Times New Roman" pitchFamily="18" charset="0"/>
                <a:cs typeface="Times New Roman" pitchFamily="18" charset="0"/>
              </a:rPr>
              <a:t>СКЛАДИРОВАНИЕ МЕТАЛЛОПРОКАТА</a:t>
            </a:r>
            <a:endParaRPr lang="ru-RU" sz="1800" dirty="0"/>
          </a:p>
        </p:txBody>
      </p:sp>
      <p:pic>
        <p:nvPicPr>
          <p:cNvPr id="5122" name="Picture 2"/>
          <p:cNvPicPr>
            <a:picLocks noGrp="1" noChangeAspect="1" noChangeArrowheads="1"/>
          </p:cNvPicPr>
          <p:nvPr>
            <p:ph idx="1"/>
          </p:nvPr>
        </p:nvPicPr>
        <p:blipFill>
          <a:blip r:embed="rId2"/>
          <a:srcRect/>
          <a:stretch>
            <a:fillRect/>
          </a:stretch>
        </p:blipFill>
        <p:spPr bwMode="auto">
          <a:xfrm>
            <a:off x="857224" y="2071678"/>
            <a:ext cx="7286676" cy="2834640"/>
          </a:xfrm>
          <a:prstGeom prst="rect">
            <a:avLst/>
          </a:prstGeom>
          <a:noFill/>
          <a:ln w="9525">
            <a:noFill/>
            <a:miter lim="800000"/>
            <a:headEnd/>
            <a:tailEnd/>
          </a:ln>
          <a:effectLst/>
        </p:spPr>
      </p:pic>
      <p:sp>
        <p:nvSpPr>
          <p:cNvPr id="5" name="TextBox 4"/>
          <p:cNvSpPr txBox="1"/>
          <p:nvPr/>
        </p:nvSpPr>
        <p:spPr>
          <a:xfrm>
            <a:off x="1000100" y="5072074"/>
            <a:ext cx="7143800" cy="1323439"/>
          </a:xfrm>
          <a:prstGeom prst="rect">
            <a:avLst/>
          </a:prstGeom>
          <a:noFill/>
        </p:spPr>
        <p:txBody>
          <a:bodyPr wrap="square" rtlCol="0">
            <a:spAutoFit/>
          </a:bodyPr>
          <a:lstStyle/>
          <a:p>
            <a:pPr algn="ctr"/>
            <a:r>
              <a:rPr lang="ru-RU" sz="1600" dirty="0" smtClean="0">
                <a:latin typeface="Times New Roman" pitchFamily="18" charset="0"/>
                <a:cs typeface="Times New Roman" pitchFamily="18" charset="0"/>
              </a:rPr>
              <a:t>Складирование металлопроката:</a:t>
            </a:r>
          </a:p>
          <a:p>
            <a:pPr algn="ctr"/>
            <a:r>
              <a:rPr lang="ru-RU" sz="1600" dirty="0" smtClean="0">
                <a:latin typeface="Times New Roman" pitchFamily="18" charset="0"/>
                <a:cs typeface="Times New Roman" pitchFamily="18" charset="0"/>
              </a:rPr>
              <a:t>а - арматурной сетки в штабели, б - труб малого диаметра (57.. 133 мм); </a:t>
            </a:r>
          </a:p>
          <a:p>
            <a:pPr algn="ctr"/>
            <a:r>
              <a:rPr lang="ru-RU" sz="1600" dirty="0" smtClean="0">
                <a:latin typeface="Times New Roman" pitchFamily="18" charset="0"/>
                <a:cs typeface="Times New Roman" pitchFamily="18" charset="0"/>
              </a:rPr>
              <a:t>1 - деревянный настил</a:t>
            </a:r>
          </a:p>
          <a:p>
            <a:pPr algn="ctr"/>
            <a:endParaRPr lang="ru-RU" sz="1600" dirty="0" smtClean="0">
              <a:latin typeface="Times New Roman" pitchFamily="18" charset="0"/>
              <a:cs typeface="Times New Roman" pitchFamily="18" charset="0"/>
            </a:endParaRPr>
          </a:p>
          <a:p>
            <a:pPr algn="ctr"/>
            <a:r>
              <a:rPr lang="ru-RU" sz="1600" b="1" dirty="0" smtClean="0">
                <a:latin typeface="Times New Roman" pitchFamily="18" charset="0"/>
                <a:cs typeface="Times New Roman" pitchFamily="18" charset="0"/>
              </a:rPr>
              <a:t>Расстояние между штабелями - не менее одного метра</a:t>
            </a:r>
            <a:endParaRPr lang="ru-RU" sz="1600" b="1" dirty="0">
              <a:latin typeface="Times New Roman" pitchFamily="18" charset="0"/>
              <a:cs typeface="Times New Roman" pitchFamily="18" charset="0"/>
            </a:endParaRPr>
          </a:p>
        </p:txBody>
      </p:sp>
      <p:pic>
        <p:nvPicPr>
          <p:cNvPr id="6" name="Рисунок 5" descr="50df0d16dba0c.jpg"/>
          <p:cNvPicPr>
            <a:picLocks noChangeAspect="1"/>
          </p:cNvPicPr>
          <p:nvPr/>
        </p:nvPicPr>
        <p:blipFill>
          <a:blip r:embed="rId3" cstate="print"/>
          <a:stretch>
            <a:fillRect/>
          </a:stretch>
        </p:blipFill>
        <p:spPr>
          <a:xfrm>
            <a:off x="1357290" y="6000768"/>
            <a:ext cx="685792" cy="614354"/>
          </a:xfrm>
          <a:prstGeom prst="rect">
            <a:avLst/>
          </a:prstGeom>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785802"/>
          </a:xfrm>
        </p:spPr>
        <p:txBody>
          <a:bodyPr>
            <a:normAutofit/>
          </a:bodyPr>
          <a:lstStyle/>
          <a:p>
            <a:pPr algn="ctr"/>
            <a:r>
              <a:rPr lang="ru-RU" sz="1800" b="1" dirty="0" smtClean="0">
                <a:solidFill>
                  <a:schemeClr val="tx1"/>
                </a:solidFill>
                <a:latin typeface="Times New Roman" pitchFamily="18" charset="0"/>
                <a:cs typeface="Times New Roman" pitchFamily="18" charset="0"/>
              </a:rPr>
              <a:t>СТРОПОВКА И СКЛАДИРОВАНИЕ ЛЕСОМАТЕРИАЛОВ</a:t>
            </a:r>
            <a:endParaRPr lang="ru-RU" sz="1800" b="1" dirty="0">
              <a:solidFill>
                <a:schemeClr val="tx1"/>
              </a:solidFill>
              <a:latin typeface="Times New Roman" pitchFamily="18" charset="0"/>
              <a:cs typeface="Times New Roman" pitchFamily="18" charset="0"/>
            </a:endParaRPr>
          </a:p>
        </p:txBody>
      </p:sp>
      <p:pic>
        <p:nvPicPr>
          <p:cNvPr id="6146" name="Picture 2"/>
          <p:cNvPicPr>
            <a:picLocks noGrp="1" noChangeAspect="1" noChangeArrowheads="1"/>
          </p:cNvPicPr>
          <p:nvPr>
            <p:ph idx="1"/>
          </p:nvPr>
        </p:nvPicPr>
        <p:blipFill>
          <a:blip r:embed="rId2"/>
          <a:srcRect/>
          <a:stretch>
            <a:fillRect/>
          </a:stretch>
        </p:blipFill>
        <p:spPr bwMode="auto">
          <a:xfrm>
            <a:off x="1071538" y="2000240"/>
            <a:ext cx="6667500" cy="3268980"/>
          </a:xfrm>
          <a:prstGeom prst="rect">
            <a:avLst/>
          </a:prstGeom>
          <a:noFill/>
          <a:ln w="9525">
            <a:noFill/>
            <a:miter lim="800000"/>
            <a:headEnd/>
            <a:tailEnd/>
          </a:ln>
          <a:effectLst/>
        </p:spPr>
      </p:pic>
      <p:sp>
        <p:nvSpPr>
          <p:cNvPr id="5" name="TextBox 4"/>
          <p:cNvSpPr txBox="1"/>
          <p:nvPr/>
        </p:nvSpPr>
        <p:spPr>
          <a:xfrm>
            <a:off x="714348" y="5429264"/>
            <a:ext cx="7643866" cy="830997"/>
          </a:xfrm>
          <a:prstGeom prst="rect">
            <a:avLst/>
          </a:prstGeom>
          <a:noFill/>
        </p:spPr>
        <p:txBody>
          <a:bodyPr wrap="square" rtlCol="0">
            <a:spAutoFit/>
          </a:bodyPr>
          <a:lstStyle/>
          <a:p>
            <a:pPr algn="ctr"/>
            <a:r>
              <a:rPr lang="ru-RU" sz="1600" dirty="0" err="1" smtClean="0">
                <a:latin typeface="Times New Roman" pitchFamily="18" charset="0"/>
                <a:cs typeface="Times New Roman" pitchFamily="18" charset="0"/>
              </a:rPr>
              <a:t>Строповка</a:t>
            </a:r>
            <a:r>
              <a:rPr lang="ru-RU" sz="1600" dirty="0" smtClean="0">
                <a:latin typeface="Times New Roman" pitchFamily="18" charset="0"/>
                <a:cs typeface="Times New Roman" pitchFamily="18" charset="0"/>
              </a:rPr>
              <a:t> лесоматериалов с помощью траверс:</a:t>
            </a:r>
          </a:p>
          <a:p>
            <a:pPr algn="ctr"/>
            <a:r>
              <a:rPr lang="ru-RU" sz="1600" dirty="0" smtClean="0">
                <a:latin typeface="Times New Roman" pitchFamily="18" charset="0"/>
                <a:cs typeface="Times New Roman" pitchFamily="18" charset="0"/>
              </a:rPr>
              <a:t> а - для длинномерных лесоматериалов; 	б - для короткомерных лесоматериалов; </a:t>
            </a:r>
          </a:p>
          <a:p>
            <a:pPr algn="ctr"/>
            <a:r>
              <a:rPr lang="ru-RU" sz="1600" dirty="0" smtClean="0">
                <a:latin typeface="Times New Roman" pitchFamily="18" charset="0"/>
                <a:cs typeface="Times New Roman" pitchFamily="18" charset="0"/>
              </a:rPr>
              <a:t>в - для штабелей пиломатериалов</a:t>
            </a:r>
            <a:endParaRPr lang="ru-RU" sz="1600" dirty="0">
              <a:latin typeface="Times New Roman" pitchFamily="18" charset="0"/>
              <a:cs typeface="Times New Roman" pitchFamily="18" charset="0"/>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785802"/>
          </a:xfrm>
        </p:spPr>
        <p:txBody>
          <a:bodyPr>
            <a:normAutofit/>
          </a:bodyPr>
          <a:lstStyle/>
          <a:p>
            <a:pPr algn="ctr"/>
            <a:r>
              <a:rPr lang="ru-RU" sz="1800" b="1" dirty="0" smtClean="0">
                <a:solidFill>
                  <a:schemeClr val="tx1"/>
                </a:solidFill>
                <a:latin typeface="Times New Roman" pitchFamily="18" charset="0"/>
                <a:cs typeface="Times New Roman" pitchFamily="18" charset="0"/>
              </a:rPr>
              <a:t>СТРОПОВКА И СКЛАДИРОВАНИЕ ЛЕСОМАТЕРИАЛОВ</a:t>
            </a:r>
            <a:endParaRPr lang="ru-RU" sz="1800" dirty="0"/>
          </a:p>
        </p:txBody>
      </p:sp>
      <p:pic>
        <p:nvPicPr>
          <p:cNvPr id="7170" name="Picture 2"/>
          <p:cNvPicPr>
            <a:picLocks noGrp="1" noChangeAspect="1" noChangeArrowheads="1"/>
          </p:cNvPicPr>
          <p:nvPr>
            <p:ph idx="1"/>
          </p:nvPr>
        </p:nvPicPr>
        <p:blipFill>
          <a:blip r:embed="rId2"/>
          <a:srcRect/>
          <a:stretch>
            <a:fillRect/>
          </a:stretch>
        </p:blipFill>
        <p:spPr bwMode="auto">
          <a:xfrm>
            <a:off x="785786" y="1785926"/>
            <a:ext cx="7429552" cy="2857500"/>
          </a:xfrm>
          <a:prstGeom prst="rect">
            <a:avLst/>
          </a:prstGeom>
          <a:noFill/>
          <a:ln w="9525">
            <a:noFill/>
            <a:miter lim="800000"/>
            <a:headEnd/>
            <a:tailEnd/>
          </a:ln>
          <a:effectLst/>
        </p:spPr>
      </p:pic>
      <p:sp>
        <p:nvSpPr>
          <p:cNvPr id="5" name="TextBox 4"/>
          <p:cNvSpPr txBox="1"/>
          <p:nvPr/>
        </p:nvSpPr>
        <p:spPr>
          <a:xfrm>
            <a:off x="928662" y="4786322"/>
            <a:ext cx="7286676" cy="830997"/>
          </a:xfrm>
          <a:prstGeom prst="rect">
            <a:avLst/>
          </a:prstGeom>
          <a:noFill/>
        </p:spPr>
        <p:txBody>
          <a:bodyPr wrap="square" rtlCol="0">
            <a:spAutoFit/>
          </a:bodyPr>
          <a:lstStyle/>
          <a:p>
            <a:pPr algn="ctr"/>
            <a:r>
              <a:rPr lang="ru-RU" sz="1600" dirty="0" smtClean="0">
                <a:latin typeface="Times New Roman" pitchFamily="18" charset="0"/>
                <a:cs typeface="Times New Roman" pitchFamily="18" charset="0"/>
              </a:rPr>
              <a:t>Складирование лесоматериалов:</a:t>
            </a:r>
          </a:p>
          <a:p>
            <a:pPr algn="ctr"/>
            <a:r>
              <a:rPr lang="ru-RU" sz="1600" dirty="0" smtClean="0">
                <a:latin typeface="Times New Roman" pitchFamily="18" charset="0"/>
                <a:cs typeface="Times New Roman" pitchFamily="18" charset="0"/>
              </a:rPr>
              <a:t> а - круглый лес, б - укладка пиломатериалов в клетки; </a:t>
            </a:r>
          </a:p>
          <a:p>
            <a:pPr algn="ctr"/>
            <a:r>
              <a:rPr lang="ru-RU" sz="1600" dirty="0" smtClean="0">
                <a:latin typeface="Times New Roman" pitchFamily="18" charset="0"/>
                <a:cs typeface="Times New Roman" pitchFamily="18" charset="0"/>
              </a:rPr>
              <a:t>1 - упор; В - длина подкладки, </a:t>
            </a:r>
            <a:r>
              <a:rPr lang="en-US" sz="1600" dirty="0" smtClean="0">
                <a:latin typeface="Times New Roman" pitchFamily="18" charset="0"/>
                <a:cs typeface="Times New Roman" pitchFamily="18" charset="0"/>
              </a:rPr>
              <a:t>L </a:t>
            </a:r>
            <a:r>
              <a:rPr lang="ru-RU" sz="1600" dirty="0" smtClean="0">
                <a:latin typeface="Times New Roman" pitchFamily="18" charset="0"/>
                <a:cs typeface="Times New Roman" pitchFamily="18" charset="0"/>
              </a:rPr>
              <a:t>- длина пиломатериала</a:t>
            </a:r>
            <a:endParaRPr lang="ru-RU" sz="1600" dirty="0">
              <a:latin typeface="Times New Roman" pitchFamily="18" charset="0"/>
              <a:cs typeface="Times New Roman" pitchFamily="18"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785802"/>
          </a:xfrm>
        </p:spPr>
        <p:txBody>
          <a:bodyPr>
            <a:normAutofit/>
          </a:bodyPr>
          <a:lstStyle/>
          <a:p>
            <a:pPr algn="ctr"/>
            <a:r>
              <a:rPr lang="ru-RU" sz="1800" b="1" dirty="0" smtClean="0">
                <a:solidFill>
                  <a:schemeClr val="tx1"/>
                </a:solidFill>
                <a:latin typeface="Times New Roman" pitchFamily="18" charset="0"/>
                <a:cs typeface="Times New Roman" pitchFamily="18" charset="0"/>
              </a:rPr>
              <a:t>СТРОПОВКА И СКЛАДИРОВАНИЕ ЛЕСОМАТЕРИАЛОВ</a:t>
            </a:r>
            <a:endParaRPr lang="ru-RU" sz="1800" dirty="0"/>
          </a:p>
        </p:txBody>
      </p:sp>
      <p:pic>
        <p:nvPicPr>
          <p:cNvPr id="8195" name="Picture 3"/>
          <p:cNvPicPr>
            <a:picLocks noGrp="1" noChangeAspect="1" noChangeArrowheads="1"/>
          </p:cNvPicPr>
          <p:nvPr>
            <p:ph idx="1"/>
          </p:nvPr>
        </p:nvPicPr>
        <p:blipFill>
          <a:blip r:embed="rId2"/>
          <a:srcRect/>
          <a:stretch>
            <a:fillRect/>
          </a:stretch>
        </p:blipFill>
        <p:spPr bwMode="auto">
          <a:xfrm>
            <a:off x="1142976" y="1785926"/>
            <a:ext cx="6598920" cy="3101340"/>
          </a:xfrm>
          <a:prstGeom prst="rect">
            <a:avLst/>
          </a:prstGeom>
          <a:noFill/>
          <a:ln w="9525">
            <a:noFill/>
            <a:miter lim="800000"/>
            <a:headEnd/>
            <a:tailEnd/>
          </a:ln>
          <a:effectLst/>
        </p:spPr>
      </p:pic>
      <p:sp>
        <p:nvSpPr>
          <p:cNvPr id="6" name="TextBox 5"/>
          <p:cNvSpPr txBox="1"/>
          <p:nvPr/>
        </p:nvSpPr>
        <p:spPr>
          <a:xfrm>
            <a:off x="1000100" y="5072074"/>
            <a:ext cx="7215238" cy="830997"/>
          </a:xfrm>
          <a:prstGeom prst="rect">
            <a:avLst/>
          </a:prstGeom>
          <a:noFill/>
        </p:spPr>
        <p:txBody>
          <a:bodyPr wrap="square" rtlCol="0">
            <a:spAutoFit/>
          </a:bodyPr>
          <a:lstStyle/>
          <a:p>
            <a:pPr algn="ctr"/>
            <a:r>
              <a:rPr lang="ru-RU" sz="1600" dirty="0" smtClean="0">
                <a:latin typeface="Times New Roman" pitchFamily="18" charset="0"/>
                <a:cs typeface="Times New Roman" pitchFamily="18" charset="0"/>
              </a:rPr>
              <a:t>Складирование лесоматериалов:</a:t>
            </a:r>
          </a:p>
          <a:p>
            <a:pPr algn="ctr"/>
            <a:r>
              <a:rPr lang="ru-RU" sz="1600" dirty="0" smtClean="0">
                <a:latin typeface="Times New Roman" pitchFamily="18" charset="0"/>
                <a:cs typeface="Times New Roman" pitchFamily="18" charset="0"/>
              </a:rPr>
              <a:t> а - рядная укладка пиломатериалов; б - сухой брус, шпалы при ручной укладке, В - длина подкладки, </a:t>
            </a:r>
            <a:r>
              <a:rPr lang="en-US" sz="1600" dirty="0" smtClean="0">
                <a:latin typeface="Times New Roman" pitchFamily="18" charset="0"/>
                <a:cs typeface="Times New Roman" pitchFamily="18" charset="0"/>
              </a:rPr>
              <a:t>L </a:t>
            </a:r>
            <a:r>
              <a:rPr lang="ru-RU" sz="1600" dirty="0" smtClean="0">
                <a:latin typeface="Times New Roman" pitchFamily="18" charset="0"/>
                <a:cs typeface="Times New Roman" pitchFamily="18" charset="0"/>
              </a:rPr>
              <a:t>- длина пиломатериала</a:t>
            </a:r>
            <a:endParaRPr lang="ru-RU" sz="1600" dirty="0">
              <a:latin typeface="Times New Roman" pitchFamily="18" charset="0"/>
              <a:cs typeface="Times New Roman" pitchFamily="18"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928670"/>
            <a:ext cx="8229600" cy="785802"/>
          </a:xfrm>
        </p:spPr>
        <p:txBody>
          <a:bodyPr>
            <a:normAutofit/>
          </a:bodyPr>
          <a:lstStyle/>
          <a:p>
            <a:pPr algn="ctr"/>
            <a:r>
              <a:rPr lang="ru-RU" sz="1800" b="1" dirty="0" smtClean="0">
                <a:solidFill>
                  <a:schemeClr val="tx1"/>
                </a:solidFill>
                <a:latin typeface="Times New Roman" pitchFamily="18" charset="0"/>
                <a:cs typeface="Times New Roman" pitchFamily="18" charset="0"/>
              </a:rPr>
              <a:t>СТРОПОВКА РАЗЛИЧНОГО ОБОРУДОВАНИЯ</a:t>
            </a:r>
            <a:endParaRPr lang="ru-RU" sz="1800" b="1" dirty="0">
              <a:solidFill>
                <a:schemeClr val="tx1"/>
              </a:solidFill>
              <a:latin typeface="Times New Roman" pitchFamily="18" charset="0"/>
              <a:cs typeface="Times New Roman" pitchFamily="18" charset="0"/>
            </a:endParaRPr>
          </a:p>
        </p:txBody>
      </p:sp>
      <p:pic>
        <p:nvPicPr>
          <p:cNvPr id="9218" name="Picture 2"/>
          <p:cNvPicPr>
            <a:picLocks noGrp="1" noChangeAspect="1" noChangeArrowheads="1"/>
          </p:cNvPicPr>
          <p:nvPr>
            <p:ph idx="1"/>
          </p:nvPr>
        </p:nvPicPr>
        <p:blipFill>
          <a:blip r:embed="rId2"/>
          <a:srcRect/>
          <a:stretch>
            <a:fillRect/>
          </a:stretch>
        </p:blipFill>
        <p:spPr bwMode="auto">
          <a:xfrm>
            <a:off x="357158" y="1643050"/>
            <a:ext cx="6663692" cy="3658554"/>
          </a:xfrm>
          <a:prstGeom prst="rect">
            <a:avLst/>
          </a:prstGeom>
          <a:noFill/>
          <a:ln w="9525">
            <a:noFill/>
            <a:miter lim="800000"/>
            <a:headEnd/>
            <a:tailEnd/>
          </a:ln>
          <a:effectLst/>
        </p:spPr>
      </p:pic>
      <p:sp>
        <p:nvSpPr>
          <p:cNvPr id="5" name="TextBox 4"/>
          <p:cNvSpPr txBox="1"/>
          <p:nvPr/>
        </p:nvSpPr>
        <p:spPr>
          <a:xfrm>
            <a:off x="6643702" y="2500306"/>
            <a:ext cx="2000264" cy="338554"/>
          </a:xfrm>
          <a:prstGeom prst="rect">
            <a:avLst/>
          </a:prstGeom>
          <a:noFill/>
        </p:spPr>
        <p:txBody>
          <a:bodyPr wrap="square" rtlCol="0">
            <a:spAutoFit/>
          </a:bodyPr>
          <a:lstStyle/>
          <a:p>
            <a:r>
              <a:rPr lang="ru-RU" sz="1600" dirty="0" smtClean="0">
                <a:latin typeface="Times New Roman" pitchFamily="18" charset="0"/>
                <a:cs typeface="Times New Roman" pitchFamily="18" charset="0"/>
              </a:rPr>
              <a:t>Скоба монтажная</a:t>
            </a:r>
            <a:endParaRPr lang="ru-RU" sz="1600" dirty="0">
              <a:latin typeface="Times New Roman" pitchFamily="18" charset="0"/>
              <a:cs typeface="Times New Roman" pitchFamily="18" charset="0"/>
            </a:endParaRPr>
          </a:p>
        </p:txBody>
      </p:sp>
      <p:sp>
        <p:nvSpPr>
          <p:cNvPr id="6" name="TextBox 5"/>
          <p:cNvSpPr txBox="1"/>
          <p:nvPr/>
        </p:nvSpPr>
        <p:spPr>
          <a:xfrm>
            <a:off x="4572000" y="3929066"/>
            <a:ext cx="4357718" cy="2800767"/>
          </a:xfrm>
          <a:prstGeom prst="rect">
            <a:avLst/>
          </a:prstGeom>
          <a:noFill/>
        </p:spPr>
        <p:txBody>
          <a:bodyPr wrap="square" rtlCol="0">
            <a:spAutoFit/>
          </a:bodyPr>
          <a:lstStyle/>
          <a:p>
            <a:pPr algn="ctr"/>
            <a:r>
              <a:rPr lang="ru-RU" sz="1600" dirty="0" err="1" smtClean="0">
                <a:latin typeface="Times New Roman" pitchFamily="18" charset="0"/>
                <a:cs typeface="Times New Roman" pitchFamily="18" charset="0"/>
              </a:rPr>
              <a:t>Строповка</a:t>
            </a:r>
            <a:r>
              <a:rPr lang="ru-RU" sz="1600" dirty="0" smtClean="0">
                <a:latin typeface="Times New Roman" pitchFamily="18" charset="0"/>
                <a:cs typeface="Times New Roman" pitchFamily="18" charset="0"/>
              </a:rPr>
              <a:t> оборудования:</a:t>
            </a:r>
          </a:p>
          <a:p>
            <a:pPr algn="ctr"/>
            <a:r>
              <a:rPr lang="ru-RU" sz="1600" dirty="0" smtClean="0">
                <a:latin typeface="Times New Roman" pitchFamily="18" charset="0"/>
                <a:cs typeface="Times New Roman" pitchFamily="18" charset="0"/>
              </a:rPr>
              <a:t> а - сосуда двумя </a:t>
            </a:r>
            <a:r>
              <a:rPr lang="ru-RU" sz="1600" dirty="0" err="1" smtClean="0">
                <a:latin typeface="Times New Roman" pitchFamily="18" charset="0"/>
                <a:cs typeface="Times New Roman" pitchFamily="18" charset="0"/>
              </a:rPr>
              <a:t>двухпетлевыми</a:t>
            </a:r>
            <a:r>
              <a:rPr lang="ru-RU" sz="1600" dirty="0" smtClean="0">
                <a:latin typeface="Times New Roman" pitchFamily="18" charset="0"/>
                <a:cs typeface="Times New Roman" pitchFamily="18" charset="0"/>
              </a:rPr>
              <a:t> стропами, </a:t>
            </a:r>
          </a:p>
          <a:p>
            <a:pPr algn="ctr"/>
            <a:r>
              <a:rPr lang="ru-RU" sz="1600" dirty="0" smtClean="0">
                <a:latin typeface="Times New Roman" pitchFamily="18" charset="0"/>
                <a:cs typeface="Times New Roman" pitchFamily="18" charset="0"/>
              </a:rPr>
              <a:t>б – задвижки </a:t>
            </a:r>
            <a:r>
              <a:rPr lang="ru-RU" sz="1600" dirty="0" err="1" smtClean="0">
                <a:latin typeface="Times New Roman" pitchFamily="18" charset="0"/>
                <a:cs typeface="Times New Roman" pitchFamily="18" charset="0"/>
              </a:rPr>
              <a:t>двухпетлевым</a:t>
            </a:r>
            <a:r>
              <a:rPr lang="ru-RU" sz="1600" dirty="0" smtClean="0">
                <a:latin typeface="Times New Roman" pitchFamily="18" charset="0"/>
                <a:cs typeface="Times New Roman" pitchFamily="18" charset="0"/>
              </a:rPr>
              <a:t> стропом;</a:t>
            </a:r>
          </a:p>
          <a:p>
            <a:pPr algn="ctr"/>
            <a:r>
              <a:rPr lang="ru-RU" sz="1600" dirty="0" smtClean="0">
                <a:latin typeface="Times New Roman" pitchFamily="18" charset="0"/>
                <a:cs typeface="Times New Roman" pitchFamily="18" charset="0"/>
              </a:rPr>
              <a:t> в - агрегата двумя </a:t>
            </a:r>
            <a:r>
              <a:rPr lang="ru-RU" sz="1600" dirty="0" err="1" smtClean="0">
                <a:latin typeface="Times New Roman" pitchFamily="18" charset="0"/>
                <a:cs typeface="Times New Roman" pitchFamily="18" charset="0"/>
              </a:rPr>
              <a:t>двухпетлевыми</a:t>
            </a:r>
            <a:r>
              <a:rPr lang="ru-RU" sz="1600" dirty="0" smtClean="0">
                <a:latin typeface="Times New Roman" pitchFamily="18" charset="0"/>
                <a:cs typeface="Times New Roman" pitchFamily="18" charset="0"/>
              </a:rPr>
              <a:t> стропами, </a:t>
            </a:r>
          </a:p>
          <a:p>
            <a:pPr algn="ctr"/>
            <a:r>
              <a:rPr lang="ru-RU" sz="1600" dirty="0" smtClean="0">
                <a:latin typeface="Times New Roman" pitchFamily="18" charset="0"/>
                <a:cs typeface="Times New Roman" pitchFamily="18" charset="0"/>
              </a:rPr>
              <a:t>г – цилиндрического резервуара двумя </a:t>
            </a:r>
            <a:r>
              <a:rPr lang="ru-RU" sz="1600" dirty="0" err="1" smtClean="0">
                <a:latin typeface="Times New Roman" pitchFamily="18" charset="0"/>
                <a:cs typeface="Times New Roman" pitchFamily="18" charset="0"/>
              </a:rPr>
              <a:t>двухпетлевыми</a:t>
            </a:r>
            <a:r>
              <a:rPr lang="ru-RU" sz="1600" dirty="0" smtClean="0">
                <a:latin typeface="Times New Roman" pitchFamily="18" charset="0"/>
                <a:cs typeface="Times New Roman" pitchFamily="18" charset="0"/>
              </a:rPr>
              <a:t> стропами,</a:t>
            </a:r>
          </a:p>
          <a:p>
            <a:pPr algn="ctr"/>
            <a:r>
              <a:rPr lang="ru-RU" sz="1600" dirty="0" err="1" smtClean="0">
                <a:latin typeface="Times New Roman" pitchFamily="18" charset="0"/>
                <a:cs typeface="Times New Roman" pitchFamily="18" charset="0"/>
              </a:rPr>
              <a:t>д</a:t>
            </a:r>
            <a:r>
              <a:rPr lang="ru-RU" sz="1600" dirty="0" smtClean="0">
                <a:latin typeface="Times New Roman" pitchFamily="18" charset="0"/>
                <a:cs typeface="Times New Roman" pitchFamily="18" charset="0"/>
              </a:rPr>
              <a:t> - короба двумя </a:t>
            </a:r>
            <a:r>
              <a:rPr lang="ru-RU" sz="1600" dirty="0" err="1" smtClean="0">
                <a:latin typeface="Times New Roman" pitchFamily="18" charset="0"/>
                <a:cs typeface="Times New Roman" pitchFamily="18" charset="0"/>
              </a:rPr>
              <a:t>двухпетлевыми</a:t>
            </a:r>
            <a:r>
              <a:rPr lang="ru-RU" sz="1600" dirty="0" smtClean="0">
                <a:latin typeface="Times New Roman" pitchFamily="18" charset="0"/>
                <a:cs typeface="Times New Roman" pitchFamily="18" charset="0"/>
              </a:rPr>
              <a:t> стропами,</a:t>
            </a:r>
          </a:p>
          <a:p>
            <a:pPr algn="ctr"/>
            <a:r>
              <a:rPr lang="ru-RU" sz="1600" dirty="0" smtClean="0">
                <a:latin typeface="Times New Roman" pitchFamily="18" charset="0"/>
                <a:cs typeface="Times New Roman" pitchFamily="18" charset="0"/>
              </a:rPr>
              <a:t>е - детали станка двумя </a:t>
            </a:r>
            <a:r>
              <a:rPr lang="ru-RU" sz="1600" dirty="0" err="1" smtClean="0">
                <a:latin typeface="Times New Roman" pitchFamily="18" charset="0"/>
                <a:cs typeface="Times New Roman" pitchFamily="18" charset="0"/>
              </a:rPr>
              <a:t>двухпетлевыми</a:t>
            </a:r>
            <a:endParaRPr lang="ru-RU" sz="1600" dirty="0" smtClean="0">
              <a:latin typeface="Times New Roman" pitchFamily="18" charset="0"/>
              <a:cs typeface="Times New Roman" pitchFamily="18" charset="0"/>
            </a:endParaRPr>
          </a:p>
          <a:p>
            <a:pPr algn="ctr"/>
            <a:r>
              <a:rPr lang="ru-RU" sz="1600" dirty="0" smtClean="0">
                <a:latin typeface="Times New Roman" pitchFamily="18" charset="0"/>
                <a:cs typeface="Times New Roman" pitchFamily="18" charset="0"/>
              </a:rPr>
              <a:t>стропами; ж - оборудования в деревянной таре</a:t>
            </a:r>
          </a:p>
          <a:p>
            <a:pPr algn="ctr"/>
            <a:r>
              <a:rPr lang="ru-RU" sz="1600" dirty="0" smtClean="0">
                <a:latin typeface="Times New Roman" pitchFamily="18" charset="0"/>
                <a:cs typeface="Times New Roman" pitchFamily="18" charset="0"/>
              </a:rPr>
              <a:t>двумя </a:t>
            </a:r>
            <a:r>
              <a:rPr lang="ru-RU" sz="1600" dirty="0" err="1" smtClean="0">
                <a:latin typeface="Times New Roman" pitchFamily="18" charset="0"/>
                <a:cs typeface="Times New Roman" pitchFamily="18" charset="0"/>
              </a:rPr>
              <a:t>двухпетлевыми</a:t>
            </a:r>
            <a:r>
              <a:rPr lang="ru-RU" sz="1600" dirty="0" smtClean="0">
                <a:latin typeface="Times New Roman" pitchFamily="18" charset="0"/>
                <a:cs typeface="Times New Roman" pitchFamily="18" charset="0"/>
              </a:rPr>
              <a:t> стропами, </a:t>
            </a:r>
            <a:r>
              <a:rPr lang="ru-RU" sz="1600" dirty="0" err="1" smtClean="0">
                <a:latin typeface="Times New Roman" pitchFamily="18" charset="0"/>
                <a:cs typeface="Times New Roman" pitchFamily="18" charset="0"/>
              </a:rPr>
              <a:t>з</a:t>
            </a:r>
            <a:r>
              <a:rPr lang="ru-RU" sz="1600" dirty="0" smtClean="0">
                <a:latin typeface="Times New Roman" pitchFamily="18" charset="0"/>
                <a:cs typeface="Times New Roman" pitchFamily="18" charset="0"/>
              </a:rPr>
              <a:t> - электродвигателя </a:t>
            </a:r>
            <a:r>
              <a:rPr lang="ru-RU" sz="1600" dirty="0" err="1" smtClean="0">
                <a:latin typeface="Times New Roman" pitchFamily="18" charset="0"/>
                <a:cs typeface="Times New Roman" pitchFamily="18" charset="0"/>
              </a:rPr>
              <a:t>двухпетлевым</a:t>
            </a:r>
            <a:r>
              <a:rPr lang="ru-RU" sz="1600" dirty="0" smtClean="0">
                <a:latin typeface="Times New Roman" pitchFamily="18" charset="0"/>
                <a:cs typeface="Times New Roman" pitchFamily="18" charset="0"/>
              </a:rPr>
              <a:t> стропом</a:t>
            </a:r>
            <a:endParaRPr lang="ru-RU" sz="1600" dirty="0">
              <a:latin typeface="Times New Roman" pitchFamily="18" charset="0"/>
              <a:cs typeface="Times New Roman" pitchFamily="18" charset="0"/>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857232"/>
            <a:ext cx="8229600" cy="928694"/>
          </a:xfrm>
        </p:spPr>
        <p:txBody>
          <a:bodyPr>
            <a:normAutofit/>
          </a:bodyPr>
          <a:lstStyle/>
          <a:p>
            <a:pPr algn="ctr"/>
            <a:r>
              <a:rPr lang="ru-RU" sz="1800" b="1" dirty="0" smtClean="0">
                <a:solidFill>
                  <a:schemeClr val="tx1"/>
                </a:solidFill>
                <a:latin typeface="Times New Roman" pitchFamily="18" charset="0"/>
                <a:cs typeface="Times New Roman" pitchFamily="18" charset="0"/>
              </a:rPr>
              <a:t>ОБЯЗАННОСТИ  ЭКСПЛУАТИРУЮЩЕЙ ОРГАНИЗАЦИИ ПРИ ПРОИЗВОДСТВЕ РАБОТ КРАНАМИ</a:t>
            </a:r>
            <a:endParaRPr lang="ru-RU" sz="1800" b="1"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214282" y="1928802"/>
            <a:ext cx="8643998" cy="4645734"/>
          </a:xfrm>
        </p:spPr>
        <p:txBody>
          <a:bodyPr>
            <a:normAutofit/>
          </a:bodyPr>
          <a:lstStyle/>
          <a:p>
            <a:pPr algn="ctr">
              <a:buClrTx/>
              <a:buFont typeface="Wingdings" pitchFamily="2" charset="2"/>
              <a:buChar char="Ø"/>
            </a:pPr>
            <a:r>
              <a:rPr lang="ru-RU" sz="1600" dirty="0" smtClean="0">
                <a:latin typeface="Times New Roman" pitchFamily="18" charset="0"/>
                <a:cs typeface="Times New Roman" pitchFamily="18" charset="0"/>
              </a:rPr>
              <a:t>Разработать и выдать на места ведения работ ППР или ТК (в соответствии с указаниями ФНП), схемы складирования грузов, схемы погрузки и разгрузки транспортных средств, в том числе подвижного состава (последнее - при использовании)</a:t>
            </a:r>
          </a:p>
          <a:p>
            <a:pPr algn="ctr">
              <a:buClrTx/>
              <a:buFont typeface="Wingdings" pitchFamily="2" charset="2"/>
              <a:buChar char="Ø"/>
            </a:pPr>
            <a:endParaRPr lang="ru-RU" sz="1600" dirty="0" smtClean="0">
              <a:latin typeface="Times New Roman" pitchFamily="18" charset="0"/>
              <a:cs typeface="Times New Roman" pitchFamily="18" charset="0"/>
            </a:endParaRPr>
          </a:p>
          <a:p>
            <a:pPr algn="ctr">
              <a:buClrTx/>
              <a:buFont typeface="Wingdings" pitchFamily="2" charset="2"/>
              <a:buChar char="Ø"/>
            </a:pPr>
            <a:r>
              <a:rPr lang="ru-RU" sz="1600" dirty="0" smtClean="0">
                <a:latin typeface="Times New Roman" pitchFamily="18" charset="0"/>
                <a:cs typeface="Times New Roman" pitchFamily="18" charset="0"/>
              </a:rPr>
              <a:t>Ознакомить (под роспись) с ППР и ТК специалистов, ответственных за безопасное производство работ ПС, крановщиков (операторов), рабочих люльки и стропальщиков</a:t>
            </a:r>
          </a:p>
          <a:p>
            <a:pPr algn="ctr">
              <a:buClrTx/>
              <a:buFont typeface="Wingdings" pitchFamily="2" charset="2"/>
              <a:buChar char="Ø"/>
            </a:pPr>
            <a:endParaRPr lang="ru-RU" sz="1600" dirty="0" smtClean="0">
              <a:latin typeface="Times New Roman" pitchFamily="18" charset="0"/>
              <a:cs typeface="Times New Roman" pitchFamily="18" charset="0"/>
            </a:endParaRPr>
          </a:p>
          <a:p>
            <a:pPr algn="ctr">
              <a:buClrTx/>
              <a:buFont typeface="Wingdings" pitchFamily="2" charset="2"/>
              <a:buChar char="Ø"/>
            </a:pPr>
            <a:r>
              <a:rPr lang="ru-RU" sz="1600" dirty="0" smtClean="0">
                <a:latin typeface="Times New Roman" pitchFamily="18" charset="0"/>
                <a:cs typeface="Times New Roman" pitchFamily="18" charset="0"/>
              </a:rPr>
              <a:t>Обеспечить стропальщиков испытанными и маркированными съемными грузозахватными приспособлениями и тарой, соответствующими массе и характеру перемещаемых грузов</a:t>
            </a:r>
          </a:p>
          <a:p>
            <a:pPr algn="ctr">
              <a:buClrTx/>
              <a:buFont typeface="Wingdings" pitchFamily="2" charset="2"/>
              <a:buChar char="Ø"/>
            </a:pPr>
            <a:endParaRPr lang="ru-RU" sz="1600" dirty="0" smtClean="0">
              <a:latin typeface="Times New Roman" pitchFamily="18" charset="0"/>
              <a:cs typeface="Times New Roman" pitchFamily="18" charset="0"/>
            </a:endParaRPr>
          </a:p>
          <a:p>
            <a:pPr algn="ctr">
              <a:buClrTx/>
              <a:buFont typeface="Wingdings" pitchFamily="2" charset="2"/>
              <a:buChar char="Ø"/>
            </a:pPr>
            <a:r>
              <a:rPr lang="ru-RU" sz="1600" dirty="0" smtClean="0">
                <a:latin typeface="Times New Roman" pitchFamily="18" charset="0"/>
                <a:cs typeface="Times New Roman" pitchFamily="18" charset="0"/>
              </a:rPr>
              <a:t>Обеспечить проведение проверок работоспособности указателей, ограничителей и регистраторов кранов в сроки, установленные их руководствами (инструкциями) по эксплуатации</a:t>
            </a:r>
          </a:p>
          <a:p>
            <a:pPr algn="ctr">
              <a:buClrTx/>
              <a:buFont typeface="Wingdings" pitchFamily="2" charset="2"/>
              <a:buChar char="Ø"/>
            </a:pPr>
            <a:endParaRPr lang="ru-RU" sz="1600" dirty="0" smtClean="0">
              <a:latin typeface="Times New Roman" pitchFamily="18" charset="0"/>
              <a:cs typeface="Times New Roman" pitchFamily="18" charset="0"/>
            </a:endParaRPr>
          </a:p>
          <a:p>
            <a:pPr algn="ctr">
              <a:buClrTx/>
              <a:buFont typeface="Wingdings" pitchFamily="2" charset="2"/>
              <a:buChar char="Ø"/>
            </a:pPr>
            <a:r>
              <a:rPr lang="ru-RU" sz="1600" dirty="0" smtClean="0">
                <a:latin typeface="Times New Roman" pitchFamily="18" charset="0"/>
                <a:cs typeface="Times New Roman" pitchFamily="18" charset="0"/>
              </a:rPr>
              <a:t>Обеспечить вход на мостовые краны и спуск с них через посадочную площадку</a:t>
            </a:r>
            <a:endParaRPr lang="ru-RU" sz="1600" dirty="0">
              <a:latin typeface="Times New Roman" pitchFamily="18" charset="0"/>
              <a:cs typeface="Times New Roman" pitchFamily="18" charset="0"/>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857232"/>
            <a:ext cx="8229600" cy="928694"/>
          </a:xfrm>
        </p:spPr>
        <p:txBody>
          <a:bodyPr>
            <a:normAutofit/>
          </a:bodyPr>
          <a:lstStyle/>
          <a:p>
            <a:pPr algn="ctr"/>
            <a:r>
              <a:rPr lang="ru-RU" sz="1800" b="1" dirty="0" smtClean="0">
                <a:solidFill>
                  <a:schemeClr val="tx1"/>
                </a:solidFill>
                <a:latin typeface="Times New Roman" pitchFamily="18" charset="0"/>
                <a:cs typeface="Times New Roman" pitchFamily="18" charset="0"/>
              </a:rPr>
              <a:t>ОБЯЗАННОСТИ  ЭКСПЛУАТИРУЮЩЕЙ ОРГАНИЗАЦИИ ПРИ ПРОИЗВОДСТВЕ РАБОТ КРАНАМИ</a:t>
            </a:r>
            <a:endParaRPr lang="ru-RU" sz="1800" b="1"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214282" y="1928802"/>
            <a:ext cx="8643998" cy="4645734"/>
          </a:xfrm>
        </p:spPr>
        <p:txBody>
          <a:bodyPr>
            <a:normAutofit/>
          </a:bodyPr>
          <a:lstStyle/>
          <a:p>
            <a:pPr algn="ctr">
              <a:buClrTx/>
              <a:buFont typeface="Wingdings" pitchFamily="2" charset="2"/>
              <a:buChar char="Ø"/>
            </a:pPr>
            <a:r>
              <a:rPr lang="ru-RU" sz="1600" dirty="0" smtClean="0">
                <a:latin typeface="Times New Roman" pitchFamily="18" charset="0"/>
                <a:cs typeface="Times New Roman" pitchFamily="18" charset="0"/>
              </a:rPr>
              <a:t>Определить порядок выделения и направления мобильных кранов на объекты, согласно заявкам, с указанием ФИО специалиста, ответственного за производство работ, и стропальщиков</a:t>
            </a:r>
          </a:p>
          <a:p>
            <a:pPr algn="ctr">
              <a:buClrTx/>
              <a:buFont typeface="Wingdings" pitchFamily="2" charset="2"/>
              <a:buChar char="Ø"/>
            </a:pPr>
            <a:r>
              <a:rPr lang="ru-RU" sz="1600" dirty="0" smtClean="0">
                <a:latin typeface="Times New Roman" pitchFamily="18" charset="0"/>
                <a:cs typeface="Times New Roman" pitchFamily="18" charset="0"/>
              </a:rPr>
              <a:t>Определить площадки и места складирования грузов, оборудовать их необходимыми технологической оснасткой и приспособлениями (кассетами, пирамидами, стеллажами, лестницами, подставками, подкладками, прокладками и т.п.) и проинструктировать крановщиков и стропальщиков относительно порядка и габаритов складирования</a:t>
            </a:r>
          </a:p>
          <a:p>
            <a:pPr algn="ctr">
              <a:buClrTx/>
              <a:buFont typeface="Wingdings" pitchFamily="2" charset="2"/>
              <a:buChar char="Ø"/>
            </a:pPr>
            <a:r>
              <a:rPr lang="ru-RU" sz="1600" dirty="0" smtClean="0">
                <a:latin typeface="Times New Roman" pitchFamily="18" charset="0"/>
                <a:cs typeface="Times New Roman" pitchFamily="18" charset="0"/>
              </a:rPr>
              <a:t>Установить порядок обмена сигналами между машинистами, крановщиками, стропальщиками и рабочими люльки согласно требованиям раздела Система сигнализации при выполнении работ ФНП</a:t>
            </a:r>
          </a:p>
          <a:p>
            <a:pPr algn="ctr">
              <a:buClrTx/>
              <a:buFont typeface="Wingdings" pitchFamily="2" charset="2"/>
              <a:buChar char="Ø"/>
            </a:pPr>
            <a:r>
              <a:rPr lang="ru-RU" sz="1600" dirty="0" smtClean="0">
                <a:latin typeface="Times New Roman" pitchFamily="18" charset="0"/>
                <a:cs typeface="Times New Roman" pitchFamily="18" charset="0"/>
              </a:rPr>
              <a:t>Обеспечить соблюдение требований промышленной безопасности смонтированных ПС, находящихся в нерабочем состоянии, при этом ПС должно быть обесточено и приняты меры по предотвращению его угона ветром</a:t>
            </a:r>
          </a:p>
          <a:p>
            <a:pPr algn="ctr">
              <a:buClrTx/>
              <a:buFont typeface="Wingdings" pitchFamily="2" charset="2"/>
              <a:buChar char="Ø"/>
            </a:pPr>
            <a:r>
              <a:rPr lang="ru-RU" sz="1600" dirty="0" smtClean="0">
                <a:latin typeface="Times New Roman" pitchFamily="18" charset="0"/>
                <a:cs typeface="Times New Roman" pitchFamily="18" charset="0"/>
              </a:rPr>
              <a:t>Установить порядок приведения крана в безопасное положение в нерабочем состоянии, а также определить порядок действия работников (в том числе покидания опасной зоны) при возникновении аварийных ситуаций на опасном производственном объекте с используемыми кранами</a:t>
            </a:r>
            <a:endParaRPr lang="ru-RU" sz="1600" dirty="0">
              <a:latin typeface="Times New Roman" pitchFamily="18" charset="0"/>
              <a:cs typeface="Times New Roman" pitchFamily="18" charset="0"/>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785794"/>
            <a:ext cx="8229600" cy="857256"/>
          </a:xfrm>
        </p:spPr>
        <p:txBody>
          <a:bodyPr>
            <a:normAutofit/>
          </a:bodyPr>
          <a:lstStyle/>
          <a:p>
            <a:pPr algn="ctr"/>
            <a:r>
              <a:rPr lang="ru-RU" sz="1800" b="1" dirty="0" smtClean="0">
                <a:solidFill>
                  <a:schemeClr val="tx1"/>
                </a:solidFill>
                <a:latin typeface="Times New Roman" pitchFamily="18" charset="0"/>
                <a:cs typeface="Times New Roman" pitchFamily="18" charset="0"/>
              </a:rPr>
              <a:t>СИГНАЛИЗАЦИЯ МЕЖДУ СТРОПАЛЬЩИКОМ И КРАНОВЩИКОМ</a:t>
            </a:r>
            <a:endParaRPr lang="ru-RU" sz="1800" b="1" dirty="0">
              <a:solidFill>
                <a:schemeClr val="tx1"/>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457200" y="1785938"/>
          <a:ext cx="8229600" cy="4787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000108"/>
            <a:ext cx="8229600" cy="785818"/>
          </a:xfrm>
        </p:spPr>
        <p:txBody>
          <a:bodyPr>
            <a:normAutofit/>
          </a:bodyPr>
          <a:lstStyle/>
          <a:p>
            <a:pPr algn="ctr"/>
            <a:r>
              <a:rPr lang="ru-RU" sz="1800" b="1" dirty="0" smtClean="0">
                <a:solidFill>
                  <a:schemeClr val="tx1"/>
                </a:solidFill>
                <a:latin typeface="Times New Roman" pitchFamily="18" charset="0"/>
                <a:cs typeface="Times New Roman" pitchFamily="18" charset="0"/>
              </a:rPr>
              <a:t>СИГНАЛИЗАЦИЯ МЕЖДУ СТРОПАЛЬЩИКОМ И КРАНОВЩИКОМ</a:t>
            </a:r>
            <a:endParaRPr lang="ru-RU" sz="1800" dirty="0"/>
          </a:p>
        </p:txBody>
      </p:sp>
      <p:pic>
        <p:nvPicPr>
          <p:cNvPr id="1026" name="Picture 2"/>
          <p:cNvPicPr>
            <a:picLocks noGrp="1" noChangeAspect="1" noChangeArrowheads="1"/>
          </p:cNvPicPr>
          <p:nvPr>
            <p:ph idx="1"/>
          </p:nvPr>
        </p:nvPicPr>
        <p:blipFill>
          <a:blip r:embed="rId2"/>
          <a:srcRect/>
          <a:stretch>
            <a:fillRect/>
          </a:stretch>
        </p:blipFill>
        <p:spPr bwMode="auto">
          <a:xfrm>
            <a:off x="214282" y="2643182"/>
            <a:ext cx="6156960" cy="3505200"/>
          </a:xfrm>
          <a:prstGeom prst="rect">
            <a:avLst/>
          </a:prstGeom>
          <a:noFill/>
          <a:ln w="9525">
            <a:noFill/>
            <a:miter lim="800000"/>
            <a:headEnd/>
            <a:tailEnd/>
          </a:ln>
          <a:effectLst/>
        </p:spPr>
      </p:pic>
      <p:sp>
        <p:nvSpPr>
          <p:cNvPr id="5" name="TextBox 4"/>
          <p:cNvSpPr txBox="1"/>
          <p:nvPr/>
        </p:nvSpPr>
        <p:spPr>
          <a:xfrm>
            <a:off x="5500694" y="2214554"/>
            <a:ext cx="3214710" cy="1569660"/>
          </a:xfrm>
          <a:prstGeom prst="rect">
            <a:avLst/>
          </a:prstGeom>
          <a:noFill/>
          <a:ln>
            <a:solidFill>
              <a:schemeClr val="accent1"/>
            </a:solidFill>
          </a:ln>
        </p:spPr>
        <p:txBody>
          <a:bodyPr wrap="square" rtlCol="0">
            <a:spAutoFit/>
          </a:bodyPr>
          <a:lstStyle/>
          <a:p>
            <a:pPr algn="ctr"/>
            <a:r>
              <a:rPr lang="ru-RU" sz="1600" b="1" dirty="0" smtClean="0">
                <a:latin typeface="Times New Roman" pitchFamily="18" charset="0"/>
                <a:cs typeface="Times New Roman" pitchFamily="18" charset="0"/>
              </a:rPr>
              <a:t>Операция</a:t>
            </a:r>
            <a:r>
              <a:rPr lang="ru-RU" sz="1600" dirty="0" smtClean="0">
                <a:latin typeface="Times New Roman" pitchFamily="18" charset="0"/>
                <a:cs typeface="Times New Roman" pitchFamily="18" charset="0"/>
              </a:rPr>
              <a:t>: поднять груз или крюк</a:t>
            </a:r>
          </a:p>
          <a:p>
            <a:pPr algn="ctr"/>
            <a:endParaRPr lang="ru-RU" sz="1600" dirty="0" smtClean="0">
              <a:latin typeface="Times New Roman" pitchFamily="18" charset="0"/>
              <a:cs typeface="Times New Roman" pitchFamily="18" charset="0"/>
            </a:endParaRPr>
          </a:p>
          <a:p>
            <a:pPr algn="ctr"/>
            <a:r>
              <a:rPr lang="ru-RU" sz="1600" b="1" dirty="0" smtClean="0">
                <a:latin typeface="Times New Roman" pitchFamily="18" charset="0"/>
                <a:cs typeface="Times New Roman" pitchFamily="18" charset="0"/>
              </a:rPr>
              <a:t>Действие</a:t>
            </a:r>
            <a:r>
              <a:rPr lang="ru-RU" sz="1600" dirty="0" smtClean="0">
                <a:latin typeface="Times New Roman" pitchFamily="18" charset="0"/>
                <a:cs typeface="Times New Roman" pitchFamily="18" charset="0"/>
              </a:rPr>
              <a:t>: прерывистое движение рукой вверх на уровне пояса, ладонь обращена вверх, рука согнута в локте</a:t>
            </a:r>
            <a:endParaRPr lang="ru-RU" sz="1600" dirty="0">
              <a:latin typeface="Times New Roman" pitchFamily="18" charset="0"/>
              <a:cs typeface="Times New Roman"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3810</TotalTime>
  <Words>10946</Words>
  <Application>Microsoft Office PowerPoint</Application>
  <PresentationFormat>Экран (4:3)</PresentationFormat>
  <Paragraphs>926</Paragraphs>
  <Slides>114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114</vt:i4>
      </vt:variant>
    </vt:vector>
  </HeadingPairs>
  <TitlesOfParts>
    <vt:vector size="115" baseType="lpstr">
      <vt:lpstr>Городская</vt:lpstr>
      <vt:lpstr>Презентация PowerPoint</vt:lpstr>
      <vt:lpstr>ТЕМА 1. ОБЩИЕ ПОЛОЖЕНИЯ. В теме рассматриваются:</vt:lpstr>
      <vt:lpstr>Требования ФНП</vt:lpstr>
      <vt:lpstr>Требования ФНП</vt:lpstr>
      <vt:lpstr>Требования к грузоподъемным механизмам и подъемным сооружениям, приобретаемым за границей</vt:lpstr>
      <vt:lpstr>Расследование аварий и несчастных случаев</vt:lpstr>
      <vt:lpstr>Грузоподъемные краны классифицируются: </vt:lpstr>
      <vt:lpstr>КЛАССИФИКАЦИЯ КРАНОВ ПО ВИДУ ГРУЗОЗАХВАТНОГО ОРГАНА</vt:lpstr>
      <vt:lpstr>КЛАССИФИКАЦИЯ КРАНОВ ПО ВИДУ ХОДОВОГО УСТРОЙСТВА</vt:lpstr>
      <vt:lpstr>Классификация кранов по виду привода</vt:lpstr>
      <vt:lpstr>ТЕМА 2. КОНСТРУКТИВНЫЕ ОСОБЕННОСТИ ГРУЗОПОДЪЕМНЫХ КРАНОВ. ОБОРУДОВАНИЕ КРАНОВ В теме рассматриваются:</vt:lpstr>
      <vt:lpstr>ОСНОВНЫЕ НОРМАТИВНО-ТЕХНИЧЕСКИЕ ДОКУМЕНТЫ, РЕКОМЕНДУЕМЫЕ ДЛЯ ИЗУЧЕНИЯ:</vt:lpstr>
      <vt:lpstr>КАБЕЛЬНЫЕ КРАНЫ</vt:lpstr>
      <vt:lpstr>КОЗЛОВЫЕ КРАНЫ</vt:lpstr>
      <vt:lpstr>МОСТОВЫЕ КРАНЫ-ПЕРЕГРУЖАТЕЛИ</vt:lpstr>
      <vt:lpstr>БАШЕННЫЕ КРАНЫ</vt:lpstr>
      <vt:lpstr>РАЗНОВИДНОСТИ БАШЕННЫХ КРАНОВ</vt:lpstr>
      <vt:lpstr>СТРЕЛОВЫЕ САМОХОДНЫЕ КРАНЫ</vt:lpstr>
      <vt:lpstr>УСТРОЙСТВО СТРЕЛОВЫХ САМОХОДНЫХ КРАНОВ</vt:lpstr>
      <vt:lpstr>УСТРОЙСТВО СТРЕЛОВЫХ САМОХОДНЫХ КРАНОВ</vt:lpstr>
      <vt:lpstr>УСТРОЙСТВО СТРЕЛОВЫХ САМОХОДНЫХ КРАНОВ</vt:lpstr>
      <vt:lpstr>Содержание руководства по эксплуатации грузоподъемного крана</vt:lpstr>
      <vt:lpstr>ТОРМОЗА</vt:lpstr>
      <vt:lpstr>ТОРМОЗА</vt:lpstr>
      <vt:lpstr>ВИДЫ ТОРМОЗОВ</vt:lpstr>
      <vt:lpstr>Презентация PowerPoint</vt:lpstr>
      <vt:lpstr>ИЗГОТОВЛЕНИЕ КАНАТОВ</vt:lpstr>
      <vt:lpstr>Крепление канатов к механизмам подъема и их деталям</vt:lpstr>
      <vt:lpstr>Крепление канатов к механизмам подъема и их деталям</vt:lpstr>
      <vt:lpstr>Крепление канатов к механизмам подъема и их деталям</vt:lpstr>
      <vt:lpstr>Крепление канатов к механизмам подъема и их деталям</vt:lpstr>
      <vt:lpstr>КАНАТНЫЕ БАРАБАНЫ</vt:lpstr>
      <vt:lpstr>КАНАТНЫЕ БАРАБАНЫ ТРЕБОВАНИЯ К БАРАБАНАМ:</vt:lpstr>
      <vt:lpstr>КАНАТНЫЕ БАРАБАНЫ ТРЕБОВАНИЯ К БАРАБАНАМ:</vt:lpstr>
      <vt:lpstr>ГРУЗОЗАХВАТНЫЕ ОРГАНЫ. ОБЩИЕ СВЕДЕНИЯ</vt:lpstr>
      <vt:lpstr>ГРУЗОВЫЕ КРЮКИ</vt:lpstr>
      <vt:lpstr>ГРУЗОВЫЕ КРЮКИ</vt:lpstr>
      <vt:lpstr>ГРУЗОВЫЕ КРЮКИ</vt:lpstr>
      <vt:lpstr>ГРУЗОВЫЕ ЭЛЕКТРОМАГНИТЫ</vt:lpstr>
      <vt:lpstr>ГРЕЙФЕРЫ</vt:lpstr>
      <vt:lpstr>ГРЕЙФЕРЫ</vt:lpstr>
      <vt:lpstr>ГРЕЙФЕРЫ</vt:lpstr>
      <vt:lpstr>ВЫБОР СТРОПА</vt:lpstr>
      <vt:lpstr>АППАРАТЫ УПРАВЛЕНИЯ</vt:lpstr>
      <vt:lpstr>КАБИНА УПРАВЛЕНИЯ</vt:lpstr>
      <vt:lpstr>КАБИНА УПРАВЛЕНИЯ</vt:lpstr>
      <vt:lpstr>БАЛЛАСТЫ И ПРОТИВОВЕСЫ</vt:lpstr>
      <vt:lpstr>УСТАНОВКА КРАНОВ</vt:lpstr>
      <vt:lpstr>УСТАНОВКА КРАНОВ</vt:lpstr>
      <vt:lpstr>УСТАНОВКА КРАНОВ</vt:lpstr>
      <vt:lpstr>УСТАНОВКА КРАНОВ</vt:lpstr>
      <vt:lpstr>УСТАНОВКА СТРЕЛОВЫХ КРАНОВ</vt:lpstr>
      <vt:lpstr>УСТАНОВКА СТРЕЛОВЫХ КРАНОВ</vt:lpstr>
      <vt:lpstr>УСТАНОВКА СТРЕЛОВЫХ КРАНОВ</vt:lpstr>
      <vt:lpstr>ТЕМА 3. РЕГИСТРАЦИЯ ОПО, НА КОТОРЫХ ИСПОЛЬЗУЮТСЯ ГРУЗОПОДЪЕМНЫЕ КРАНЫ, И ВЫДАЧА РАЗРЕШЕНИЙ НА ПУСК В РАБОТУ </vt:lpstr>
      <vt:lpstr>Общие сведения о регистрации ОПО, где эксплуатируются грузоподъемные краны</vt:lpstr>
      <vt:lpstr>РАЗРЕШЕНИЕ НА ПУСК КРАНОВ В РАБОТУ</vt:lpstr>
      <vt:lpstr>ВЫДАЧА РАЗРЕШЕНИЙ НА ПУСК КРАНОВ В РАБОТУ</vt:lpstr>
      <vt:lpstr>ВЫДАЧА РАЗРЕШЕНИЙ НА ПУСК КРАНОВ В РАБОТУ</vt:lpstr>
      <vt:lpstr>ТЕМА 4. ТЕХНИЧЕСКОЕ ОСВИДЕТЕЛЬСТВОВАНИЕ И РЕМОНТ ГРУЗОПОДЪЕМНЫХ КРАНОВ </vt:lpstr>
      <vt:lpstr>ТЕХНИЧЕСКОЕ ОСВИДЕТЕЛЬСТВОВАНИЕ КРАНОВ И ЕГО ЦЕЛЬ</vt:lpstr>
      <vt:lpstr>ТЕХНИЧЕСКОЕ ОСВИДЕТЕЛЬСТВОВАНИЕ КРАНОВ И ЕГО ЦЕЛЬ</vt:lpstr>
      <vt:lpstr>Сроки технического освидетельствования грузоподъемных кранов</vt:lpstr>
      <vt:lpstr>СРОКИ ТЕХНИЧЕСКОГО ОСВИДЕТЕЛЬСТВОВАНИЯ КРАНОВ</vt:lpstr>
      <vt:lpstr>ОБЩИЕ ТРЕБОВАНИЯ ПРИ ПРОВЕДЕНИИ ТЕХНИЧЕСКОГО ОСВИДЕТЕЛЬСТВОВАНИЯ</vt:lpstr>
      <vt:lpstr>РАБОТЫ, ПРОВОДИМЫЕ ПРИ ТЕХНИЧЕСКОМ ОСВИДЕТЕЛЬСТВОВАНИИ</vt:lpstr>
      <vt:lpstr>РАБОТЫ, ПРОВОДИМЫЕ ПРИ ТЕХНИЧЕСКОМ ОСВИДЕТЕЛЬСТВОВАНИИ</vt:lpstr>
      <vt:lpstr>БРАКОВКА КРАНОВОГО ПУТИ</vt:lpstr>
      <vt:lpstr>БРАКОВКА КРАНОВОГО ПУТИ</vt:lpstr>
      <vt:lpstr>ДИНАМИЧЕСКИЕ ИСПЫТАНИЯ КРАНА</vt:lpstr>
      <vt:lpstr>ЗАПИСЬ РЕЗУЛЬТАТОВ ТЕХНИЧЕСКИХ ОСВИДЕТЕЛЬСТВОВАНИЙ</vt:lpstr>
      <vt:lpstr> ТЕМА 5. НАДЗОР И ОБСЛУЖИВАНИЕ </vt:lpstr>
      <vt:lpstr>ОСНОВНЫЕ НОРМАТИВНЫЕ ПРАВОВЫЕ АКТЫ И НОРМАТИВНО-ТЕХНИЧЕСКИЕ ДОКУМЕНТЫ, РЕКОМЕНДУЕМЫЕ ДЛЯ ИЗУЧЕНИЯ:</vt:lpstr>
      <vt:lpstr>НАЗНАЧЕНИЕ ОТВЕТСТВЕННЫХ ЛИЦ ЭКСПЛУАТИРУЮЩИМИ ОРГАНИЗАЦИЯМИ</vt:lpstr>
      <vt:lpstr>НАЗНАЧЕНИЕ ОТВЕТСТВЕННЫХ ЛИЦ ЭКСПЛУАТИРУЮЩИМИ ОРГАНИЗАЦИЯМИ</vt:lpstr>
      <vt:lpstr>Требования к работникам, занятым на выполнении работ по монтажу (демонтажу), наладке либо ремонту, реконструкции или модернизации в процессе эксплуатации кранов</vt:lpstr>
      <vt:lpstr>Требования к работникам, занятым на выполнении работ по монтажу (демонтажу), наладке либо ремонту, реконструкции или модернизации в процессе эксплуатации кранов</vt:lpstr>
      <vt:lpstr>Требования к работникам, занятым на выполнении работ по монтажу (демонтажу), наладке либо ремонту, реконструкции или модернизации в процессе эксплуатации кранов</vt:lpstr>
      <vt:lpstr>ПОДГОТОВКА И АТТЕСТАЦИЯ ОТВЕТСТВЕННЫХ СПЕЦИАЛИСТОВ</vt:lpstr>
      <vt:lpstr>ТЕМА 6. ПРОИЗВОДСТВО РАБОТ </vt:lpstr>
      <vt:lpstr>ОСНОВНЫЕ НОРМАТИВНЫЕ ПРАВОВЫЕ АКТЫ И НОРМАТИВНО-ТЕХНИЧЕСКИЕ ДОКУМЕНТЫ, РЕКОМЕНДУЕМЫЕ ДЛЯ ИЗУЧЕНИЯ:</vt:lpstr>
      <vt:lpstr>ОБЩИЕ ТРЕБОВАНИЯ ПРИ ПРОИЗВОДСТВЕ РАБОТ ПО ПЕРЕМЕЩЕНИЮ ГРУЗОВ</vt:lpstr>
      <vt:lpstr>СОДЕРЖАНИЕ ПРОЕКТА ОРГАНИЗАЦИИ СТРОИТЕЛЬСТВА</vt:lpstr>
      <vt:lpstr>ПОДЪЕМ И ПЕРЕМЕЩЕНИЕ ГРУЗОВ НЕСКОЛЬКИМИ КРАНАМИ</vt:lpstr>
      <vt:lpstr>ТРЕБОВАНИЯ К СХЕМАМ СТРОПОВКИ</vt:lpstr>
      <vt:lpstr>ПРИМЕР СХЕМЫ СТРОПОВКИ ГРУЗОВ</vt:lpstr>
      <vt:lpstr>ПРАВИЛА СТРОПОВКИ ГРУЗОВ ИЗ ШТАБЕЛЕЙ</vt:lpstr>
      <vt:lpstr>СТРОПОВКА МЕТАЛЛОПРОКАТА</vt:lpstr>
      <vt:lpstr>СКЛАДИРОВАНИЕ МЕТАЛЛОПРОКАТА</vt:lpstr>
      <vt:lpstr>СКЛАДИРОВАНИЕ МЕТАЛЛОПРОКАТА</vt:lpstr>
      <vt:lpstr>СКЛАДИРОВАНИЕ МЕТАЛЛОПРОКАТА</vt:lpstr>
      <vt:lpstr>СТРОПОВКА И СКЛАДИРОВАНИЕ ЛЕСОМАТЕРИАЛОВ</vt:lpstr>
      <vt:lpstr>СТРОПОВКА И СКЛАДИРОВАНИЕ ЛЕСОМАТЕРИАЛОВ</vt:lpstr>
      <vt:lpstr>СТРОПОВКА И СКЛАДИРОВАНИЕ ЛЕСОМАТЕРИАЛОВ</vt:lpstr>
      <vt:lpstr>СТРОПОВКА РАЗЛИЧНОГО ОБОРУДОВАНИЯ</vt:lpstr>
      <vt:lpstr>ОБЯЗАННОСТИ  ЭКСПЛУАТИРУЮЩЕЙ ОРГАНИЗАЦИИ ПРИ ПРОИЗВОДСТВЕ РАБОТ КРАНАМИ</vt:lpstr>
      <vt:lpstr>ОБЯЗАННОСТИ  ЭКСПЛУАТИРУЮЩЕЙ ОРГАНИЗАЦИИ ПРИ ПРОИЗВОДСТВЕ РАБОТ КРАНАМИ</vt:lpstr>
      <vt:lpstr>СИГНАЛИЗАЦИЯ МЕЖДУ СТРОПАЛЬЩИКОМ И КРАНОВЩИКОМ</vt:lpstr>
      <vt:lpstr>СИГНАЛИЗАЦИЯ МЕЖДУ СТРОПАЛЬЩИКОМ И КРАНОВЩИКОМ</vt:lpstr>
      <vt:lpstr>СИГНАЛИЗАЦИЯ МЕЖДУ СТРОПАЛЬЩИКОМ И КРАНОВЩИКОМ</vt:lpstr>
      <vt:lpstr>СИГНАЛИЗАЦИЯ МЕЖДУ СТРОПАЛЬЩИКОМ И КРАНОВЩИКОМ</vt:lpstr>
      <vt:lpstr>СИГНАЛИЗАЦИЯ МЕЖДУ СТРОПАЛЬЩИКОМ И КРАНОВЩИКОМ</vt:lpstr>
      <vt:lpstr>СИГНАЛИЗАЦИЯ МЕЖДУ СТРОПАЛЬЩИКОМ И КРАНОВЩИКОМ</vt:lpstr>
      <vt:lpstr>СИГНАЛИЗАЦИЯ МЕЖДУ СТРОПАЛЬЩИКОМ И КРАНОВЩИКОМ</vt:lpstr>
      <vt:lpstr>СИГНАЛИЗАЦИЯ МЕЖДУ СТРОПАЛЬЩИКОМ И КРАНОВЩИКОМ</vt:lpstr>
      <vt:lpstr>СИГНАЛИЗАЦИЯ МЕЖДУ СТРОПАЛЬЩИКОМ И КРАНОВЩИКОМ</vt:lpstr>
      <vt:lpstr>СИГНАЛИЗАЦИЯ МЕЖДУ СТРОПАЛЬЩИКОМ И КРАНОВЩИКОМ</vt:lpstr>
      <vt:lpstr>ПРОИЗВОДСТВО РАБОТ СТРЕЛОВЫМИ КРАНАМИ ВБЛИЗИ ЛИНИИ ЭЛЕКТРОПЕРЕДАЧИ</vt:lpstr>
      <vt:lpstr>ПРОИЗВОДСТВО РАБОТ СТРЕЛОВЫМИ КРАНАМИ ВБЛИЗИ ЛИНИИ ЭЛЕКТРОПЕРЕДАЧИ</vt:lpstr>
      <vt:lpstr>ПРОИЗВОДСТВО РАБОТ СТРЕЛОВЫМИ КРАНАМИ ВБЛИЗИ ЛИНИИ ЭЛЕКТРОПЕРЕДАЧИ</vt:lpstr>
      <vt:lpstr>ПРОИЗВОДСТВО РАБОТ СТРЕЛОВЫМИ КРАНАМИ ВБЛИЗИ ЛИНИИ ЭЛЕКТРОПЕРЕДАЧИ</vt:lpstr>
      <vt:lpstr>РАБОТА ПОДЪЕМНЫХ КРАНОВ В ОХРАННОЙ ЗОНЕ ВОЗДУШНОЙ ЛИНИИ ЭЛЕКТРОПЕРЕДАЧИ</vt:lpstr>
      <vt:lpstr>ГРАНИЦЫ ОПАСНЫХ ЗОН ВДОЛЬ ЛИНИИ ЭЛЕКТРОПЕРЕДАЧИ</vt:lpstr>
      <vt:lpstr>ДОПУСТИМЫЕ РАССТОЯНИЯ ПРИ РАБОТЕ ГРУЗОПОДЪЕМНЫХ МАШИН В ОХРАННОЙ ЗОНЕ ЛЭП, НАХОДЯЩЕЙСЯ ПОД НАПРЯЖЕНИЕМ</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Morina</dc:creator>
  <cp:lastModifiedBy>Пользователь</cp:lastModifiedBy>
  <cp:revision>633</cp:revision>
  <dcterms:modified xsi:type="dcterms:W3CDTF">2021-03-12T09:25:03Z</dcterms:modified>
</cp:coreProperties>
</file>