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50"/>
  </p:notesMasterIdLst>
  <p:sldIdLst>
    <p:sldId id="257" r:id="rId2"/>
    <p:sldId id="352" r:id="rId3"/>
    <p:sldId id="263" r:id="rId4"/>
    <p:sldId id="368" r:id="rId5"/>
    <p:sldId id="370" r:id="rId6"/>
    <p:sldId id="353" r:id="rId7"/>
    <p:sldId id="354" r:id="rId8"/>
    <p:sldId id="264" r:id="rId9"/>
    <p:sldId id="344" r:id="rId10"/>
    <p:sldId id="265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356" r:id="rId22"/>
    <p:sldId id="339" r:id="rId23"/>
    <p:sldId id="355" r:id="rId24"/>
    <p:sldId id="311" r:id="rId25"/>
    <p:sldId id="312" r:id="rId26"/>
    <p:sldId id="357" r:id="rId27"/>
    <p:sldId id="313" r:id="rId28"/>
    <p:sldId id="358" r:id="rId29"/>
    <p:sldId id="359" r:id="rId30"/>
    <p:sldId id="298" r:id="rId31"/>
    <p:sldId id="299" r:id="rId32"/>
    <p:sldId id="360" r:id="rId33"/>
    <p:sldId id="310" r:id="rId34"/>
    <p:sldId id="314" r:id="rId35"/>
    <p:sldId id="361" r:id="rId36"/>
    <p:sldId id="316" r:id="rId37"/>
    <p:sldId id="300" r:id="rId38"/>
    <p:sldId id="362" r:id="rId39"/>
    <p:sldId id="315" r:id="rId40"/>
    <p:sldId id="301" r:id="rId41"/>
    <p:sldId id="302" r:id="rId42"/>
    <p:sldId id="306" r:id="rId43"/>
    <p:sldId id="363" r:id="rId44"/>
    <p:sldId id="303" r:id="rId45"/>
    <p:sldId id="364" r:id="rId46"/>
    <p:sldId id="365" r:id="rId47"/>
    <p:sldId id="304" r:id="rId48"/>
    <p:sldId id="366" r:id="rId4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Введение" id="{5BA34212-DDEA-4A02-A01C-FC3B8431E59F}">
          <p14:sldIdLst>
            <p14:sldId id="257"/>
          </p14:sldIdLst>
        </p14:section>
        <p14:section name="Основные нормативные правовые акты в области пожарной безопасности." id="{9EBF9493-7E1E-4539-9B16-54591E97B5B8}">
          <p14:sldIdLst>
            <p14:sldId id="352"/>
            <p14:sldId id="263"/>
            <p14:sldId id="368"/>
            <p14:sldId id="370"/>
            <p14:sldId id="353"/>
            <p14:sldId id="354"/>
            <p14:sldId id="264"/>
          </p14:sldIdLst>
        </p14:section>
        <p14:section name="Права, обязанности, ответственность должностных лиц за обеспечение пожарной безопасности." id="{EB7B7209-A0FA-42C9-ACF9-E54DF743A41E}">
          <p14:sldIdLst>
            <p14:sldId id="344"/>
            <p14:sldId id="265"/>
            <p14:sldId id="270"/>
            <p14:sldId id="271"/>
            <p14:sldId id="272"/>
            <p14:sldId id="273"/>
            <p14:sldId id="274"/>
            <p14:sldId id="275"/>
            <p14:sldId id="276"/>
            <p14:sldId id="277"/>
            <p14:sldId id="278"/>
            <p14:sldId id="279"/>
          </p14:sldIdLst>
        </p14:section>
        <p14:section name="Виды уголовной и административной ответственности за нарушение и (или) невыполнение правил и норм пожарной безопасности." id="{A220111C-EF0E-4B93-BA00-EF12D0246E50}">
          <p14:sldIdLst>
            <p14:sldId id="356"/>
            <p14:sldId id="339"/>
            <p14:sldId id="355"/>
            <p14:sldId id="311"/>
            <p14:sldId id="312"/>
            <p14:sldId id="357"/>
            <p14:sldId id="313"/>
            <p14:sldId id="358"/>
            <p14:sldId id="359"/>
            <p14:sldId id="298"/>
            <p14:sldId id="299"/>
            <p14:sldId id="360"/>
            <p14:sldId id="310"/>
            <p14:sldId id="314"/>
            <p14:sldId id="361"/>
            <p14:sldId id="316"/>
            <p14:sldId id="300"/>
            <p14:sldId id="362"/>
            <p14:sldId id="315"/>
            <p14:sldId id="301"/>
            <p14:sldId id="302"/>
            <p14:sldId id="306"/>
            <p14:sldId id="363"/>
            <p14:sldId id="303"/>
            <p14:sldId id="364"/>
            <p14:sldId id="365"/>
            <p14:sldId id="304"/>
            <p14:sldId id="36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CE28"/>
    <a:srgbClr val="5DED5D"/>
    <a:srgbClr val="A06E4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21" autoAdjust="0"/>
    <p:restoredTop sz="97513" autoAdjust="0"/>
  </p:normalViewPr>
  <p:slideViewPr>
    <p:cSldViewPr>
      <p:cViewPr varScale="1">
        <p:scale>
          <a:sx n="72" d="100"/>
          <a:sy n="72" d="100"/>
        </p:scale>
        <p:origin x="-1632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577B2B-295B-4FEB-95C9-2E5B8886AFF7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0C1B84-B3E8-49B0-988B-48912BFD7E4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971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такое</a:t>
            </a:r>
            <a:r>
              <a:rPr lang="ru-RU" baseline="0" dirty="0" smtClean="0"/>
              <a:t> пожар (объяснить почему нужен ПТМ)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0C5043-5D31-48AC-AC85-1C9F5F68AE1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3263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нормативным правовым актам в области пожарной безопасности относятся нормы и правила пожарной безопасности, инструкции, технические регламенты и иные нормативные правовые акты, содержащие требования пожарной безопасности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C1B84-B3E8-49B0-988B-48912BFD7E4F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73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b="0" i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К нормативным правовым актам в области пожарной безопасности относятся нормы и правила пожарной безопасности, инструкции, технические регламенты и иные нормативные правовые акты, содержащие требования пожарной безопасности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C1B84-B3E8-49B0-988B-48912BFD7E4F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2437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5711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65456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98748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42132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7677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427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8438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696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76460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7038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688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52000"/>
            <a:lum/>
          </a:blip>
          <a:srcRect/>
          <a:stretch>
            <a:fillRect l="-10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B523C1-5EE1-4F77-9FDC-B4A88B648320}" type="datetimeFigureOut">
              <a:rPr lang="ru-RU" smtClean="0"/>
              <a:t>14.03.2021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D4DAA8-772D-4835-9257-B10D2E4D742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3769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static5.depositphotos.com/1006463/464/i/450/dep_4640606-3d-man-in-classroom-exam-test.jpg" TargetMode="External"/><Relationship Id="rId1" Type="http://schemas.openxmlformats.org/officeDocument/2006/relationships/slideLayout" Target="../slideLayouts/slideLayout6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9.wdp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://us.123rf.com/400wm/400/400/maxxyustas/maxxyustas0903/maxxyustas090300005/4458720-3d.jpg" TargetMode="External"/><Relationship Id="rId1" Type="http://schemas.openxmlformats.org/officeDocument/2006/relationships/slideLayout" Target="../slideLayouts/slideLayout6.xml"/><Relationship Id="rId4" Type="http://schemas.microsoft.com/office/2007/relationships/hdphoto" Target="../media/hdphoto11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microsoft.com/office/2007/relationships/hdphoto" Target="../media/hdphoto12.wdp"/><Relationship Id="rId7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microsoft.com/office/2007/relationships/hdphoto" Target="../media/hdphoto13.wdp"/><Relationship Id="rId4" Type="http://schemas.openxmlformats.org/officeDocument/2006/relationships/image" Target="../media/image18.png"/><Relationship Id="rId9" Type="http://schemas.microsoft.com/office/2007/relationships/hdphoto" Target="../media/hdphoto15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://www.dreamstime.com/data-man-find-files-in-3d-office-filing-cabinet-thumb15836199.jpg" TargetMode="External"/><Relationship Id="rId1" Type="http://schemas.openxmlformats.org/officeDocument/2006/relationships/slideLayout" Target="../slideLayouts/slideLayout6.xml"/><Relationship Id="rId4" Type="http://schemas.microsoft.com/office/2007/relationships/hdphoto" Target="../media/hdphoto17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://o6oi.ru/main.php/59221-2/16.jpg" TargetMode="External"/><Relationship Id="rId1" Type="http://schemas.openxmlformats.org/officeDocument/2006/relationships/slideLayout" Target="../slideLayouts/slideLayout6.xml"/><Relationship Id="rId6" Type="http://schemas.microsoft.com/office/2007/relationships/hdphoto" Target="../media/hdphoto19.wdp"/><Relationship Id="rId5" Type="http://schemas.openxmlformats.org/officeDocument/2006/relationships/image" Target="../media/image24.png"/><Relationship Id="rId4" Type="http://schemas.microsoft.com/office/2007/relationships/hdphoto" Target="../media/hdphoto18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1.wdp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4.wdp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3.xml"/><Relationship Id="rId6" Type="http://schemas.microsoft.com/office/2007/relationships/hdphoto" Target="../media/hdphoto26.wdp"/><Relationship Id="rId5" Type="http://schemas.openxmlformats.org/officeDocument/2006/relationships/image" Target="../media/image31.png"/><Relationship Id="rId4" Type="http://schemas.microsoft.com/office/2007/relationships/hdphoto" Target="../media/hdphoto25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8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29.wdp"/><Relationship Id="rId4" Type="http://schemas.openxmlformats.org/officeDocument/2006/relationships/image" Target="../media/image34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30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31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32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3.wdp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4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35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6.wdp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37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Relationship Id="rId5" Type="http://schemas.microsoft.com/office/2007/relationships/hdphoto" Target="../media/hdphoto38.wdp"/><Relationship Id="rId4" Type="http://schemas.openxmlformats.org/officeDocument/2006/relationships/image" Target="../media/image43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39.wdp"/><Relationship Id="rId7" Type="http://schemas.microsoft.com/office/2007/relationships/hdphoto" Target="../media/hdphoto4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microsoft.com/office/2007/relationships/hdphoto" Target="../media/hdphoto40.wdp"/><Relationship Id="rId4" Type="http://schemas.openxmlformats.org/officeDocument/2006/relationships/image" Target="../media/image45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42.wdp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4.xml"/><Relationship Id="rId6" Type="http://schemas.microsoft.com/office/2007/relationships/hdphoto" Target="../media/hdphoto44.wdp"/><Relationship Id="rId5" Type="http://schemas.openxmlformats.org/officeDocument/2006/relationships/image" Target="../media/image49.png"/><Relationship Id="rId4" Type="http://schemas.microsoft.com/office/2007/relationships/hdphoto" Target="../media/hdphoto43.wdp"/></Relationships>
</file>

<file path=ppt/slides/_rels/slide37.xml.rels><?xml version="1.0" encoding="UTF-8" standalone="yes"?>
<Relationships xmlns="http://schemas.openxmlformats.org/package/2006/relationships"><Relationship Id="rId3" Type="http://schemas.microsoft.com/office/2007/relationships/hdphoto" Target="../media/hdphoto45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microsoft.com/office/2007/relationships/hdphoto" Target="../media/hdphoto46.wdp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47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hyperlink" Target="https://pojarunet.ru/279-goryuchest" TargetMode="Externa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microsoft.com/office/2007/relationships/hdphoto" Target="../media/hdphoto49.wdp"/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gif"/><Relationship Id="rId4" Type="http://schemas.microsoft.com/office/2007/relationships/hdphoto" Target="../media/hdphoto48.wdp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microsoft.com/office/2007/relationships/hdphoto" Target="../media/hdphoto50.wdp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microsoft.com/office/2007/relationships/hdphoto" Target="../media/hdphoto51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microsoft.com/office/2007/relationships/hdphoto" Target="../media/hdphoto52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5.xml"/><Relationship Id="rId6" Type="http://schemas.microsoft.com/office/2007/relationships/hdphoto" Target="../media/hdphoto53.wdp"/><Relationship Id="rId5" Type="http://schemas.openxmlformats.org/officeDocument/2006/relationships/image" Target="../media/image60.png"/><Relationship Id="rId4" Type="http://schemas.openxmlformats.org/officeDocument/2006/relationships/image" Target="../media/image59.jpeg"/></Relationships>
</file>

<file path=ppt/slides/_rels/slide46.xml.rels><?xml version="1.0" encoding="UTF-8" standalone="yes"?>
<Relationships xmlns="http://schemas.openxmlformats.org/package/2006/relationships"><Relationship Id="rId3" Type="http://schemas.microsoft.com/office/2007/relationships/hdphoto" Target="../media/hdphoto54.wdp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5.wdp"/><Relationship Id="rId4" Type="http://schemas.openxmlformats.org/officeDocument/2006/relationships/image" Target="../media/image62.png"/></Relationships>
</file>

<file path=ppt/slides/_rels/slide47.xml.rels><?xml version="1.0" encoding="UTF-8" standalone="yes"?>
<Relationships xmlns="http://schemas.openxmlformats.org/package/2006/relationships"><Relationship Id="rId3" Type="http://schemas.microsoft.com/office/2007/relationships/hdphoto" Target="../media/hdphoto56.wdp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microsoft.com/office/2007/relationships/hdphoto" Target="../media/hdphoto57.wdp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5.gif"/><Relationship Id="rId1" Type="http://schemas.openxmlformats.org/officeDocument/2006/relationships/slideLayout" Target="../slideLayouts/slideLayout6.xml"/><Relationship Id="rId6" Type="http://schemas.microsoft.com/office/2007/relationships/hdphoto" Target="../media/hdphoto58.wdp"/><Relationship Id="rId5" Type="http://schemas.openxmlformats.org/officeDocument/2006/relationships/image" Target="../media/image66.png"/><Relationship Id="rId4" Type="http://schemas.microsoft.com/office/2007/relationships/hdphoto" Target="../media/hdphoto37.wdp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86000" y="1988840"/>
            <a:ext cx="52383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Лекция № 10 Технический регламент </a:t>
            </a:r>
            <a:r>
              <a:rPr lang="ru-RU" dirty="0"/>
              <a:t>"Общие требования к пожарной безопасности"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404664"/>
            <a:ext cx="4178893" cy="9478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86367" y="3999902"/>
            <a:ext cx="835838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cs typeface="Times New Roman" panose="02020603050405020304" pitchFamily="18" charset="0"/>
              </a:rPr>
              <a:t>Преподаватель: </a:t>
            </a:r>
            <a:r>
              <a:rPr lang="ru-RU" b="1" dirty="0" err="1" smtClean="0"/>
              <a:t>Батесова</a:t>
            </a:r>
            <a:r>
              <a:rPr lang="ru-RU" b="1" dirty="0" smtClean="0"/>
              <a:t> </a:t>
            </a:r>
            <a:r>
              <a:rPr lang="ru-RU" b="1" dirty="0" err="1" smtClean="0"/>
              <a:t>Фируза</a:t>
            </a:r>
            <a:r>
              <a:rPr lang="ru-RU" b="1" dirty="0" smtClean="0"/>
              <a:t> </a:t>
            </a:r>
            <a:r>
              <a:rPr lang="ru-RU" b="1" dirty="0" err="1" smtClean="0"/>
              <a:t>Кайсарбековна</a:t>
            </a:r>
            <a:r>
              <a:rPr lang="ru-RU" b="1" dirty="0" smtClean="0"/>
              <a:t>, </a:t>
            </a:r>
            <a:r>
              <a:rPr lang="ru-RU" b="1" dirty="0" err="1" smtClean="0"/>
              <a:t>кан.техн.наук</a:t>
            </a:r>
            <a:r>
              <a:rPr lang="ru-RU" b="1" dirty="0"/>
              <a:t>, </a:t>
            </a:r>
            <a:r>
              <a:rPr lang="ru-RU" b="1" dirty="0" err="1"/>
              <a:t>ассоц.проф</a:t>
            </a:r>
            <a:r>
              <a:rPr lang="ru-RU" b="1" dirty="0"/>
              <a:t>. </a:t>
            </a:r>
            <a:endParaRPr lang="ru-RU" b="1" dirty="0" smtClean="0"/>
          </a:p>
          <a:p>
            <a:pPr algn="ctr"/>
            <a:r>
              <a:rPr lang="ru-RU" b="1" dirty="0"/>
              <a:t>Кафедра «Химических процессов и промышленной экологии»</a:t>
            </a:r>
            <a:endParaRPr lang="ru-RU" dirty="0"/>
          </a:p>
          <a:p>
            <a:pPr algn="ctr"/>
            <a:r>
              <a:rPr lang="ru-RU" b="1" dirty="0"/>
              <a:t/>
            </a:r>
            <a:br>
              <a:rPr lang="ru-RU" b="1" dirty="0"/>
            </a:br>
            <a:r>
              <a:rPr lang="en-US" u="sng" dirty="0" err="1"/>
              <a:t>batessova</a:t>
            </a:r>
            <a:r>
              <a:rPr lang="en-GB" u="sng" dirty="0"/>
              <a:t>@</a:t>
            </a:r>
            <a:r>
              <a:rPr lang="en-US" u="sng" dirty="0"/>
              <a:t>inbox</a:t>
            </a:r>
            <a:r>
              <a:rPr lang="en-GB" u="sng" dirty="0"/>
              <a:t>.</a:t>
            </a:r>
            <a:r>
              <a:rPr lang="en-US" u="sng" dirty="0" err="1"/>
              <a:t>ru</a:t>
            </a:r>
            <a:r>
              <a:rPr lang="en-US" b="1" dirty="0"/>
              <a:t/>
            </a:r>
            <a:br>
              <a:rPr lang="en-US" b="1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568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ПРАВА ОРГАНИЗАЦИЙ В ОБЛАСТИ ПОЖАРНОЙ БЕЗОПАСНОСТИ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9901" y="1052736"/>
            <a:ext cx="5294187" cy="576064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ИМЕЮТ ПРАВО: </a:t>
            </a:r>
          </a:p>
          <a:p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Проводить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работы по установлению причин и обстоятельств пожаров, происшедших на объектах организаций; </a:t>
            </a:r>
          </a:p>
          <a:p>
            <a:r>
              <a:rPr lang="ru-RU" sz="24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Устанавливать меры социального и экономического стимулирования по обеспечению пожарной безопасности в пределах, определенных законодательством; </a:t>
            </a:r>
          </a:p>
          <a:p>
            <a:r>
              <a:rPr lang="ru-RU" sz="2400" dirty="0">
                <a:solidFill>
                  <a:schemeClr val="tx2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Получать информацию по вопросам пожарной безопасности, в том числе в установленном порядке от органов государственной противопожарной службы.</a:t>
            </a:r>
          </a:p>
        </p:txBody>
      </p:sp>
      <p:pic>
        <p:nvPicPr>
          <p:cNvPr id="2050" name="Picture 2" descr="D:\Safety Images\depositphotos_15650799-Successful-Employe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972"/>
          <a:stretch/>
        </p:blipFill>
        <p:spPr bwMode="auto">
          <a:xfrm>
            <a:off x="6655322" y="3429000"/>
            <a:ext cx="2411609" cy="2147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196752"/>
            <a:ext cx="3600400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222" y1="18000" x2="75556" y2="2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898" y="4797152"/>
            <a:ext cx="2060848" cy="2060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91368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251520" y="1484784"/>
            <a:ext cx="4790040" cy="4392488"/>
          </a:xfrm>
        </p:spPr>
        <p:txBody>
          <a:bodyPr>
            <a:noAutofit/>
          </a:bodyPr>
          <a:lstStyle/>
          <a:p>
            <a:pPr algn="ctr"/>
            <a:r>
              <a:rPr lang="ru-RU" sz="3600" dirty="0"/>
              <a:t>Соблюдать требования пожарной безопасности, а также выполнять предписания органов противопожарной службы;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3074" name="Picture 2" descr="D:\Safety Images\dep_4383406-Contract-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9" b="98667" l="3955" r="9774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052736"/>
            <a:ext cx="44958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1019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Прямоугольник 3"/>
          <p:cNvSpPr>
            <a:spLocks noChangeArrowheads="1"/>
          </p:cNvSpPr>
          <p:nvPr/>
        </p:nvSpPr>
        <p:spPr bwMode="auto">
          <a:xfrm>
            <a:off x="370299" y="2348880"/>
            <a:ext cx="30751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Разрабатывать </a:t>
            </a:r>
            <a:r>
              <a:rPr lang="ru-RU" sz="3600" dirty="0"/>
              <a:t>меры по обеспечению пожарной </a:t>
            </a:r>
            <a:r>
              <a:rPr lang="ru-RU" sz="3600" dirty="0" smtClean="0"/>
              <a:t>безопасности</a:t>
            </a:r>
            <a:endParaRPr lang="ru-RU" sz="3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098" name="Picture 2" descr="D:\Safety Images\dep_12376941-Business-Reports-Meeting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33111" y1="23333" x2="32000" y2="24889"/>
                        <a14:foregroundMark x1="36444" y1="32889" x2="47556" y2="4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282" y="997860"/>
            <a:ext cx="5400600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577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Прямоугольник 3"/>
          <p:cNvSpPr>
            <a:spLocks noChangeArrowheads="1"/>
          </p:cNvSpPr>
          <p:nvPr/>
        </p:nvSpPr>
        <p:spPr bwMode="auto">
          <a:xfrm>
            <a:off x="611560" y="764704"/>
            <a:ext cx="7560840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/>
              <a:t>П</a:t>
            </a:r>
            <a:r>
              <a:rPr lang="ru-RU" sz="3600" dirty="0" smtClean="0"/>
              <a:t>роводить </a:t>
            </a:r>
            <a:r>
              <a:rPr lang="ru-RU" sz="3600" dirty="0"/>
              <a:t>противопожарную пропаганду и обучать своих работников мерам пожарной </a:t>
            </a:r>
            <a:r>
              <a:rPr lang="ru-RU" sz="3600" dirty="0" smtClean="0"/>
              <a:t>безопасности</a:t>
            </a:r>
            <a:endParaRPr lang="ru-RU" sz="3600" dirty="0"/>
          </a:p>
        </p:txBody>
      </p:sp>
      <p:pic>
        <p:nvPicPr>
          <p:cNvPr id="39939" name="Picture 4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31" b="98454" l="3089" r="97297">
                        <a14:foregroundMark x1="38996" y1="4639" x2="62162" y2="15464"/>
                        <a14:foregroundMark x1="47104" y1="19588" x2="43629" y2="29897"/>
                        <a14:foregroundMark x1="51737" y1="19588" x2="54054" y2="29381"/>
                        <a14:foregroundMark x1="49035" y1="21134" x2="49421" y2="23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5576" y="2925936"/>
            <a:ext cx="7848872" cy="3597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1105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Заголовок 1"/>
          <p:cNvSpPr>
            <a:spLocks noGrp="1"/>
          </p:cNvSpPr>
          <p:nvPr>
            <p:ph type="title"/>
          </p:nvPr>
        </p:nvSpPr>
        <p:spPr>
          <a:xfrm>
            <a:off x="323528" y="836712"/>
            <a:ext cx="4968552" cy="5688632"/>
          </a:xfrm>
        </p:spPr>
        <p:txBody>
          <a:bodyPr anchor="t">
            <a:noAutofit/>
          </a:bodyPr>
          <a:lstStyle/>
          <a:p>
            <a:pPr algn="l"/>
            <a:r>
              <a:rPr lang="ru-RU" sz="3200" dirty="0"/>
              <a:t>С</a:t>
            </a:r>
            <a:r>
              <a:rPr lang="ru-RU" sz="3200" dirty="0" smtClean="0"/>
              <a:t>оздавать </a:t>
            </a:r>
            <a:r>
              <a:rPr lang="ru-RU" sz="3200" dirty="0"/>
              <a:t>или содержать негосударственную противопожарную службу в организациях и на объектах, на которых в обязательном порядке создается противопожарная служба, в том числе на основании договоров с негосударственной противопожарной </a:t>
            </a:r>
            <a:r>
              <a:rPr lang="ru-RU" sz="3200" dirty="0" smtClean="0"/>
              <a:t>службой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000" b="96889" l="2222" r="9822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4887" y="637684"/>
            <a:ext cx="3695538" cy="3695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43" b="98885" l="0" r="99023">
                        <a14:foregroundMark x1="8398" y1="60223" x2="38477" y2="69703"/>
                        <a14:foregroundMark x1="75293" y1="57621" x2="94531" y2="58178"/>
                        <a14:foregroundMark x1="57715" y1="72862" x2="73730" y2="77323"/>
                        <a14:foregroundMark x1="61328" y1="6320" x2="65723" y2="20446"/>
                        <a14:foregroundMark x1="37305" y1="19517" x2="51270" y2="224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664" y="4309186"/>
            <a:ext cx="3169163" cy="2524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040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Прямоугольник 3"/>
          <p:cNvSpPr>
            <a:spLocks noChangeArrowheads="1"/>
          </p:cNvSpPr>
          <p:nvPr/>
        </p:nvSpPr>
        <p:spPr bwMode="auto">
          <a:xfrm>
            <a:off x="3951379" y="1428740"/>
            <a:ext cx="4900860" cy="3970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600" dirty="0" smtClean="0"/>
              <a:t>Содержать </a:t>
            </a:r>
            <a:r>
              <a:rPr lang="ru-RU" sz="3600" dirty="0"/>
              <a:t>в исправном состоянии системы и средства пожаротушения, не допускать их использования не по </a:t>
            </a:r>
            <a:r>
              <a:rPr lang="ru-RU" sz="3600" dirty="0" smtClean="0"/>
              <a:t>назначению</a:t>
            </a:r>
            <a:endParaRPr lang="ru-RU" sz="36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27" name="Picture 3" descr="G:\Safety Images\dep_11060176-3d-white-with-an-extinguisher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5982" l="0" r="91837">
                        <a14:foregroundMark x1="30272" y1="47321" x2="27891" y2="52455"/>
                        <a14:foregroundMark x1="44218" y1="77455" x2="42857" y2="86830"/>
                        <a14:foregroundMark x1="59524" y1="68750" x2="60204" y2="86161"/>
                        <a14:backgroundMark x1="49320" y1="90179" x2="52381" y2="91518"/>
                        <a14:backgroundMark x1="26190" y1="49107" x2="26190" y2="52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8" y="1018772"/>
            <a:ext cx="4896544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242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Прямоугольник 3"/>
          <p:cNvSpPr>
            <a:spLocks noChangeArrowheads="1"/>
          </p:cNvSpPr>
          <p:nvPr/>
        </p:nvSpPr>
        <p:spPr bwMode="auto">
          <a:xfrm>
            <a:off x="231705" y="734473"/>
            <a:ext cx="8651056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dirty="0"/>
              <a:t>О</a:t>
            </a:r>
            <a:r>
              <a:rPr lang="ru-RU" sz="3200" dirty="0" smtClean="0"/>
              <a:t>казывать </a:t>
            </a:r>
            <a:r>
              <a:rPr lang="ru-RU" sz="3200" dirty="0"/>
              <a:t>содействие противопожарной службе при тушении пожаров, установлении причин и условий их возникновения и развития, а также при выявлении лиц, виновных в нарушении требований пожарной безопасности и возникновении </a:t>
            </a:r>
            <a:r>
              <a:rPr lang="ru-RU" sz="3200" dirty="0" smtClean="0"/>
              <a:t>пожаров </a:t>
            </a:r>
            <a:endParaRPr lang="ru-RU" sz="3200" dirty="0"/>
          </a:p>
        </p:txBody>
      </p:sp>
      <p:pic>
        <p:nvPicPr>
          <p:cNvPr id="43011" name="Picture 2">
            <a:hlinkClick r:id="rId2"/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556" b="80808" l="11373" r="87451">
                        <a14:foregroundMark x1="22353" y1="9596" x2="27843" y2="12626"/>
                        <a14:foregroundMark x1="19608" y1="35859" x2="14902" y2="47475"/>
                        <a14:foregroundMark x1="18431" y1="36869" x2="13725" y2="46970"/>
                        <a14:foregroundMark x1="45098" y1="10606" x2="50588" y2="9596"/>
                        <a14:foregroundMark x1="75686" y1="8081" x2="80784" y2="8586"/>
                        <a14:foregroundMark x1="45098" y1="62121" x2="41569" y2="717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741" t="5372" r="12397" b="18692"/>
          <a:stretch/>
        </p:blipFill>
        <p:spPr bwMode="auto">
          <a:xfrm>
            <a:off x="1894880" y="3717032"/>
            <a:ext cx="5801568" cy="3140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33955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Прямоугольник 3"/>
          <p:cNvSpPr>
            <a:spLocks noChangeArrowheads="1"/>
          </p:cNvSpPr>
          <p:nvPr/>
        </p:nvSpPr>
        <p:spPr bwMode="auto">
          <a:xfrm>
            <a:off x="467544" y="909172"/>
            <a:ext cx="84969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Осуществлять </a:t>
            </a:r>
            <a:r>
              <a:rPr lang="ru-RU" sz="3200" dirty="0"/>
              <a:t>меры по внедрению автоматических средств обнаружения и тушения </a:t>
            </a:r>
            <a:r>
              <a:rPr lang="ru-RU" sz="3200" dirty="0" smtClean="0"/>
              <a:t>пожаров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000" y1="50222" x2="27111" y2="11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6819" y="1976005"/>
            <a:ext cx="2647181" cy="26471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52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436" y="4724821"/>
            <a:ext cx="4440763" cy="204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942" b="100000" l="9355" r="9322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8058" y="2508686"/>
            <a:ext cx="3647991" cy="2424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2260" b="97458" l="459" r="96789">
                        <a14:foregroundMark x1="44954" y1="23729" x2="51835" y2="34463"/>
                        <a14:foregroundMark x1="44037" y1="22881" x2="44037" y2="22881"/>
                        <a14:foregroundMark x1="48624" y1="23446" x2="44037" y2="282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459974"/>
            <a:ext cx="2899792" cy="432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734534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Заголовок 1"/>
          <p:cNvSpPr>
            <a:spLocks noGrp="1"/>
          </p:cNvSpPr>
          <p:nvPr>
            <p:ph type="title"/>
          </p:nvPr>
        </p:nvSpPr>
        <p:spPr>
          <a:xfrm>
            <a:off x="4961010" y="1277937"/>
            <a:ext cx="3929384" cy="4487863"/>
          </a:xfrm>
        </p:spPr>
        <p:txBody>
          <a:bodyPr anchor="t">
            <a:noAutofit/>
          </a:bodyPr>
          <a:lstStyle/>
          <a:p>
            <a:r>
              <a:rPr lang="ru-RU" sz="3200" b="0" dirty="0" smtClean="0"/>
              <a:t>Обеспечивать доступ представителям противопожарной службы при осуществлении ими служебных обязанностей на территории организаций</a:t>
            </a:r>
            <a:endParaRPr lang="ru-RU" sz="3200" dirty="0" smtClean="0"/>
          </a:p>
        </p:txBody>
      </p:sp>
      <p:pic>
        <p:nvPicPr>
          <p:cNvPr id="11266" name="Picture 2" descr="Deal - 3d business — Стоковая фотография #11803470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348" b="97363" l="6641" r="9267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980728"/>
            <a:ext cx="5616624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5580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Прямоугольник 3"/>
          <p:cNvSpPr>
            <a:spLocks noChangeArrowheads="1"/>
          </p:cNvSpPr>
          <p:nvPr/>
        </p:nvSpPr>
        <p:spPr bwMode="auto">
          <a:xfrm>
            <a:off x="4650740" y="1074450"/>
            <a:ext cx="4356100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2800" dirty="0"/>
              <a:t>предоставлять органам государственной противопожарной службы сведения и документы о состоянии пожарной безопасности, в том числе о пожарной опасности производимой ими продукции, а также о происшедших на их территориях пожарах и их последствиях; </a:t>
            </a:r>
          </a:p>
        </p:txBody>
      </p:sp>
      <p:pic>
        <p:nvPicPr>
          <p:cNvPr id="46083" name="Picture 2" descr="http://www.dreamstime.com/data-man-find-files-in-3d-office-filing-cabinet-thumb15836199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9333" l="0" r="987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444" y="761351"/>
            <a:ext cx="4136901" cy="5746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0493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79512" y="1268760"/>
            <a:ext cx="8712968" cy="5589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r>
              <a:rPr lang="ru-RU" sz="2600" dirty="0"/>
              <a:t>Законы</a:t>
            </a:r>
            <a:r>
              <a:rPr lang="en-US" sz="2600" dirty="0"/>
              <a:t> </a:t>
            </a:r>
            <a:r>
              <a:rPr lang="ru-RU" sz="2600" dirty="0"/>
              <a:t>Республики </a:t>
            </a:r>
            <a:r>
              <a:rPr lang="ru-RU" sz="2600" dirty="0" smtClean="0"/>
              <a:t>Казахстан</a:t>
            </a:r>
          </a:p>
          <a:p>
            <a:r>
              <a:rPr lang="ru-RU" sz="2600" dirty="0" smtClean="0"/>
              <a:t>Указы </a:t>
            </a:r>
            <a:r>
              <a:rPr lang="ru-RU" sz="2600" dirty="0"/>
              <a:t>и распоряжения Президента </a:t>
            </a:r>
            <a:r>
              <a:rPr lang="ru-RU" sz="2600" dirty="0" smtClean="0"/>
              <a:t>Республики Казахстан</a:t>
            </a:r>
          </a:p>
          <a:p>
            <a:r>
              <a:rPr lang="ru-RU" sz="2600" dirty="0" smtClean="0"/>
              <a:t>Постановления </a:t>
            </a:r>
            <a:r>
              <a:rPr lang="ru-RU" sz="2600" dirty="0"/>
              <a:t>и распоряжения Правительства </a:t>
            </a:r>
            <a:r>
              <a:rPr lang="ru-RU" sz="2600" dirty="0" smtClean="0"/>
              <a:t>РК</a:t>
            </a:r>
          </a:p>
          <a:p>
            <a:r>
              <a:rPr lang="ru-RU" sz="2600" dirty="0" smtClean="0"/>
              <a:t>Приказы </a:t>
            </a:r>
            <a:r>
              <a:rPr lang="ru-RU" sz="2600" dirty="0"/>
              <a:t>МЧС </a:t>
            </a:r>
            <a:r>
              <a:rPr lang="ru-RU" sz="2600" dirty="0" smtClean="0"/>
              <a:t>РК</a:t>
            </a:r>
            <a:endParaRPr lang="ru-RU" sz="2600" dirty="0"/>
          </a:p>
          <a:p>
            <a:r>
              <a:rPr lang="ru-RU" sz="2600" dirty="0" smtClean="0"/>
              <a:t>Постановления </a:t>
            </a:r>
            <a:r>
              <a:rPr lang="ru-RU" sz="2600" dirty="0"/>
              <a:t>и приказы других государственных </a:t>
            </a:r>
            <a:r>
              <a:rPr lang="ru-RU" sz="2600" dirty="0" smtClean="0"/>
              <a:t>учреждений</a:t>
            </a:r>
          </a:p>
          <a:p>
            <a:r>
              <a:rPr lang="ru-RU" sz="2600" dirty="0" smtClean="0"/>
              <a:t>Письма</a:t>
            </a:r>
            <a:r>
              <a:rPr lang="ru-RU" sz="2600" dirty="0"/>
              <a:t>, соглашения</a:t>
            </a:r>
          </a:p>
          <a:p>
            <a:r>
              <a:rPr lang="ru-RU" sz="2600" dirty="0" smtClean="0"/>
              <a:t>Правила </a:t>
            </a:r>
            <a:r>
              <a:rPr lang="ru-RU" sz="2600" dirty="0"/>
              <a:t>пожарной безопасности в </a:t>
            </a:r>
            <a:r>
              <a:rPr lang="ru-RU" sz="2600" dirty="0" smtClean="0"/>
              <a:t>РК</a:t>
            </a:r>
            <a:endParaRPr lang="ru-RU" sz="2600" dirty="0"/>
          </a:p>
          <a:p>
            <a:r>
              <a:rPr lang="ru-RU" sz="2600" dirty="0" smtClean="0"/>
              <a:t>Стандарты РК</a:t>
            </a:r>
            <a:endParaRPr lang="ru-RU" sz="2600" dirty="0"/>
          </a:p>
          <a:p>
            <a:r>
              <a:rPr lang="ru-RU" sz="2600" dirty="0"/>
              <a:t>С</a:t>
            </a:r>
            <a:r>
              <a:rPr lang="ru-RU" sz="2600" dirty="0" smtClean="0"/>
              <a:t>троительные </a:t>
            </a:r>
            <a:r>
              <a:rPr lang="ru-RU" sz="2600" dirty="0"/>
              <a:t>нормы и правила (СНиП), содержащие требования </a:t>
            </a:r>
            <a:r>
              <a:rPr lang="ru-RU" sz="2600" dirty="0" smtClean="0"/>
              <a:t>Пожарной Безопасности</a:t>
            </a:r>
            <a:endParaRPr lang="ru-RU" sz="2600" dirty="0"/>
          </a:p>
          <a:p>
            <a:r>
              <a:rPr lang="ru-RU" sz="2600" dirty="0"/>
              <a:t>П</a:t>
            </a:r>
            <a:r>
              <a:rPr lang="ru-RU" sz="2600" dirty="0" smtClean="0"/>
              <a:t>равила </a:t>
            </a:r>
            <a:r>
              <a:rPr lang="ru-RU" sz="2600" dirty="0"/>
              <a:t>устройства электроустановок (ПУЭ)</a:t>
            </a:r>
          </a:p>
          <a:p>
            <a:r>
              <a:rPr lang="ru-RU" sz="2600" dirty="0"/>
              <a:t>Р</a:t>
            </a:r>
            <a:r>
              <a:rPr lang="ru-RU" sz="2600" dirty="0" smtClean="0"/>
              <a:t>уководящие </a:t>
            </a:r>
            <a:r>
              <a:rPr lang="ru-RU" sz="2600" dirty="0"/>
              <a:t>документы, стандарты, </a:t>
            </a:r>
            <a:r>
              <a:rPr lang="ru-RU" sz="2600" dirty="0" smtClean="0"/>
              <a:t>рекомендации, инструкции </a:t>
            </a:r>
            <a:r>
              <a:rPr lang="ru-RU" sz="2600" dirty="0" err="1" smtClean="0"/>
              <a:t>и.т.д</a:t>
            </a:r>
            <a:r>
              <a:rPr lang="ru-RU" sz="2600" dirty="0" smtClean="0"/>
              <a:t>.</a:t>
            </a:r>
            <a:endParaRPr lang="ru-RU" sz="26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0"/>
            <a:ext cx="8712968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Основные нормативные </a:t>
            </a:r>
            <a:r>
              <a:rPr lang="ru-RU" sz="2600" b="1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правовые акты, </a:t>
            </a:r>
            <a:r>
              <a:rPr lang="ru-RU" sz="2600" b="1" dirty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регламентирующие требования пожарной </a:t>
            </a:r>
            <a:r>
              <a:rPr lang="ru-RU" sz="2600" b="1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безопасности</a:t>
            </a:r>
          </a:p>
          <a:p>
            <a:pPr algn="ctr"/>
            <a:r>
              <a:rPr lang="ru-RU" sz="2600" b="1" dirty="0" smtClean="0"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в Республике Казахстан </a:t>
            </a:r>
            <a:endParaRPr lang="ru-RU" sz="2600" b="1" dirty="0"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2294093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Прямоугольник 3"/>
          <p:cNvSpPr>
            <a:spLocks noChangeArrowheads="1"/>
          </p:cNvSpPr>
          <p:nvPr/>
        </p:nvSpPr>
        <p:spPr bwMode="auto">
          <a:xfrm>
            <a:off x="4838700" y="811733"/>
            <a:ext cx="4305300" cy="6001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ru-RU" sz="3200" dirty="0"/>
              <a:t>Н</a:t>
            </a:r>
            <a:r>
              <a:rPr lang="ru-RU" sz="3200" dirty="0" smtClean="0"/>
              <a:t>езамедлительно </a:t>
            </a:r>
            <a:r>
              <a:rPr lang="ru-RU" sz="3200" dirty="0"/>
              <a:t>сообщать противопожарной службе о возникших пожарах, неисправностях имеющихся систем и средств противопожарной защиты, об изменении состояния дорог и подъездов;</a:t>
            </a:r>
          </a:p>
        </p:txBody>
      </p:sp>
      <p:pic>
        <p:nvPicPr>
          <p:cNvPr id="47107" name="Picture 4" descr="http://o6oi.ru/main.php/59221-2/16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0" b="98568" l="1563" r="99219">
                        <a14:foregroundMark x1="9180" y1="76172" x2="25684" y2="81380"/>
                        <a14:foregroundMark x1="29004" y1="80599" x2="51465" y2="61979"/>
                        <a14:foregroundMark x1="29492" y1="91536" x2="29199" y2="98568"/>
                        <a14:foregroundMark x1="96387" y1="42578" x2="97656" y2="45052"/>
                        <a14:backgroundMark x1="45996" y1="85677" x2="44336" y2="91536"/>
                        <a14:backgroundMark x1="46777" y1="82031" x2="49512" y2="78125"/>
                        <a14:backgroundMark x1="96680" y1="53516" x2="97070" y2="54036"/>
                        <a14:backgroundMark x1="87500" y1="47266" x2="86328" y2="496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564" y="3473601"/>
            <a:ext cx="3600400" cy="33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:\Safety Images\call.gif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30" b="89754" l="2286" r="96286">
                        <a14:foregroundMark x1="41143" y1="8402" x2="43714" y2="8402"/>
                        <a14:foregroundMark x1="46571" y1="8197" x2="48286" y2="8402"/>
                        <a14:foregroundMark x1="9143" y1="47746" x2="18000" y2="46721"/>
                        <a14:foregroundMark x1="33429" y1="11680" x2="39429" y2="9221"/>
                        <a14:foregroundMark x1="83429" y1="18648" x2="85143" y2="239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58" t="7024" r="7385" b="10190"/>
          <a:stretch/>
        </p:blipFill>
        <p:spPr bwMode="auto">
          <a:xfrm>
            <a:off x="539552" y="762963"/>
            <a:ext cx="3924721" cy="3049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0"/>
            <a:ext cx="7373365" cy="707886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ОРГАНИЗАЦИИ ОБЯЗАНЫ: </a:t>
            </a:r>
            <a:endParaRPr lang="ru-RU" sz="40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431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User4\Pictures\Safety Images\Criminal Responsibilty\dep_22532059-lawy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227" b="89978" l="0" r="89706">
                        <a14:foregroundMark x1="47794" y1="10913" x2="44853" y2="13363"/>
                        <a14:foregroundMark x1="41912" y1="35412" x2="47059" y2="38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24" t="6097" r="20865" b="9774"/>
          <a:stretch/>
        </p:blipFill>
        <p:spPr bwMode="auto">
          <a:xfrm>
            <a:off x="107504" y="1484784"/>
            <a:ext cx="2014332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4\Pictures\Safety Images\Criminal Responsibilty\dep_10485400-Labor-law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30667" y1="41333" x2="80222" y2="40000"/>
                        <a14:foregroundMark x1="30667" y1="54000" x2="36000" y2="58333"/>
                        <a14:backgroundMark x1="16889" y1="82333" x2="18000" y2="89000"/>
                        <a14:backgroundMark x1="14889" y1="84667" x2="12000" y2="90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48" t="9376" r="2967" b="3448"/>
          <a:stretch/>
        </p:blipFill>
        <p:spPr bwMode="auto">
          <a:xfrm>
            <a:off x="5300870" y="0"/>
            <a:ext cx="3843130" cy="2358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58614"/>
            <a:ext cx="8712968" cy="1858218"/>
          </a:xfrm>
        </p:spPr>
        <p:txBody>
          <a:bodyPr anchor="t">
            <a:noAutofit/>
          </a:bodyPr>
          <a:lstStyle/>
          <a:p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ВИДЫ УГОЛОВНОЙ И АДМИНИСТРАТИВНОЙ ОТВЕТСТВЕННОСТИ ЗА НАРУШЕНИЕ И (ИЛИ) НЕВЫПОЛНЕНИЕ ПРАВИЛ И НОРМ</a:t>
            </a:r>
            <a:b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3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ПОЖАРНОЙ БЕЗОПАСНОСТИ.</a:t>
            </a:r>
            <a:endParaRPr lang="ru-RU" sz="3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2132856"/>
            <a:ext cx="903649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ОТВЕТСТВЕННОСТЬ ЗА НАРУШЕНИЕ ТРЕБОВАНИЙ ПОЖАРНОЙ БЕЗОПАСНОСТИ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 — правовой аспект обеспечения пожарной безопасности, предусматривающий привлечение лиц к 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дисциплинарной,</a:t>
            </a:r>
            <a:r>
              <a:rPr lang="ru-RU" sz="2800" b="1" dirty="0" smtClean="0"/>
              <a:t> </a:t>
            </a:r>
            <a:r>
              <a:rPr lang="ru-RU" sz="2800" b="1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административной</a:t>
            </a:r>
            <a:r>
              <a:rPr lang="ru-RU" sz="2800" dirty="0" smtClean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или </a:t>
            </a:r>
            <a:r>
              <a:rPr lang="ru-RU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уголовной</a:t>
            </a:r>
            <a:r>
              <a:rPr lang="ru-RU" sz="2800" dirty="0">
                <a:solidFill>
                  <a:srgbClr val="FF0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ответственности за ненадлежащее выполнение (или невыполнение) требований пожарной безопасности, а также за иные правонарушения в области пожарной безопасности в соответствии с действующим законодательством.</a:t>
            </a:r>
          </a:p>
        </p:txBody>
      </p:sp>
    </p:spTree>
    <p:extLst>
      <p:ext uri="{BB962C8B-B14F-4D97-AF65-F5344CB8AC3E}">
        <p14:creationId xmlns:p14="http://schemas.microsoft.com/office/powerpoint/2010/main" val="1029366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User4\Pictures\Safety Images\Criminal Responsibilty\dep_23150230-3d-white-man-with-judicial-hamme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778" l="0" r="9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4" r="13499"/>
          <a:stretch/>
        </p:blipFill>
        <p:spPr bwMode="auto">
          <a:xfrm>
            <a:off x="4956312" y="1151248"/>
            <a:ext cx="405516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0812" y="1916832"/>
            <a:ext cx="5215284" cy="4916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50" b="1" dirty="0" smtClean="0">
                <a:solidFill>
                  <a:srgbClr val="FF0000"/>
                </a:solidFill>
              </a:rPr>
              <a:t>СТАТЬЯ 50. 2. 5). ОТСТРАНЕНИЕ ОТ РАБОТЫ</a:t>
            </a:r>
            <a:endParaRPr lang="ru-RU" sz="2850" dirty="0" smtClean="0">
              <a:solidFill>
                <a:srgbClr val="FF0000"/>
              </a:solidFill>
            </a:endParaRPr>
          </a:p>
          <a:p>
            <a:r>
              <a:rPr lang="ru-RU" sz="285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Если </a:t>
            </a:r>
            <a:r>
              <a:rPr lang="ru-RU" sz="285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его действия или бездействие могли повлечь за собой создание аварийной ситуации, нарушение правил охраны труда, пожарной безопасности либо безопасности движения на транспорте.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-27384"/>
            <a:ext cx="91440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ДИСЦИПЛИНАРНАЯ ОТВЕТСТВЕННОСТЬ ЗА НАРУШЕНИЕ ПРАВИЛ ПОЖАРНОЙ БЕЗОПАСНОСТИ  В СООТВЕТСТВИЙ ТКРК ОТ 15 МАЯ 2007 ГОДА № 252-III</a:t>
            </a:r>
          </a:p>
        </p:txBody>
      </p:sp>
    </p:spTree>
    <p:extLst>
      <p:ext uri="{BB962C8B-B14F-4D97-AF65-F5344CB8AC3E}">
        <p14:creationId xmlns:p14="http://schemas.microsoft.com/office/powerpoint/2010/main" val="4074256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C:\Users\User4\Pictures\Safety Images\Discharge\dep_7756477-3D-dismiss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296" l="0" r="98222">
                        <a14:foregroundMark x1="18889" y1="93580" x2="23556" y2="93333"/>
                        <a14:foregroundMark x1="64444" y1="14321" x2="75778" y2="87160"/>
                        <a14:foregroundMark x1="66444" y1="30370" x2="57778" y2="86667"/>
                        <a14:foregroundMark x1="54889" y1="50123" x2="72667" y2="45926"/>
                        <a14:foregroundMark x1="68222" y1="49383" x2="64667" y2="63951"/>
                        <a14:foregroundMark x1="53333" y1="62716" x2="54667" y2="69630"/>
                        <a14:foregroundMark x1="87778" y1="51852" x2="96667" y2="506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087" t="2915" b="3559"/>
          <a:stretch/>
        </p:blipFill>
        <p:spPr bwMode="auto">
          <a:xfrm>
            <a:off x="5333213" y="558211"/>
            <a:ext cx="3847586" cy="3376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3d man businessman -FIRED! — Стоковая фотография #1974617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987" l="1336" r="92205">
                        <a14:foregroundMark x1="16258" y1="30100" x2="23385" y2="33110"/>
                        <a14:foregroundMark x1="25835" y1="47157" x2="25835" y2="62876"/>
                        <a14:foregroundMark x1="31849" y1="66221" x2="30290" y2="82943"/>
                        <a14:foregroundMark x1="26281" y1="81940" x2="30067" y2="83612"/>
                        <a14:foregroundMark x1="50334" y1="52843" x2="53229" y2="55184"/>
                        <a14:foregroundMark x1="43653" y1="56187" x2="57016" y2="57860"/>
                        <a14:backgroundMark x1="52561" y1="76923" x2="52561" y2="81271"/>
                        <a14:backgroundMark x1="54343" y1="70569" x2="55902" y2="79264"/>
                        <a14:backgroundMark x1="48330" y1="66221" x2="51448" y2="65886"/>
                        <a14:backgroundMark x1="51893" y1="67559" x2="58797" y2="729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49" r="12085" b="10935"/>
          <a:stretch/>
        </p:blipFill>
        <p:spPr bwMode="auto">
          <a:xfrm>
            <a:off x="4494584" y="3573016"/>
            <a:ext cx="4649416" cy="342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1542276"/>
            <a:ext cx="5901627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</a:t>
            </a:r>
            <a:r>
              <a:rPr lang="ru-RU" sz="2800" b="1" dirty="0">
                <a:solidFill>
                  <a:srgbClr val="FF0000"/>
                </a:solidFill>
              </a:rPr>
              <a:t>54. 1. 8). Основания расторжения трудового договора по инициативе работодателя </a:t>
            </a:r>
          </a:p>
          <a:p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Трудовой договор с работником по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инициативе работодателя </a:t>
            </a: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может быть расторгнут в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случаях нарушения </a:t>
            </a: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работником правил охраны труда или пожарной 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безопасности либо безопасности движения на транспорте, </a:t>
            </a: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которое повлекло или могло повлечь тяжкие последствия, включая травмы и аварии;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-27384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/>
              <a:t>ДИСЦИПЛИНАРНАЯ ОТВЕТСТВЕННОСТЬ ЗА НАРУШЕНИЕ ПРАВИЛ ПОЖАРНОЙ БЕЗОПАСНОСТИ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val="2172376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User4\Pictures\Safety Images\Criminal Responsibilty\dep_1840342-Mallet-of-judg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1" b="97947" l="6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440" r="13561"/>
          <a:stretch/>
        </p:blipFill>
        <p:spPr bwMode="auto">
          <a:xfrm>
            <a:off x="4547120" y="-27384"/>
            <a:ext cx="4572000" cy="433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1580594"/>
            <a:ext cx="489654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За преступления в области пожарной безопасности предусмотрены следующие статьи уголовного кодекса</a:t>
            </a:r>
            <a:br>
              <a:rPr lang="ru-RU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</a:br>
            <a:r>
              <a:rPr lang="ru-RU" sz="4000" b="1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Республики Казахстан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27384"/>
            <a:ext cx="9144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УГОЛОВНАЯ ОТВЕТСТВЕННОСТЬ НАСТУПАЕТ ПО РЕШЕНИЮ СУДА</a:t>
            </a:r>
            <a:endParaRPr lang="ru-RU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051" name="Picture 3" descr="C:\Users\User4\Pictures\Safety Images\Criminal Responsibilty\dep_6056059-Men-with-gavel-on-white-isolated-backgrou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5333" l="0" r="9465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916"/>
          <a:stretch/>
        </p:blipFill>
        <p:spPr bwMode="auto">
          <a:xfrm>
            <a:off x="6322687" y="3265984"/>
            <a:ext cx="2840988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399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3" y="212925"/>
            <a:ext cx="5233121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112. </a:t>
            </a:r>
            <a:r>
              <a:rPr lang="ru-RU" sz="2800" b="1" dirty="0" smtClean="0"/>
              <a:t>УГРОЗА </a:t>
            </a:r>
          </a:p>
          <a:p>
            <a:r>
              <a:rPr lang="ru-RU" sz="2800" dirty="0" smtClean="0"/>
              <a:t>Угроза </a:t>
            </a:r>
            <a:r>
              <a:rPr lang="ru-RU" sz="2800" dirty="0"/>
              <a:t>убийством или причинением тяжкого вреда здоровью, а равно иным тяжким насилием над личностью либо уничтожением имущества поджогом, взрывом или иным </a:t>
            </a:r>
            <a:r>
              <a:rPr lang="ru-RU" sz="2800" dirty="0" err="1"/>
              <a:t>общеопасным</a:t>
            </a:r>
            <a:r>
              <a:rPr lang="ru-RU" sz="2800" dirty="0"/>
              <a:t> способом при наличии достаточных оснований опасаться приведения этой угрозы в исполнение - </a:t>
            </a:r>
            <a:r>
              <a:rPr lang="ru-RU" sz="2800" dirty="0" smtClean="0"/>
              <a:t>наказывается </a:t>
            </a:r>
            <a:r>
              <a:rPr lang="ru-RU" sz="2800" dirty="0"/>
              <a:t>штрафом в размере </a:t>
            </a:r>
            <a:r>
              <a:rPr lang="ru-RU" sz="2800" b="1" dirty="0">
                <a:solidFill>
                  <a:srgbClr val="FF0000"/>
                </a:solidFill>
              </a:rPr>
              <a:t>от ста до двухсот МРП либо ограничением свободы на срок до </a:t>
            </a:r>
            <a:r>
              <a:rPr lang="ru-RU" sz="2800" b="1" dirty="0" smtClean="0">
                <a:solidFill>
                  <a:srgbClr val="FF0000"/>
                </a:solidFill>
              </a:rPr>
              <a:t>2 лет</a:t>
            </a:r>
            <a:r>
              <a:rPr lang="ru-RU" sz="28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7170" name="Picture 2" descr="C:\Users\User4\Pictures\Safety Images\Discharge\dep_4241256-Dismissal-of-manager.-Dynamit-on-office-armchai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7596" y1="76444" x2="21068" y2="84667"/>
                        <a14:foregroundMark x1="22849" y1="86889" x2="22849" y2="88444"/>
                        <a14:foregroundMark x1="56083" y1="76000" x2="57270" y2="77111"/>
                        <a14:foregroundMark x1="12166" y1="69556" x2="12463" y2="68889"/>
                        <a14:backgroundMark x1="40950" y1="77556" x2="45994" y2="88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586" t="4954" r="25080" b="7163"/>
          <a:stretch/>
        </p:blipFill>
        <p:spPr bwMode="auto">
          <a:xfrm>
            <a:off x="5340624" y="45180"/>
            <a:ext cx="3803375" cy="6831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036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8126" y="44624"/>
            <a:ext cx="911587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188.  </a:t>
            </a:r>
            <a:r>
              <a:rPr lang="ru-RU" sz="2800" b="1" dirty="0" smtClean="0"/>
              <a:t>НЕОСТОРОЖНОЕ УНИЧТОЖЕНИЕ ИЛИ ПОВРЕЖДЕНИЕ ЧУЖОГО ИМУЩЕСТВА</a:t>
            </a:r>
          </a:p>
          <a:p>
            <a:pPr algn="ctr"/>
            <a:r>
              <a:rPr lang="ru-RU" sz="2800" dirty="0" smtClean="0"/>
              <a:t>Уничтожение </a:t>
            </a:r>
            <a:r>
              <a:rPr lang="ru-RU" sz="2800" dirty="0"/>
              <a:t>или повреждение чужого имущества в результате неосторожного обращения с огнем или иными источниками повышенной опасности либо повлекшие по </a:t>
            </a:r>
            <a:r>
              <a:rPr lang="ru-RU" sz="2800" dirty="0" smtClean="0"/>
              <a:t>неосторожности тяжкие </a:t>
            </a:r>
            <a:r>
              <a:rPr lang="ru-RU" sz="2800" dirty="0"/>
              <a:t>последствия, </a:t>
            </a:r>
            <a:r>
              <a:rPr lang="ru-RU" sz="2800" dirty="0" smtClean="0"/>
              <a:t>- наказываются </a:t>
            </a:r>
            <a:r>
              <a:rPr lang="ru-RU" sz="2800" dirty="0"/>
              <a:t>штрафом в размере </a:t>
            </a:r>
            <a:r>
              <a:rPr lang="ru-RU" sz="2800" b="1" dirty="0">
                <a:solidFill>
                  <a:srgbClr val="FF0000"/>
                </a:solidFill>
              </a:rPr>
              <a:t>от 200 до 500 МРП либо исправительными работами на срок от 1 года до 2 лет, либо ограничением свободы на срок до 3 лет</a:t>
            </a:r>
            <a:r>
              <a:rPr lang="ru-RU" sz="2800" b="1" dirty="0" smtClean="0">
                <a:solidFill>
                  <a:srgbClr val="FF0000"/>
                </a:solidFill>
              </a:rPr>
              <a:t>.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194" name="Picture 2" descr="C:\Users\User4\Pictures\Safety Images\Criminal Responsibilty\dep_9600536-Mr.-Judg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58667" y1="20772" x2="62667" y2="21662"/>
                        <a14:foregroundMark x1="55111" y1="24036" x2="58222" y2="19585"/>
                        <a14:foregroundMark x1="32222" y1="74184" x2="44667" y2="86647"/>
                        <a14:foregroundMark x1="43111" y1="73294" x2="78444" y2="86944"/>
                        <a14:foregroundMark x1="75556" y1="76855" x2="80889" y2="97033"/>
                        <a14:foregroundMark x1="84444" y1="79228" x2="88222" y2="98516"/>
                        <a14:foregroundMark x1="25556" y1="70920" x2="25333" y2="82196"/>
                        <a14:foregroundMark x1="57778" y1="19288" x2="53556" y2="249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975" y="3265526"/>
            <a:ext cx="4802035" cy="359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4\Pictures\Safety Images\Criminal Responsibilty\dep_24902497-Desperation-Paragraph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222" b="90889" l="1556" r="100000">
                        <a14:foregroundMark x1="13333" y1="43111" x2="14222" y2="59333"/>
                        <a14:foregroundMark x1="15111" y1="42444" x2="19556" y2="41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23" t="20608" b="10753"/>
          <a:stretch/>
        </p:blipFill>
        <p:spPr bwMode="auto">
          <a:xfrm>
            <a:off x="252811" y="3842034"/>
            <a:ext cx="4374396" cy="3115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733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User4\Pictures\Safety Images\Criminal Responsibilty\dep_12345127-Pregnancy-Law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9111" l="2889" r="93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171" r="12770"/>
          <a:stretch/>
        </p:blipFill>
        <p:spPr bwMode="auto">
          <a:xfrm>
            <a:off x="5731926" y="476672"/>
            <a:ext cx="3448586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607" y="980728"/>
            <a:ext cx="6010561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 Умышленное уничтожение или повреждение чужого имущества, причинившие значительный ущерб, - наказываются штрафом в размере от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до 100 МРП либо привлечением к общественным работам на срок от 100 до 180 часов, либо исправительными работами на срок до 1 года, либо ограничением свободы на срок до 2 лет, либо лишением свободы на тот же срок.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5661248"/>
            <a:ext cx="9144000" cy="1292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b="1" dirty="0" smtClean="0">
                <a:solidFill>
                  <a:srgbClr val="E4CE28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ЗНАЧИТЕЛЬНЫМ УЩЕРБОМ ПРИЗНАЕТСЯ РАЗМЕР УЩЕРБА, В 100 РАЗ ПРЕВЫШАЮЩИЙ МИНИМАЛЬНЫЙ РАСЧЕТНЫЙ ПОКАЗАТЕЛЬ</a:t>
            </a:r>
            <a:endParaRPr lang="ru-RU" sz="2600" b="1" dirty="0">
              <a:solidFill>
                <a:srgbClr val="E4CE28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СТАТЬЯ 187.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/>
              <a:t>УМЫШЛЕННОЕ УНИЧТОЖЕНИЕ ИЛИ ПОВРЕЖДЕНИЕ ЧУЖОГО ИМУЩЕСТВА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val="1470683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58197" y="1124744"/>
            <a:ext cx="5305891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2. Те же деяния: </a:t>
            </a:r>
          </a:p>
          <a:p>
            <a:r>
              <a:rPr lang="ru-RU" sz="2800" dirty="0" smtClean="0"/>
              <a:t>а) совершенные путем поджога, взрыва или иным </a:t>
            </a:r>
            <a:r>
              <a:rPr lang="ru-RU" sz="2800" dirty="0" err="1" smtClean="0"/>
              <a:t>общеопасным</a:t>
            </a:r>
            <a:r>
              <a:rPr lang="ru-RU" sz="2800" dirty="0" smtClean="0"/>
              <a:t> способом; </a:t>
            </a:r>
          </a:p>
          <a:p>
            <a:r>
              <a:rPr lang="ru-RU" sz="2800" dirty="0" smtClean="0"/>
              <a:t>б) повлекшие по неосторожности причинение тяжкого или средней тяжести вреда здоровью; </a:t>
            </a:r>
          </a:p>
          <a:p>
            <a:r>
              <a:rPr lang="ru-RU" sz="2800" dirty="0" smtClean="0"/>
              <a:t>3. Деяния, предусмотренные частями первой или второй настоящей статьи, повлекшие по неосторожности смерть человека наказываются лишением свободы на срок от 5 до 10 лет.</a:t>
            </a: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0" y="4462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СТАТЬЯ 187.</a:t>
            </a:r>
            <a:r>
              <a:rPr lang="ru-RU" sz="3200" dirty="0" smtClean="0">
                <a:solidFill>
                  <a:srgbClr val="FF0000"/>
                </a:solidFill>
              </a:rPr>
              <a:t> </a:t>
            </a:r>
            <a:r>
              <a:rPr lang="ru-RU" sz="3200" dirty="0" smtClean="0"/>
              <a:t>УМЫШЛЕННОЕ УНИЧТОЖЕНИЕ ИЛИ ПОВРЕЖДЕНИЕ ЧУЖОГО ИМУЩЕСТВА </a:t>
            </a:r>
            <a:endParaRPr lang="ru-RU" sz="3200" dirty="0"/>
          </a:p>
        </p:txBody>
      </p:sp>
      <p:pic>
        <p:nvPicPr>
          <p:cNvPr id="10242" name="Picture 2" descr="C:\Users\User4\Pictures\Safety Images\Criminal Responsibilty\dep_10945598-3d-white-judg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73" b="97327" l="15581" r="97167">
                        <a14:foregroundMark x1="25496" y1="50780" x2="25496" y2="51448"/>
                        <a14:foregroundMark x1="42493" y1="39198" x2="42493" y2="40980"/>
                        <a14:foregroundMark x1="39943" y1="20935" x2="39660" y2="23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0" t="6451" r="10283" b="9578"/>
          <a:stretch/>
        </p:blipFill>
        <p:spPr bwMode="auto">
          <a:xfrm>
            <a:off x="5364088" y="1121843"/>
            <a:ext cx="3779911" cy="5696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8045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1176" y="868964"/>
            <a:ext cx="666809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1.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 пожарной безопасности лицом, ответственным за их соблюдение, если это повлекло по неосторожности причинение тяжкого или средней тяжести вреда здоровью человека или крупного ущерба гражданину, организации или государству,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наказывается </a:t>
            </a:r>
            <a:r>
              <a:rPr lang="ru-RU" sz="2800" dirty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штрафом в размере от </a:t>
            </a:r>
            <a:r>
              <a:rPr lang="ru-RU" sz="2800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до 200 МРП, </a:t>
            </a:r>
            <a:r>
              <a:rPr lang="ru-RU" sz="2800" dirty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либо исправительными работами на срок до </a:t>
            </a:r>
            <a:r>
              <a:rPr lang="ru-RU" sz="2800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лет</a:t>
            </a:r>
            <a:r>
              <a:rPr lang="ru-RU" sz="2800" dirty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либо ограничением свободы на срок до </a:t>
            </a:r>
            <a:r>
              <a:rPr lang="ru-RU" sz="2800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 лет</a:t>
            </a:r>
            <a:r>
              <a:rPr lang="ru-RU" sz="2800" dirty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либо лишением свободы на срок до </a:t>
            </a:r>
            <a:r>
              <a:rPr lang="ru-RU" sz="2800" dirty="0" smtClean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 лет </a:t>
            </a:r>
            <a:r>
              <a:rPr lang="ru-RU" sz="2800" dirty="0">
                <a:solidFill>
                  <a:srgbClr val="FF0000"/>
                </a:solidFill>
                <a:effectLst>
                  <a:glow rad="508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лишением права занимать определенные должности или без такового. </a:t>
            </a:r>
            <a:endParaRPr lang="ru-RU" sz="2800" dirty="0">
              <a:solidFill>
                <a:srgbClr val="7030A0"/>
              </a:solidFill>
              <a:effectLst>
                <a:glow rad="508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СТАТЬЯ 256. </a:t>
            </a:r>
            <a:r>
              <a:rPr lang="ru-RU" sz="3200" b="1" dirty="0" smtClean="0"/>
              <a:t>НАРУШЕНИЕ ПРАВИЛ ПОЖАРНОЙ БЕЗОПАСНОСТИ </a:t>
            </a:r>
            <a:endParaRPr lang="ru-RU" sz="3200" b="1" dirty="0"/>
          </a:p>
        </p:txBody>
      </p:sp>
      <p:pic>
        <p:nvPicPr>
          <p:cNvPr id="1027" name="Picture 3" descr="C:\Users\User\Pictures\Safety Images\Criminal and Law\dep_6340811-Wooden-gavel-and-old-law-book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889" b="92667" l="0" r="100000">
                        <a14:foregroundMark x1="69333" y1="62667" x2="62667" y2="84444"/>
                        <a14:foregroundMark x1="52667" y1="83556" x2="60000" y2="8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82" b="8667"/>
          <a:stretch/>
        </p:blipFill>
        <p:spPr bwMode="auto">
          <a:xfrm>
            <a:off x="6783015" y="4185630"/>
            <a:ext cx="2340805" cy="26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Pictures\Safety Images\Criminal and Law\dep_4564739-3d-small---judg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556" b="90000" l="0" r="8990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5205" r="20151" b="9798"/>
          <a:stretch/>
        </p:blipFill>
        <p:spPr bwMode="auto">
          <a:xfrm>
            <a:off x="6829266" y="647297"/>
            <a:ext cx="2360985" cy="3587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761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9"/>
          <p:cNvSpPr>
            <a:spLocks noChangeArrowheads="1"/>
          </p:cNvSpPr>
          <p:nvPr/>
        </p:nvSpPr>
        <p:spPr bwMode="auto">
          <a:xfrm>
            <a:off x="179512" y="637237"/>
            <a:ext cx="8784976" cy="6220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0"/>
          <a:lstStyle/>
          <a:p>
            <a:pPr marL="342900" indent="-342900">
              <a:buBlip>
                <a:blip r:embed="rId3"/>
              </a:buBlip>
              <a:defRPr/>
            </a:pPr>
            <a:r>
              <a:rPr lang="ru-RU" sz="25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Закон </a:t>
            </a:r>
            <a:r>
              <a:rPr lang="ru-RU" sz="25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Республики Казахстан от 11 апреля 2014 года № 188-V «О гражданской защите</a:t>
            </a:r>
            <a:r>
              <a:rPr lang="ru-RU" sz="25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Правила </a:t>
            </a:r>
            <a:r>
              <a:rPr lang="ru-RU" sz="2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пожарной безопасности утвержденные</a:t>
            </a:r>
            <a:r>
              <a:rPr lang="en-US" sz="2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Постановлением Правительства РК от 30 декабря 2011 года № </a:t>
            </a:r>
            <a:r>
              <a:rPr lang="ru-RU" sz="2500" dirty="0" smtClean="0">
                <a:solidFill>
                  <a:schemeClr val="accent3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1682.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5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Технический </a:t>
            </a:r>
            <a:r>
              <a:rPr lang="ru-RU" sz="25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регламент №14 </a:t>
            </a:r>
            <a:r>
              <a:rPr lang="ru-RU" sz="25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16 </a:t>
            </a:r>
            <a:r>
              <a:rPr lang="ru-RU" sz="25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января </a:t>
            </a:r>
            <a:r>
              <a:rPr lang="ru-RU" sz="25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2009 года </a:t>
            </a:r>
            <a:r>
              <a:rPr lang="ru-RU" sz="25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«Общие требования к пожарной безопасности» утвержденные постановлением Правительства РК</a:t>
            </a:r>
            <a:r>
              <a:rPr lang="ru-RU" sz="25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5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sz="25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Министра по ЧС РК от 27 июля 2011 года № </a:t>
            </a:r>
            <a:r>
              <a:rPr lang="ru-RU" sz="25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303</a:t>
            </a:r>
            <a:r>
              <a:rPr lang="ru-RU" sz="25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500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«Об </a:t>
            </a:r>
            <a:r>
              <a:rPr lang="ru-RU" sz="25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утверждении Правил обучения мерам пожарной безопасности и Требований к содержанию программ по обучению мерам пожарной безопасности</a:t>
            </a:r>
            <a:r>
              <a:rPr lang="en-US" sz="2500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500" dirty="0">
              <a:solidFill>
                <a:schemeClr val="accent6">
                  <a:lumMod val="60000"/>
                  <a:lumOff val="4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342900" indent="-342900">
              <a:buBlip>
                <a:blip r:embed="rId3"/>
              </a:buBlip>
              <a:defRPr/>
            </a:pPr>
            <a:r>
              <a:rPr lang="ru-RU" sz="2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Приказ </a:t>
            </a:r>
            <a:r>
              <a:rPr lang="ru-RU" sz="25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Министра по ЧС Республики Казахстан от </a:t>
            </a:r>
            <a:r>
              <a:rPr lang="ru-RU" sz="2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25.12.09г</a:t>
            </a:r>
            <a:r>
              <a:rPr lang="ru-RU" sz="25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№310</a:t>
            </a:r>
            <a:r>
              <a:rPr lang="ru-RU" sz="2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"</a:t>
            </a:r>
            <a:r>
              <a:rPr lang="ru-RU" sz="25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 утверждении программы, курсов обучения и квалификационных требований по специальной подготовке специалистов в области пожарной безопасности </a:t>
            </a:r>
            <a:r>
              <a:rPr lang="ru-RU" sz="25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".</a:t>
            </a:r>
            <a:endParaRPr lang="en-US" sz="2500" dirty="0">
              <a:solidFill>
                <a:schemeClr val="bg1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0" y="0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ОСНОВНЫЕ НПА, РЕГЛАМЕНТИРУЮЩИЕ ТРЕБОВАНИЯ ПОЖАРНОЙ БЕЗОПАСНОСТИ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7966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79512" y="836712"/>
            <a:ext cx="655378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/>
              <a:t>2. То </a:t>
            </a:r>
            <a:r>
              <a:rPr lang="ru-RU" sz="2800" dirty="0"/>
              <a:t>же деяние, повлекшее по неосторожности смерть человека или иные тяжкие последствия, - </a:t>
            </a:r>
            <a:r>
              <a:rPr lang="ru-RU" sz="2800" dirty="0" smtClean="0"/>
              <a:t>наказывается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ограничением свободы на срок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лет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или лишением свободы на срок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 лет.</a:t>
            </a:r>
          </a:p>
          <a:p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Крупным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ущербом в настоящей статье признается ущерб, причиненный физическому лицу на сумму, в 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500 раз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превышающую 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МРП,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либо ущерб, причиненный организации или государству на сумму, в 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1000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 превышающую 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МРП,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установленный законодательством </a:t>
            </a:r>
            <a:r>
              <a:rPr lang="ru-RU" sz="28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РК на </a:t>
            </a:r>
            <a:r>
              <a:rPr lang="ru-RU" sz="28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момент совершения преступления.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СТАТЬЯ 256. </a:t>
            </a:r>
            <a:r>
              <a:rPr lang="ru-RU" sz="3200" b="1" dirty="0" smtClean="0"/>
              <a:t>НАРУШЕНИЕ ПРАВИЛ ПОЖАРНОЙ БЕЗОПАСНОСТИ </a:t>
            </a:r>
            <a:endParaRPr lang="ru-RU" sz="3200" b="1" dirty="0"/>
          </a:p>
        </p:txBody>
      </p:sp>
      <p:pic>
        <p:nvPicPr>
          <p:cNvPr id="11266" name="Picture 2" descr="C:\Users\User4\Pictures\Safety Images\Criminal Responsibilty\dep_5171857-3d-wood-man-holding-a-gavel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24667" y1="82880" x2="86667" y2="95109"/>
                        <a14:foregroundMark x1="16222" y1="87500" x2="28444" y2="89946"/>
                        <a14:foregroundMark x1="22667" y1="7337" x2="23333" y2="108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1032779"/>
            <a:ext cx="3059832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0041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7504" y="2658392"/>
            <a:ext cx="9000999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МЕСЯЧНЫЙ РАСЧЕТНЫЙ ПОКАЗАТЕЛЬ (МРП) ПРИМЕНЯЕТСЯ ДЛЯ ИСЧИСЛЕНИЯ: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Размеров штрафов за административные правонарушения;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Некоторых видов налогов (например, налог на транспортные средства);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Ставки государственной пошлины, сборов за регистрацию, лицензионных сборов;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Минимальных размеров уставного капитала юридических лиц;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Размеров пособий;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Для определения статуса субъекта малого, среднего или крупного предпринимательства.</a:t>
            </a:r>
            <a:endParaRPr lang="ru-RU" sz="2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44624"/>
            <a:ext cx="892899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МЕСЯЧНЫЙ РАСЧЕТНЫЙ ПОКАЗАТЕЛЬ (МРП) УСТАНАВЛИВАЕТСЯ ЗАКОНОМ РЕСПУБЛИКИ КАЗАХСТАН "О РЕСПУБЛИКАНСКОМ БЮДЖЕТЕ" НА СООТВЕТСТВУЮЩИЙ ГОД. СОГЛАСНО ЗАКОНУ "О РЕСПУБЛИКАНСКОМ БЮДЖЕТЕ НА 2013 - 2015 ГОДЫ", С 1 ЯНВАРЯ 2013 ГОДА РАЗМЕР МЕСЯЧНОГО РАСЧЕТНОГО ПОКАЗАТЕЛЯ (МРП) СОСТАВИЛ 1 731 ТЕНГЕ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3759313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 descr="C:\Users\User4\Pictures\Safety Images\Criminal Responsibilty\dep_7298251-Gavel-and-Dollar-Note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100000" l="2000" r="9911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19" t="13109" r="3931" b="5971"/>
          <a:stretch/>
        </p:blipFill>
        <p:spPr bwMode="auto">
          <a:xfrm>
            <a:off x="0" y="3790061"/>
            <a:ext cx="4788024" cy="3150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7504" y="0"/>
            <a:ext cx="66599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Административным правонарушением признается противоправное, виновное действие (бездействие) физического или юридического лица, за которое настоящим Кодексом или законами </a:t>
            </a:r>
            <a:r>
              <a:rPr lang="ru-RU" sz="28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Республики Казахстан об </a:t>
            </a:r>
            <a:r>
              <a:rPr lang="ru-RU" sz="2800" b="1" dirty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административных правонарушениях установлена административная ответственность</a:t>
            </a:r>
            <a:r>
              <a:rPr lang="ru-RU" sz="28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</a:rPr>
              <a:t>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591513" y="2985914"/>
            <a:ext cx="5524863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>
                <a:gradFill flip="none" rotWithShape="1">
                  <a:gsLst>
                    <a:gs pos="0">
                      <a:srgbClr val="A06E48">
                        <a:shade val="30000"/>
                        <a:satMod val="115000"/>
                      </a:srgbClr>
                    </a:gs>
                    <a:gs pos="50000">
                      <a:srgbClr val="A06E48">
                        <a:shade val="67500"/>
                        <a:satMod val="115000"/>
                      </a:srgbClr>
                    </a:gs>
                    <a:gs pos="100000">
                      <a:srgbClr val="A06E48">
                        <a:shade val="100000"/>
                        <a:satMod val="115000"/>
                      </a:srgbClr>
                    </a:gs>
                  </a:gsLst>
                  <a:lin ang="27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Административной ответственности подлежит должностное лицо в случае совершения им административного правонарушения в связи с неисполнением либо ненадлежащим исполнением своих служебных обязанностей.</a:t>
            </a:r>
          </a:p>
        </p:txBody>
      </p:sp>
      <p:pic>
        <p:nvPicPr>
          <p:cNvPr id="12290" name="Picture 2" descr="C:\Users\User4\Pictures\Safety Images\Criminal Responsibilty\dep_2075852-3d-small---scales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000" b="98889" l="5051" r="91246">
                        <a14:foregroundMark x1="45791" y1="8667" x2="56229" y2="7111"/>
                        <a14:foregroundMark x1="38047" y1="11111" x2="53872" y2="6667"/>
                        <a14:foregroundMark x1="33670" y1="13111" x2="54882" y2="5111"/>
                        <a14:foregroundMark x1="29630" y1="50000" x2="22896" y2="77111"/>
                        <a14:foregroundMark x1="29630" y1="53556" x2="37037" y2="76667"/>
                        <a14:foregroundMark x1="22559" y1="77556" x2="29630" y2="79111"/>
                        <a14:foregroundMark x1="21886" y1="79556" x2="28956" y2="80222"/>
                        <a14:foregroundMark x1="45455" y1="49778" x2="29630" y2="51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363" t="5851" r="19248" b="7334"/>
          <a:stretch/>
        </p:blipFill>
        <p:spPr bwMode="auto">
          <a:xfrm>
            <a:off x="6156176" y="106016"/>
            <a:ext cx="2880320" cy="3047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03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5356373"/>
            <a:ext cx="9144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/>
              <a:t>Административное наказание применяется в соответствии с </a:t>
            </a:r>
            <a:r>
              <a:rPr lang="ru-RU" sz="2800" b="1" dirty="0"/>
              <a:t>КОДЕКСОМ РЕСПУБЛИКИ КАЗАХСТАН </a:t>
            </a:r>
            <a:r>
              <a:rPr lang="ru-RU" sz="2800" dirty="0"/>
              <a:t/>
            </a:r>
            <a:br>
              <a:rPr lang="ru-RU" sz="2800" dirty="0"/>
            </a:br>
            <a:r>
              <a:rPr lang="ru-RU" sz="2800" b="1" dirty="0"/>
              <a:t>ОБ АДМИНИСТРАТИВНЫХ </a:t>
            </a:r>
            <a:r>
              <a:rPr lang="ru-RU" sz="2800" b="1" dirty="0" smtClean="0"/>
              <a:t>ПРАВОНАРУШЕНИЯХ</a:t>
            </a:r>
            <a:endParaRPr lang="ru-RU" sz="2800" b="1" i="1" dirty="0">
              <a:solidFill>
                <a:srgbClr val="00B0F0"/>
              </a:solidFill>
            </a:endParaRPr>
          </a:p>
        </p:txBody>
      </p:sp>
      <p:pic>
        <p:nvPicPr>
          <p:cNvPr id="13315" name="Picture 3" descr="C:\Users\User4\Pictures\Safety Images\Criminal Responsibilty\dep_7963368-Judgement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4" y="-272"/>
            <a:ext cx="4786739" cy="522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7" name="Picture 5" descr="C:\Users\User4\Pictures\Safety Images\Criminal Responsibilty\dep_3334401-Law-concept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000" b="100000" l="0" r="100000">
                        <a14:foregroundMark x1="68667" y1="28000" x2="71000" y2="32444"/>
                        <a14:foregroundMark x1="79667" y1="25556" x2="80000" y2="31333"/>
                        <a14:backgroundMark x1="37333" y1="95333" x2="51000" y2="97333"/>
                        <a14:backgroundMark x1="61333" y1="93778" x2="64000" y2="94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61" b="3784"/>
          <a:stretch/>
        </p:blipFill>
        <p:spPr bwMode="auto">
          <a:xfrm>
            <a:off x="4573284" y="108448"/>
            <a:ext cx="4463212" cy="5120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6664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-18459"/>
            <a:ext cx="442798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136-2. </a:t>
            </a:r>
            <a:r>
              <a:rPr lang="ru-RU" sz="2800" b="1" dirty="0" smtClean="0"/>
              <a:t>Уничтожение </a:t>
            </a:r>
            <a:r>
              <a:rPr lang="ru-RU" sz="2800" b="1" dirty="0"/>
              <a:t>или повреждение чужого имущества</a:t>
            </a:r>
            <a:r>
              <a:rPr lang="ru-RU" sz="2800" dirty="0"/>
              <a:t>, совершенное по неосторожности, причинившее крупный </a:t>
            </a:r>
            <a:r>
              <a:rPr lang="ru-RU" sz="2800" dirty="0" smtClean="0"/>
              <a:t>ущерб влечет </a:t>
            </a:r>
            <a:r>
              <a:rPr lang="ru-RU" sz="2800" dirty="0"/>
              <a:t>штраф в размере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до 300 МРП либо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административный арест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45 суток.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783601" y="3318570"/>
            <a:ext cx="340205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 smtClean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Крупным </a:t>
            </a:r>
            <a:r>
              <a:rPr lang="ru-RU" sz="2800" dirty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ущербом в настоящей статье признается стоимость имущества или размер ущерба, в </a:t>
            </a:r>
            <a:r>
              <a:rPr lang="ru-RU" sz="2800" dirty="0" smtClean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500 раз </a:t>
            </a:r>
            <a:r>
              <a:rPr lang="ru-RU" sz="2800" dirty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превышающие </a:t>
            </a:r>
            <a:r>
              <a:rPr lang="ru-RU" sz="2800" dirty="0" smtClean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МРП.</a:t>
            </a:r>
            <a:endParaRPr lang="ru-RU" sz="2800" dirty="0">
              <a:solidFill>
                <a:srgbClr val="5DED5D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pic>
        <p:nvPicPr>
          <p:cNvPr id="15362" name="Picture 2" descr="C:\Users\User4\Pictures\Safety Images\Criminal Responsibilty\dep_7043660-Police-man-with-car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53111" y1="48193" x2="60000" y2="50602"/>
                        <a14:foregroundMark x1="54444" y1="46586" x2="63778" y2="546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860" t="12110" r="12664" b="12458"/>
          <a:stretch/>
        </p:blipFill>
        <p:spPr bwMode="auto">
          <a:xfrm>
            <a:off x="3419872" y="0"/>
            <a:ext cx="5782796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User4\Pictures\Safety Images\Criminal Responsibilty\dep_10941044-Dollar-banknotes-handcuffs-and-judge039s-gavel-isolated-on-whit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03" b="98897" l="0" r="100000">
                        <a14:foregroundMark x1="6682" y1="74265" x2="5568" y2="82721"/>
                        <a14:foregroundMark x1="6013" y1="75735" x2="61024" y2="83456"/>
                        <a14:foregroundMark x1="6013" y1="75000" x2="14699" y2="70956"/>
                        <a14:foregroundMark x1="7795" y1="71324" x2="5122" y2="76471"/>
                        <a14:foregroundMark x1="8018" y1="71691" x2="11136" y2="70221"/>
                        <a14:foregroundMark x1="58129" y1="91544" x2="55679" y2="93750"/>
                        <a14:foregroundMark x1="42316" y1="84191" x2="45880" y2="88603"/>
                        <a14:foregroundMark x1="41203" y1="77941" x2="53898" y2="76103"/>
                        <a14:foregroundMark x1="44989" y1="88971" x2="54120" y2="91544"/>
                        <a14:foregroundMark x1="22272" y1="50735" x2="24499" y2="56985"/>
                        <a14:foregroundMark x1="15367" y1="50000" x2="40089" y2="53676"/>
                        <a14:foregroundMark x1="34521" y1="47059" x2="46771" y2="56618"/>
                        <a14:foregroundMark x1="48998" y1="92647" x2="53007" y2="93382"/>
                        <a14:foregroundMark x1="91537" y1="75735" x2="95323" y2="79044"/>
                        <a14:backgroundMark x1="33408" y1="90809" x2="36303" y2="948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20" t="17871" r="2590" b="1646"/>
          <a:stretch/>
        </p:blipFill>
        <p:spPr bwMode="auto">
          <a:xfrm>
            <a:off x="92764" y="4209790"/>
            <a:ext cx="5353879" cy="2780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User4\Pictures\Safety Images\Criminal Responsibilty\dep_10574543-Pushing-law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101"/>
          <a:stretch/>
        </p:blipFill>
        <p:spPr bwMode="auto">
          <a:xfrm>
            <a:off x="4150499" y="3573016"/>
            <a:ext cx="2592288" cy="1921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8120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User4\Pictures\Safety Images\Criminal Responsibilty\dep_4439867-Man-in-Jail-Holding-Bar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>
                        <a14:foregroundMark x1="4719" y1="1556" x2="18652" y2="99778"/>
                        <a14:foregroundMark x1="2472" y1="4667" x2="98876" y2="4444"/>
                        <a14:foregroundMark x1="899" y1="70000" x2="6292" y2="99556"/>
                        <a14:foregroundMark x1="4719" y1="82889" x2="15730" y2="83556"/>
                        <a14:foregroundMark x1="62697" y1="38667" x2="72584" y2="36889"/>
                        <a14:foregroundMark x1="75506" y1="38667" x2="77753" y2="40222"/>
                        <a14:foregroundMark x1="23820" y1="38889" x2="24719" y2="41556"/>
                        <a14:foregroundMark x1="39551" y1="37111" x2="24494" y2="40889"/>
                        <a14:foregroundMark x1="22472" y1="38000" x2="23596" y2="41556"/>
                        <a14:foregroundMark x1="47191" y1="12444" x2="51461" y2="12000"/>
                        <a14:foregroundMark x1="40000" y1="44667" x2="40674" y2="88222"/>
                        <a14:foregroundMark x1="57528" y1="64667" x2="59551" y2="85333"/>
                        <a14:foregroundMark x1="58876" y1="59778" x2="59101" y2="68667"/>
                        <a14:foregroundMark x1="53483" y1="89556" x2="53708" y2="90222"/>
                        <a14:foregroundMark x1="58876" y1="88000" x2="60000" y2="90222"/>
                        <a14:foregroundMark x1="46517" y1="89111" x2="45618" y2="92222"/>
                        <a14:foregroundMark x1="61124" y1="91111" x2="58202" y2="92444"/>
                        <a14:foregroundMark x1="40225" y1="89778" x2="42247" y2="92667"/>
                        <a14:foregroundMark x1="41124" y1="92667" x2="41124" y2="92667"/>
                        <a14:foregroundMark x1="76180" y1="36000" x2="77528" y2="38222"/>
                        <a14:foregroundMark x1="96180" y1="80667" x2="95730" y2="84889"/>
                        <a14:foregroundMark x1="25843" y1="54889" x2="35281" y2="53333"/>
                        <a14:foregroundMark x1="87865" y1="56222" x2="84045" y2="77556"/>
                        <a14:backgroundMark x1="28090" y1="14000" x2="29213" y2="22889"/>
                        <a14:backgroundMark x1="64045" y1="10667" x2="63371" y2="22000"/>
                        <a14:backgroundMark x1="47865" y1="9556" x2="51461" y2="8889"/>
                        <a14:backgroundMark x1="47640" y1="32667" x2="50787" y2="33111"/>
                        <a14:backgroundMark x1="44719" y1="9111" x2="46292" y2="9111"/>
                        <a14:backgroundMark x1="34382" y1="46667" x2="35056" y2="80667"/>
                        <a14:backgroundMark x1="36854" y1="93556" x2="36180" y2="99778"/>
                        <a14:backgroundMark x1="50112" y1="92889" x2="51236" y2="98000"/>
                        <a14:backgroundMark x1="65843" y1="59556" x2="68764" y2="69333"/>
                        <a14:backgroundMark x1="65393" y1="90444" x2="62022" y2="98667"/>
                        <a14:backgroundMark x1="63820" y1="44000" x2="68090" y2="49111"/>
                        <a14:backgroundMark x1="49438" y1="64444" x2="50112" y2="82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069" y="-23909"/>
            <a:ext cx="9180747" cy="3574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8380" y="3417962"/>
            <a:ext cx="903853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620. </a:t>
            </a:r>
            <a:r>
              <a:rPr lang="ru-RU" sz="2800" b="1" dirty="0" smtClean="0"/>
              <a:t>Административное </a:t>
            </a:r>
            <a:r>
              <a:rPr lang="ru-RU" sz="2800" b="1" dirty="0"/>
              <a:t>задержание, то есть временное лишение физического лица личной свободы, в частности, свободы действия и передвижения с принудительным содержанием в специальном помещении в течение определенного времени с целью пресечения его противоправных действий, может </a:t>
            </a:r>
            <a:r>
              <a:rPr lang="ru-RU" sz="2800" b="1" dirty="0" smtClean="0"/>
              <a:t>производиться</a:t>
            </a:r>
            <a:endParaRPr lang="ru-RU" sz="2800" b="1" dirty="0"/>
          </a:p>
          <a:p>
            <a:pPr algn="ctr"/>
            <a:r>
              <a:rPr lang="ru-RU" sz="2800" b="1" dirty="0"/>
              <a:t>при нарушении правил пожарной безопасности </a:t>
            </a:r>
          </a:p>
        </p:txBody>
      </p:sp>
    </p:spTree>
    <p:extLst>
      <p:ext uri="{BB962C8B-B14F-4D97-AF65-F5344CB8AC3E}">
        <p14:creationId xmlns:p14="http://schemas.microsoft.com/office/powerpoint/2010/main" val="2526418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90" b="94605" l="6250" r="97125">
                        <a14:foregroundMark x1="60500" y1="18068" x2="58375" y2="21832"/>
                        <a14:foregroundMark x1="62125" y1="31242" x2="68000" y2="27729"/>
                        <a14:foregroundMark x1="20125" y1="51694" x2="17750" y2="53576"/>
                        <a14:foregroundMark x1="18750" y1="53576" x2="20750" y2="57215"/>
                        <a14:foregroundMark x1="78875" y1="23212" x2="80500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4" t="3150" r="3808" b="7075"/>
          <a:stretch/>
        </p:blipFill>
        <p:spPr bwMode="auto">
          <a:xfrm>
            <a:off x="6105294" y="3020752"/>
            <a:ext cx="2988645" cy="37926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9415" y="-14132"/>
            <a:ext cx="628267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334.</a:t>
            </a:r>
            <a:r>
              <a:rPr lang="ru-RU" sz="2800" dirty="0" smtClean="0">
                <a:solidFill>
                  <a:srgbClr val="FF0000"/>
                </a:solidFill>
              </a:rPr>
              <a:t> </a:t>
            </a:r>
            <a:r>
              <a:rPr lang="ru-RU" sz="2800" b="1" dirty="0" smtClean="0"/>
              <a:t>ЗАВЕДОМО ЛОЖНЫЙ ВЫЗОВ СПЕЦИАЛЬНЫХ СЛУЖБ 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ru-RU" sz="2800" dirty="0"/>
              <a:t>Заведомо ложный вызов органов государственной противопожарной службы, полиции, скорой медицинской помощи, аварийных </a:t>
            </a:r>
            <a:r>
              <a:rPr lang="ru-RU" sz="2800" dirty="0" smtClean="0"/>
              <a:t>служб влечет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 в размере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 МРП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sz="2800" dirty="0"/>
              <a:t>2. Действия, предусмотренные частью первой настоящей статьи, совершенные повторно в течение года после наложения административного взыскания либо совершенные в период ликвидации аварии, пожаров, последствий стихийных бедствий, </a:t>
            </a:r>
            <a:r>
              <a:rPr lang="ru-RU" sz="2800" dirty="0" smtClean="0"/>
              <a:t>- влекут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 в размере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МРП.</a:t>
            </a:r>
            <a:endParaRPr lang="ru-RU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66" t="4019" r="8867" b="13430"/>
          <a:stretch/>
        </p:blipFill>
        <p:spPr bwMode="auto">
          <a:xfrm>
            <a:off x="6105294" y="5814"/>
            <a:ext cx="2988645" cy="30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2559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331" y="764704"/>
            <a:ext cx="6711909" cy="6093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AutoNum type="arabicPeriod"/>
            </a:pPr>
            <a:r>
              <a:rPr lang="ru-RU" sz="2600" dirty="0" smtClean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Нарушение </a:t>
            </a:r>
            <a:r>
              <a:rPr lang="ru-RU" sz="2600" dirty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или невыполнение в организациях, общественных местах, складских помещениях, в общежитиях и жилых домах противопожарных требований, предусмотренных правилами пожарной безопасности, строительными нормами и правилами при проектировании, строительстве зданий и сооружений, национальными стандартами, а также правил использования и содержания пожарной техники, противопожарного инвентаря, оборудования, автоматических средств обнаружения и тушения пожаров, противопожарной автоматики </a:t>
            </a:r>
            <a:r>
              <a:rPr lang="ru-RU" sz="2600" dirty="0" smtClean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– влечет</a:t>
            </a:r>
            <a:r>
              <a:rPr lang="en-US" sz="2600" dirty="0" smtClean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 </a:t>
            </a:r>
            <a:r>
              <a:rPr lang="ru-RU" sz="2600" dirty="0" smtClean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предупреждение </a:t>
            </a:r>
            <a:r>
              <a:rPr lang="ru-RU" sz="2600" dirty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или </a:t>
            </a:r>
            <a:r>
              <a:rPr lang="ru-RU" sz="2600" dirty="0" smtClean="0">
                <a:solidFill>
                  <a:srgbClr val="5DED5D">
                    <a:tint val="66000"/>
                    <a:satMod val="160000"/>
                  </a:srgbClr>
                </a:solidFill>
                <a:effectLst>
                  <a:glow rad="76200">
                    <a:schemeClr val="tx1">
                      <a:alpha val="89000"/>
                    </a:schemeClr>
                  </a:glow>
                </a:effectLst>
              </a:rPr>
              <a:t>штраф: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312.</a:t>
            </a:r>
            <a:r>
              <a:rPr lang="ru-RU" sz="2800" b="1" dirty="0" smtClean="0"/>
              <a:t> НАРУШЕНИЕ ИЛИ НЕВЫПОЛНЕНИЕ ПРАВИЛ ПОЖАРНОЙ БЕЗОПАСНОСТИ </a:t>
            </a:r>
            <a:endParaRPr lang="ru-RU" sz="2800" b="1" dirty="0"/>
          </a:p>
        </p:txBody>
      </p:sp>
      <p:pic>
        <p:nvPicPr>
          <p:cNvPr id="17410" name="Picture 2" descr="C:\Users\User4\Pictures\Safety Images\Criminal Responsibilty\dep_4689309-Judicat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88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09" t="10361" r="4522" b="2451"/>
          <a:stretch/>
        </p:blipFill>
        <p:spPr bwMode="auto">
          <a:xfrm>
            <a:off x="6220003" y="926723"/>
            <a:ext cx="2923997" cy="594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10692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141918" y="805137"/>
            <a:ext cx="6156105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lvl="1" indent="-457200">
              <a:buFont typeface="Wingdings" pitchFamily="2" charset="2"/>
              <a:buChar char="ü"/>
            </a:pPr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 физических лиц в размере до 3</a:t>
            </a:r>
            <a:r>
              <a:rPr lang="en-US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 </a:t>
            </a:r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МРП</a:t>
            </a:r>
          </a:p>
          <a:p>
            <a:pPr marL="914400" lvl="1" indent="-457200">
              <a:buFont typeface="Wingdings" pitchFamily="2" charset="2"/>
              <a:buChar char="ü"/>
            </a:pPr>
            <a:r>
              <a:rPr lang="ru-RU" sz="2800" b="1" dirty="0">
                <a:solidFill>
                  <a:srgbClr val="A06E48"/>
                </a:solidFill>
              </a:rPr>
              <a:t>На должностных лиц, индивидуальных предпринимателей, юридических лиц, являющихся субъектами малого или среднего предпринимательства- в размере до 25</a:t>
            </a:r>
            <a:endParaRPr lang="en-US" sz="2800" b="1" dirty="0">
              <a:solidFill>
                <a:srgbClr val="A06E48"/>
              </a:solidFill>
            </a:endParaRPr>
          </a:p>
          <a:p>
            <a:pPr marL="914400" lvl="1" indent="-457200">
              <a:buFont typeface="Wingdings" pitchFamily="2" charset="2"/>
              <a:buChar char="ü"/>
            </a:pPr>
            <a:r>
              <a:rPr lang="ru-RU" sz="28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 юридических лиц, являющихся субъектами крупного предпринимательства, - в размере до 50 МРП</a:t>
            </a:r>
            <a:r>
              <a:rPr lang="ru-RU" sz="28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.</a:t>
            </a:r>
            <a:endParaRPr lang="ru-RU" sz="2800" dirty="0">
              <a:solidFill>
                <a:schemeClr val="accent1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312.</a:t>
            </a:r>
            <a:r>
              <a:rPr lang="ru-RU" sz="2800" b="1" dirty="0" smtClean="0"/>
              <a:t> НАРУШЕНИЕ ИЛИ НЕВЫПОЛНЕНИЕ ПРАВИЛ ПОЖАРНОЙ БЕЗОПАСНОСТИ </a:t>
            </a:r>
            <a:endParaRPr lang="ru-RU" sz="2800" b="1" dirty="0"/>
          </a:p>
        </p:txBody>
      </p:sp>
      <p:pic>
        <p:nvPicPr>
          <p:cNvPr id="18434" name="Picture 2" descr="C:\Users\User4\Pictures\Safety Images\Criminal Responsibilty\dep_25256299-Manikin-Hammer-Para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6000" l="0" r="100000">
                        <a14:foregroundMark x1="78889" y1="14889" x2="79111" y2="20889"/>
                        <a14:foregroundMark x1="88667" y1="22667" x2="88222" y2="27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41" t="11453" r="10012" b="8547"/>
          <a:stretch/>
        </p:blipFill>
        <p:spPr bwMode="auto">
          <a:xfrm>
            <a:off x="26504" y="1041754"/>
            <a:ext cx="3702630" cy="5816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007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836712"/>
            <a:ext cx="5796136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+mj-lt"/>
              <a:buAutoNum type="arabicPeriod" startAt="2"/>
            </a:pPr>
            <a:r>
              <a:rPr lang="ru-RU" sz="2800" dirty="0" smtClean="0"/>
              <a:t> </a:t>
            </a:r>
            <a:r>
              <a:rPr lang="ru-RU" sz="2800" dirty="0">
                <a:solidFill>
                  <a:srgbClr val="5DED5D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Нарушение правил пожарной безопасности, совершенное лицом, ответственным за их соблюдением, если оно повлекло возникновение пожара, причинившего вред здоровью человека или значительный ущерб, при отсутствии состава преступления </a:t>
            </a:r>
            <a:r>
              <a:rPr lang="ru-RU" sz="2800" dirty="0" smtClean="0">
                <a:solidFill>
                  <a:srgbClr val="5DED5D"/>
                </a:solidFill>
                <a:effectLst>
                  <a:glow rad="101600">
                    <a:schemeClr val="tx1">
                      <a:lumMod val="50000"/>
                      <a:lumOff val="50000"/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влечет </a:t>
            </a:r>
            <a:r>
              <a:rPr lang="ru-RU" sz="2800" b="1" dirty="0">
                <a:solidFill>
                  <a:srgbClr val="FF0000"/>
                </a:solidFill>
              </a:rPr>
              <a:t>штраф в размере до </a:t>
            </a:r>
            <a:r>
              <a:rPr lang="ru-RU" sz="2800" b="1" dirty="0" smtClean="0">
                <a:solidFill>
                  <a:srgbClr val="FF0000"/>
                </a:solidFill>
              </a:rPr>
              <a:t>50 МРП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312.</a:t>
            </a:r>
            <a:r>
              <a:rPr lang="ru-RU" sz="2800" b="1" dirty="0" smtClean="0"/>
              <a:t> НАРУШЕНИЕ ИЛИ НЕВЫПОЛНЕНИЕ ПРАВИЛ ПОЖАРНОЙ БЕЗОПАСНОСТИ </a:t>
            </a:r>
            <a:endParaRPr lang="ru-RU" sz="2800" b="1" dirty="0"/>
          </a:p>
        </p:txBody>
      </p:sp>
      <p:pic>
        <p:nvPicPr>
          <p:cNvPr id="19459" name="Picture 3" descr="C:\Users\User4\Pictures\Safety Images\Criminal Responsibilty\dep_13603549-Success-concept.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44" b="90000" l="5089" r="89822">
                        <a14:foregroundMark x1="29008" y1="60667" x2="30280" y2="64000"/>
                        <a14:foregroundMark x1="17303" y1="59111" x2="21374" y2="58444"/>
                        <a14:foregroundMark x1="15013" y1="58444" x2="24936" y2="57333"/>
                        <a14:foregroundMark x1="71501" y1="50444" x2="84478" y2="59778"/>
                        <a14:backgroundMark x1="78372" y1="67333" x2="76081" y2="704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209" t="7769" r="11614" b="10141"/>
          <a:stretch/>
        </p:blipFill>
        <p:spPr bwMode="auto">
          <a:xfrm>
            <a:off x="5076056" y="758032"/>
            <a:ext cx="3888432" cy="4648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0" y="5111688"/>
            <a:ext cx="914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Применительно к данной статье значительным размером ущерба признается сумма, превышающая 50 МРП на момент совершения административного правонарушения.</a:t>
            </a:r>
          </a:p>
        </p:txBody>
      </p:sp>
    </p:spTree>
    <p:extLst>
      <p:ext uri="{BB962C8B-B14F-4D97-AF65-F5344CB8AC3E}">
        <p14:creationId xmlns:p14="http://schemas.microsoft.com/office/powerpoint/2010/main" val="2854423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2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120760" y="123823"/>
            <a:ext cx="8901973" cy="6624000"/>
            <a:chOff x="169332" y="165100"/>
            <a:chExt cx="11869297" cy="6527800"/>
          </a:xfrm>
        </p:grpSpPr>
        <p:sp>
          <p:nvSpPr>
            <p:cNvPr id="7" name="Скругленный прямоугольник 6"/>
            <p:cNvSpPr>
              <a:spLocks/>
            </p:cNvSpPr>
            <p:nvPr/>
          </p:nvSpPr>
          <p:spPr>
            <a:xfrm>
              <a:off x="169332" y="165100"/>
              <a:ext cx="11869297" cy="6527800"/>
            </a:xfrm>
            <a:prstGeom prst="roundRect">
              <a:avLst>
                <a:gd name="adj" fmla="val 12808"/>
              </a:avLst>
            </a:prstGeom>
            <a:noFill/>
            <a:ln w="76200" cap="sq" cmpd="sng">
              <a:gradFill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7200000" scaled="0"/>
              </a:gra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350"/>
            </a:p>
          </p:txBody>
        </p:sp>
        <p:sp>
          <p:nvSpPr>
            <p:cNvPr id="8" name="Скругленный прямоугольник 7"/>
            <p:cNvSpPr>
              <a:spLocks/>
            </p:cNvSpPr>
            <p:nvPr/>
          </p:nvSpPr>
          <p:spPr>
            <a:xfrm>
              <a:off x="222251" y="215899"/>
              <a:ext cx="11766550" cy="6437313"/>
            </a:xfrm>
            <a:prstGeom prst="roundRect">
              <a:avLst>
                <a:gd name="adj" fmla="val 12052"/>
              </a:avLst>
            </a:prstGeom>
            <a:noFill/>
            <a:ln w="38100" cap="sq" cmpd="sng">
              <a:gradFill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0">
                    <a:srgbClr val="0070C0"/>
                  </a:gs>
                  <a:gs pos="100000">
                    <a:srgbClr val="0070C0"/>
                  </a:gs>
                </a:gsLst>
                <a:lin ang="2700000" scaled="0"/>
              </a:gra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350"/>
            </a:p>
          </p:txBody>
        </p:sp>
      </p:grp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54000" y="171204"/>
            <a:ext cx="8737600" cy="6663363"/>
          </a:xfrm>
          <a:prstGeom prst="rect">
            <a:avLst/>
          </a:prstGeom>
          <a:solidFill>
            <a:srgbClr val="EDEDF0"/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500" b="0" i="0" u="sng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Helvetica Neue"/>
                <a:cs typeface="Arial" pitchFamily="34" charset="0"/>
              </a:rPr>
              <a:t>Нормативными документами по пожарной безопасности устанавливаются: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показателей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пожаровзрывоопасности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 и пожарной опасности веществ и материалов.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испытаний на 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009681"/>
                </a:solidFill>
                <a:effectLst/>
                <a:latin typeface="Helvetica Neue"/>
                <a:cs typeface="Arial" pitchFamily="34" charset="0"/>
                <a:hlinkClick r:id="rId2"/>
              </a:rPr>
              <a:t>горючесть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 веществ и материалов.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испытаний по определению классификационных показателей пожарной опасности строительных, текстильных и кожевенных материалов.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показателей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пожаровзрывоопасности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 и пожарной опасности веществ, входящих в состав технологических сред.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классификационных показателей пожароопасных и взрывоопасных зон.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степени защиты оболочки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пожарозащищенного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 электрооборудования.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испытания взрывозащищенного электрооборудования на принадлежность к соответствующему уровню, виду, группе (подгруппе), температурному классу.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классификационных признаков категорий наружных установок по пожарной опасности.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показатели пожарной опасности электрооборудования.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классификационных признаков отнесения зданий и помещений производственного и складского назначения к категориям по пожарной и взрывопожарной опасности.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пределов огнестойкости строительных конструкций и признаков предельных состояний.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испытаний по определению пределов огнестойкости и классов пожарной опасности строительных конструкций.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испытания пожарной техники на соответствие ее параметров требованиям пожарной безопасности.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определения классификационных признаков устойчивости материалов специальной защитной одежды к воздействию открытого пламени.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Методы испытания систем вентиляции, кондиционирования и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противодымной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 защиты (в том числе пределов огнестойкости и сопротивления </a:t>
            </a:r>
            <a:r>
              <a:rPr kumimoji="0" lang="ru-RU" sz="1100" b="0" i="0" u="none" strike="noStrike" cap="none" normalizeH="0" baseline="0" dirty="0" err="1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дымогазопроницанию</a:t>
            </a: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Расчетно-аналитический метод определения пределов огнестойкости и классов пожарной опасности строительных конструкций, аналогичных по форме, материалам, конструктивному исполнению строительным конструкциям, прошедшим огневые испытания.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Состав и функциональные характеристики систем противопожарной защиты объектов.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Порядок отнесения строительных конструкций к несущим элементам здания и сооружения.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Требуемые степень огнестойкости зданий, сооружений и класс их конструктивной пожарной опасности.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Перечень объектов, подлежащих оснащению системами противопожарной защиты.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Требования к проектированию автоматических установок пожаротушения и автоматической пожарной сигнализации.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Требования к внутреннему противопожарному водопроводу.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Правила применения электрооборудования в зависимости от степени его взрывопожарной и пожарной опасности в зданиях и сооружениях различного назначения.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Условия размещения лифтовых шахт в объемах лестничных клеток.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Требования к конструкции, техническим характеристикам и иным параметрам пожарных автомобилей.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Порядок и методика определения мест дислокации подразделений пожарной охраны на территориях поселений и городских округов.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rgbClr val="1F1B1C"/>
                </a:solidFill>
                <a:effectLst/>
                <a:latin typeface="Helvetica Neue"/>
                <a:cs typeface="Arial" pitchFamily="34" charset="0"/>
              </a:rPr>
              <a:t>Требования к месту расположения пожарных депо и радиусам обслуживания пожарными депо.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1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"/>
                <a:cs typeface="Arial" pitchFamily="34" charset="0"/>
              </a:rPr>
              <a:t>Численные значения критериев отнесения строительных конструкций к определенному классу пожарной опасности определяются в соответствии с методами, установленными нормативными документами по пожарной безопасности.</a:t>
            </a:r>
            <a:endParaRPr kumimoji="0" lang="ru-RU" sz="11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579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2000"/>
            <a:lum/>
          </a:blip>
          <a:srcRect/>
          <a:stretch>
            <a:fillRect l="-11000" t="45000" r="-18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 descr="C:\Users\User4\Pictures\Safety Images\Criminal Responsibilty\dep_4411106-Car-auction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3" b="99685" l="0" r="99333">
                        <a14:foregroundMark x1="50889" y1="36593" x2="57778" y2="36593"/>
                        <a14:foregroundMark x1="49333" y1="53943" x2="56000" y2="54574"/>
                        <a14:foregroundMark x1="69556" y1="50158" x2="53556" y2="56151"/>
                        <a14:foregroundMark x1="29778" y1="56467" x2="30222" y2="62776"/>
                        <a14:backgroundMark x1="50222" y1="66246" x2="50667" y2="68454"/>
                        <a14:backgroundMark x1="50222" y1="69716" x2="49111" y2="71924"/>
                        <a14:backgroundMark x1="58889" y1="70978" x2="55111" y2="71293"/>
                        <a14:backgroundMark x1="49111" y1="87382" x2="38222" y2="9242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74" t="6632" r="7101" b="3504"/>
          <a:stretch/>
        </p:blipFill>
        <p:spPr bwMode="auto">
          <a:xfrm>
            <a:off x="0" y="3916778"/>
            <a:ext cx="3302966" cy="2941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4\Pictures\Safety Images\tumblr_lu0fofXCJt1qghiis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3625" y="-522566"/>
            <a:ext cx="5472054" cy="3015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10338" y="-34888"/>
            <a:ext cx="637400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460. </a:t>
            </a:r>
            <a:r>
              <a:rPr lang="ru-RU" sz="2800" b="1" dirty="0" smtClean="0"/>
              <a:t>НАРУШЕНИЕ ПРАВИЛ ПОЖАРНОЙ БЕЗОПАСНОСТИ НА ТРАНСПОРТЕ</a:t>
            </a:r>
          </a:p>
          <a:p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Нарушение установленных на транспорте правил пожарной безопасности </a:t>
            </a:r>
            <a:r>
              <a:rPr lang="ru-RU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влечет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 на физических лиц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размере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2, 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 должностных лиц - в размере до </a:t>
            </a:r>
            <a:r>
              <a:rPr lang="ru-RU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 МРП.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812397" y="3757976"/>
            <a:ext cx="62961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2. Действия, предусмотренные частью первой настоящей статьи, совершенные повторно в течение года после наложения административного взыскания влекут штраф на физических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лиц</a:t>
            </a:r>
            <a:r>
              <a:rPr lang="ru-RU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в размере до 3, на должностных лиц - в размере до 10 МРП</a:t>
            </a:r>
          </a:p>
        </p:txBody>
      </p:sp>
      <p:pic>
        <p:nvPicPr>
          <p:cNvPr id="20485" name="Picture 5" descr="C:\Users\User4\Pictures\Safety Images\DRIVER\dep_5601743-3d-man-driving-lessons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0667" y1="6000" x2="78222" y2="6667"/>
                        <a14:foregroundMark x1="20000" y1="86000" x2="28889" y2="85333"/>
                        <a14:foregroundMark x1="13111" y1="77111" x2="21333" y2="77111"/>
                        <a14:foregroundMark x1="11778" y1="79111" x2="18000" y2="79778"/>
                        <a14:foregroundMark x1="9778" y1="80667" x2="12444" y2="80667"/>
                        <a14:foregroundMark x1="69333" y1="7333" x2="78889" y2="7333"/>
                        <a14:backgroundMark x1="38444" y1="94222" x2="53556" y2="93556"/>
                        <a14:backgroundMark x1="21333" y1="95556" x2="33778" y2="95556"/>
                        <a14:backgroundMark x1="37111" y1="85333" x2="41333" y2="91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2257354"/>
            <a:ext cx="2987824" cy="1678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657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-37954" y="0"/>
            <a:ext cx="918195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249</a:t>
            </a:r>
            <a:r>
              <a:rPr lang="ru-RU" sz="2800" b="1" dirty="0" smtClean="0"/>
              <a:t>. НАРУШЕНИЕ ПРАВИЛ СКЛАДИРОВАНИЯ ПРОМЫШЛЕННЫХ И БЫТОВЫХ ОТХОДОВ, НЕСОБЛЮДЕНИЕ ТРЕБОВАНИЙ ПО ОХРАНЕ АТМОСФЕРНОГО ВОЗДУХА И ПОЖАРНОЙ БЕЗОПАСНОСТИ ПРИ СЖИГАНИИ УКАЗАННЫХ ОТХОДОВ ВЛЕКУТ ПРЕДУПРЕЖДЕНИЕ ИЛИ ШТРАФ НА: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spc="3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Физических лиц в размере до 3 МРП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spc="3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Должностных лиц от 30 до 40 МРП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spc="300" dirty="0" smtClean="0">
                <a:solidFill>
                  <a:srgbClr val="5DED5D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лиц, являющихся субъектами малого или среднего предпринимательства или некоммерческими организациями от 50 до 70 МРП</a:t>
            </a:r>
          </a:p>
          <a:p>
            <a:pPr marL="457200" indent="-457200">
              <a:buFont typeface="Arial" pitchFamily="34" charset="0"/>
              <a:buChar char="•"/>
            </a:pPr>
            <a:r>
              <a:rPr lang="ru-RU" sz="2800" spc="300" dirty="0" smtClean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лиц, являющихся субъектами крупного предпринимательства от 100 до 120 МРП</a:t>
            </a:r>
            <a:endParaRPr lang="ru-RU" sz="2800" spc="300" dirty="0">
              <a:solidFill>
                <a:schemeClr val="accent5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38018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User4\Pictures\Safety Images\Criminal Responsibilty\dep_7963340-Jump-For-Joy-Justice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62"/>
            <a:ext cx="4067944" cy="69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95736" y="-5162"/>
            <a:ext cx="6948264" cy="69249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800" b="1" dirty="0" smtClean="0">
                <a:solidFill>
                  <a:srgbClr val="FF0000"/>
                </a:solidFill>
              </a:rPr>
              <a:t>СТАТЬЯ 355</a:t>
            </a:r>
            <a:endParaRPr lang="ru-RU" sz="2800" dirty="0" smtClean="0">
              <a:solidFill>
                <a:srgbClr val="FF0000"/>
              </a:solidFill>
            </a:endParaRPr>
          </a:p>
          <a:p>
            <a:pPr marL="514350" indent="-514350" algn="r">
              <a:buAutoNum type="arabicPeriod"/>
            </a:pPr>
            <a:r>
              <a:rPr lang="ru-RU" sz="2600" b="1" dirty="0" smtClean="0"/>
              <a:t>Невыполнение предписаний или злостное неповиновение законному распоряжению или требованию сотрудника органов государственной противопожарной службы и уполномоченного органа в области промышленной безопасности влечет штраф на:</a:t>
            </a:r>
          </a:p>
          <a:p>
            <a:pPr marL="514350" indent="-514350" algn="r">
              <a:buFont typeface="Arial" pitchFamily="34" charset="0"/>
              <a:buChar char="•"/>
            </a:pPr>
            <a:r>
              <a:rPr lang="ru-RU" sz="2600" dirty="0" smtClean="0">
                <a:solidFill>
                  <a:srgbClr val="FFFF00"/>
                </a:solidFill>
              </a:rPr>
              <a:t> </a:t>
            </a:r>
            <a:r>
              <a:rPr lang="ru-RU" sz="26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должностных лиц, индивидуальных предпринимателей в размере до 50 МРП</a:t>
            </a:r>
            <a:endParaRPr lang="ru-RU" sz="2600" dirty="0" smtClean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marL="514350" indent="-514350" algn="r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юридических 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лиц, являющихся субъектами малого или среднего </a:t>
            </a: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предпринимательства 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 размере от </a:t>
            </a:r>
            <a:r>
              <a:rPr lang="ru-RU" sz="2600" dirty="0" smtClean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100 до </a:t>
            </a:r>
            <a:r>
              <a:rPr lang="ru-RU" sz="2600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200 МРП</a:t>
            </a:r>
            <a:endParaRPr lang="ru-RU" sz="2600" dirty="0" smtClean="0">
              <a:solidFill>
                <a:schemeClr val="accent1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  <a:p>
            <a:pPr marL="514350" indent="-514350" algn="r">
              <a:buFont typeface="Arial" pitchFamily="34" charset="0"/>
              <a:buChar char="•"/>
            </a:pPr>
            <a:r>
              <a:rPr lang="ru-RU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юридических </a:t>
            </a:r>
            <a:r>
              <a:rPr lang="ru-RU" sz="26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лиц, являющихся субъектами крупного </a:t>
            </a:r>
            <a:r>
              <a:rPr lang="ru-RU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предпринимательства </a:t>
            </a:r>
            <a:r>
              <a:rPr lang="ru-RU" sz="2600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 размере от </a:t>
            </a:r>
            <a:r>
              <a:rPr lang="ru-RU" sz="2600" dirty="0" smtClean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200 до 500 МРП.</a:t>
            </a:r>
            <a:endParaRPr lang="ru-RU" sz="2600" dirty="0">
              <a:solidFill>
                <a:schemeClr val="accent3">
                  <a:lumMod val="40000"/>
                  <a:lumOff val="60000"/>
                </a:schemeClr>
              </a:solidFill>
              <a:effectLst>
                <a:glow rad="101600">
                  <a:schemeClr val="tx1">
                    <a:alpha val="60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5135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Businessman holding knife behind his back — Стоковая фотография #879891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78" b="100000" l="7331" r="99120">
                        <a14:foregroundMark x1="28739" y1="34667" x2="27566" y2="46667"/>
                        <a14:foregroundMark x1="50147" y1="6889" x2="61290" y2="12889"/>
                        <a14:foregroundMark x1="54545" y1="35111" x2="59531" y2="40889"/>
                        <a14:foregroundMark x1="65396" y1="37778" x2="67742" y2="39333"/>
                        <a14:foregroundMark x1="70088" y1="39556" x2="75073" y2="44667"/>
                        <a14:foregroundMark x1="83284" y1="42667" x2="81818" y2="45556"/>
                        <a14:foregroundMark x1="85630" y1="41556" x2="85337" y2="42889"/>
                        <a14:foregroundMark x1="52493" y1="77778" x2="54839" y2="85111"/>
                        <a14:foregroundMark x1="54545" y1="88222" x2="56891" y2="91333"/>
                        <a14:backgroundMark x1="67449" y1="44889" x2="73607" y2="495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3" t="2614" r="4175"/>
          <a:stretch/>
        </p:blipFill>
        <p:spPr bwMode="auto">
          <a:xfrm>
            <a:off x="4499992" y="-24615"/>
            <a:ext cx="4644009" cy="698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7504" y="-27384"/>
            <a:ext cx="5256584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СТАТЬЯ 355</a:t>
            </a:r>
            <a:endParaRPr lang="ru-RU" sz="2800" dirty="0" smtClean="0">
              <a:solidFill>
                <a:srgbClr val="FF0000"/>
              </a:solidFill>
            </a:endParaRPr>
          </a:p>
          <a:p>
            <a:r>
              <a:rPr lang="ru-RU" sz="2800" dirty="0" smtClean="0"/>
              <a:t>2</a:t>
            </a:r>
            <a:r>
              <a:rPr lang="ru-RU" sz="2800" dirty="0"/>
              <a:t>. Злостное неповиновение законному распоряжению или требованию, а равно оскорбление либо угроза совершения насильственных действий в отношении </a:t>
            </a:r>
            <a:r>
              <a:rPr lang="ru-RU" sz="2800" dirty="0" smtClean="0"/>
              <a:t>органов </a:t>
            </a:r>
            <a:r>
              <a:rPr lang="ru-RU" sz="2800" dirty="0"/>
              <a:t>государственной противопожарной службы и уполномоченного органа в области промышленной безопасности при исполнении ими служебных обязанностей </a:t>
            </a:r>
            <a:r>
              <a:rPr lang="ru-RU" sz="2800" dirty="0" smtClean="0"/>
              <a:t>влекут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штраф в размере до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МРП или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административный арест на срок до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 суток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9223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45269" y="-21636"/>
            <a:ext cx="6470948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СТАТЬЯ 312-1. </a:t>
            </a:r>
            <a:r>
              <a:rPr lang="ru-RU" sz="2800" b="1" dirty="0" smtClean="0"/>
              <a:t>НАРУШЕНИЕ ЗАКОНОДАТЕЛЬСТВА РЕСПУБЛИКИ КАЗАХСТАН В ОБЛАСТИ ПОЖАРНОЙ БЕЗОПАСНОСТИ ПРИ ПРОВЕДЕНИИ НЕЗАВИСИМОЙ ОЦЕНКИ РИСКОВ</a:t>
            </a:r>
          </a:p>
          <a:p>
            <a:r>
              <a:rPr lang="ru-RU" sz="2800" dirty="0" smtClean="0"/>
              <a:t>1</a:t>
            </a:r>
            <a:r>
              <a:rPr lang="ru-RU" sz="2800" dirty="0"/>
              <a:t>. </a:t>
            </a:r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Непредставление либо несвоевременное представление в территориальное подразделение уполномоченного органа в области пожарной безопасности копии заключения по результатам проведения независимой оценки рисков </a:t>
            </a:r>
            <a:r>
              <a:rPr lang="ru-RU" sz="2800" dirty="0" smtClean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влечет </a:t>
            </a:r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штраф на экспертную организацию в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размере от 20 до 30 МРП.</a:t>
            </a:r>
          </a:p>
        </p:txBody>
      </p:sp>
      <p:pic>
        <p:nvPicPr>
          <p:cNvPr id="23554" name="Picture 2" descr="C:\Users\User4\Pictures\Safety Images\Criminal Responsibilty\dep_7903828-Orange-Cartoon-With-Paragraph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889" l="0" r="97111">
                        <a14:foregroundMark x1="46667" y1="9111" x2="54222" y2="13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842" t="6696" r="27274" b="4030"/>
          <a:stretch/>
        </p:blipFill>
        <p:spPr bwMode="auto">
          <a:xfrm>
            <a:off x="5796136" y="0"/>
            <a:ext cx="33478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089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8000"/>
            <a:lum/>
          </a:blip>
          <a:srcRect/>
          <a:stretch>
            <a:fillRect l="-11000" t="58000" r="-18000" b="-8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User4\Pictures\Safety Images\dep_3056729-3d-desk-render-on-white-backgroun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22" b="2720"/>
          <a:stretch/>
        </p:blipFill>
        <p:spPr bwMode="auto">
          <a:xfrm>
            <a:off x="3415799" y="12035"/>
            <a:ext cx="5764713" cy="4035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065" y="18120"/>
            <a:ext cx="4280903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2. Представление заключения по результатам проведения независимой оценки рисков в области пожарной безопасности, содержащего недостоверную информацию о соответствии (несоответствии) объекта требованиям пожарной безопасности влечет штраф на экспертную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организацию в размере от 40 до 50 МРП.</a:t>
            </a:r>
          </a:p>
        </p:txBody>
      </p:sp>
      <p:pic>
        <p:nvPicPr>
          <p:cNvPr id="24579" name="Picture 3" descr="C:\Users\User4\Pictures\Safety Images\Criminal Responsibilty\dep_25256399-Manikin-Hammer-Doll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000" b="91333" l="0" r="98000">
                        <a14:foregroundMark x1="82222" y1="15111" x2="80444" y2="16444"/>
                        <a14:foregroundMark x1="86444" y1="14889" x2="88000" y2="16000"/>
                        <a14:foregroundMark x1="84222" y1="22444" x2="86000" y2="23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81" t="8857" r="11264" b="8824"/>
          <a:stretch/>
        </p:blipFill>
        <p:spPr bwMode="auto">
          <a:xfrm>
            <a:off x="4283968" y="3068959"/>
            <a:ext cx="4680520" cy="3765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6515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9444" y="-8384"/>
            <a:ext cx="504520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C0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3. Действия (бездействие), предусмотренные частями первой и второй настоящей статьи, совершенные повторно в течение года после наложения административного взыскания, а также представление заведомо ложного заключения по результатам проведения независимой оценки рисков в области пожарной безопасности влекут штраф на экспертные организации в размере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от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100 до 150 МРП с </a:t>
            </a:r>
            <a:r>
              <a:rPr lang="ru-RU" sz="28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лишением </a:t>
            </a:r>
            <a:r>
              <a:rPr lang="ru-RU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аттестата аккредитации.</a:t>
            </a:r>
            <a:endParaRPr lang="ru-RU" sz="2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602" name="Picture 2" descr="C:\Users\User4\Pictures\Safety Images\dep_4383405-Contract-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222" l="0" r="99458">
                        <a14:backgroundMark x1="50407" y1="89778" x2="62331" y2="8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693" t="2986" r="15916" b="1942"/>
          <a:stretch/>
        </p:blipFill>
        <p:spPr bwMode="auto">
          <a:xfrm>
            <a:off x="5148876" y="38134"/>
            <a:ext cx="3995124" cy="403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04" name="Picture 4" descr="C:\Users\User4\Pictures\Safety Images\Criminal Responsibilty\dep_22612775-Stress-At-Work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5597" l="0" r="100000">
                        <a14:foregroundMark x1="22667" y1="8491" x2="28000" y2="26415"/>
                        <a14:foregroundMark x1="47111" y1="9434" x2="49111" y2="15409"/>
                        <a14:foregroundMark x1="51333" y1="58176" x2="51778" y2="67296"/>
                        <a14:backgroundMark x1="56889" y1="36478" x2="57333" y2="38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4622"/>
          <a:stretch/>
        </p:blipFill>
        <p:spPr bwMode="auto">
          <a:xfrm>
            <a:off x="4817259" y="3941766"/>
            <a:ext cx="4326741" cy="2916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040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000" b="87111" l="5778" r="98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132" t="5246" r="6535" b="13439"/>
          <a:stretch/>
        </p:blipFill>
        <p:spPr bwMode="auto">
          <a:xfrm>
            <a:off x="5456989" y="786949"/>
            <a:ext cx="3721292" cy="35460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7926" y="1196752"/>
            <a:ext cx="600624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Выпуск 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 реализация продукции, не отвечающей требованиям по </a:t>
            </a:r>
            <a:r>
              <a:rPr lang="ru-RU" sz="2800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взрыво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- и </a:t>
            </a:r>
            <a:r>
              <a:rPr lang="ru-RU" sz="2800" dirty="0" err="1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пожароопасности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за исключением требований технических регламентов, либо невыполнение постановления органов государственной противопожарной службы о приостановлении или запрещении работы организации, производственного участка, агрегата, если они не причинили вред здоровью или крупный материальный </a:t>
            </a:r>
            <a:r>
              <a:rPr lang="ru-RU" sz="2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ущерб влекут </a:t>
            </a:r>
            <a:r>
              <a:rPr lang="ru-RU" sz="28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штраф </a:t>
            </a:r>
            <a:r>
              <a:rPr lang="ru-RU" sz="28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на: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-12780" y="-20381"/>
            <a:ext cx="91567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СТАТЬЯ 313. </a:t>
            </a:r>
            <a:r>
              <a:rPr lang="ru-RU" sz="2800" b="1" dirty="0"/>
              <a:t>ВЫПУСК И РЕАЛИЗАЦИЯ ПРОДУКЦИИ, НЕ ОТВЕЧАЮЩЕЙ ТРЕБОВАНИЯМ ПОЖАРНОЙ БЕЗОПАСНОСТИ </a:t>
            </a:r>
          </a:p>
        </p:txBody>
      </p:sp>
      <p:pic>
        <p:nvPicPr>
          <p:cNvPr id="266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56" r="2445" b="14686"/>
          <a:stretch/>
        </p:blipFill>
        <p:spPr bwMode="auto">
          <a:xfrm>
            <a:off x="5940153" y="3961042"/>
            <a:ext cx="3238128" cy="2929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608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5496" y="-27384"/>
            <a:ext cx="6219341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Blip>
                <a:blip r:embed="rId2"/>
              </a:buBlip>
            </a:pPr>
            <a:r>
              <a:rPr lang="ru-RU" sz="2800" dirty="0" smtClean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Должностных лиц, индивидуальных предпринимателей, юридических лиц, являющихся субъектами малого или среднего предпринимательства, в размере от 30 до 50</a:t>
            </a:r>
          </a:p>
          <a:p>
            <a:pPr marL="457200" indent="-457200">
              <a:buBlip>
                <a:blip r:embed="rId2"/>
              </a:buBlip>
            </a:pPr>
            <a:r>
              <a:rPr lang="ru-RU" sz="28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Юридических лиц, являющихся субъектами крупного предпринимательства, - в размере от 70 до 100 МРП.</a:t>
            </a:r>
            <a:endParaRPr lang="ru-RU" sz="2800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2800" dirty="0">
                <a:solidFill>
                  <a:srgbClr val="E4CE2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Применительно к данной статье настоящего Кодекса под крупным размером признается сумма, превышающая сто МРП на момент совершения административного правонарушения</a:t>
            </a:r>
            <a:r>
              <a:rPr lang="ru-RU" sz="2800" dirty="0" smtClean="0">
                <a:solidFill>
                  <a:srgbClr val="E4CE28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ru-RU" sz="2800" dirty="0">
              <a:solidFill>
                <a:srgbClr val="E4CE28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7650" name="Picture 2" descr="C:\Users\User4\Pictures\Safety Images\Criminal Responsibilty\dep_7963368-Judgemen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46" r="1718"/>
          <a:stretch/>
        </p:blipFill>
        <p:spPr bwMode="auto">
          <a:xfrm>
            <a:off x="5548618" y="26707"/>
            <a:ext cx="351568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4\Pictures\Safety Images\Criminal Responsibilty\dep_23143574-Heap-of-U.S.-dollars-isolated-on-white-backgrou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31" r="4412"/>
          <a:stretch/>
        </p:blipFill>
        <p:spPr bwMode="auto">
          <a:xfrm>
            <a:off x="5571268" y="5403986"/>
            <a:ext cx="3493029" cy="155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3724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5"/>
          <p:cNvGrpSpPr/>
          <p:nvPr/>
        </p:nvGrpSpPr>
        <p:grpSpPr>
          <a:xfrm>
            <a:off x="120760" y="123823"/>
            <a:ext cx="8901973" cy="6624000"/>
            <a:chOff x="169332" y="165100"/>
            <a:chExt cx="11869297" cy="6527800"/>
          </a:xfrm>
        </p:grpSpPr>
        <p:sp>
          <p:nvSpPr>
            <p:cNvPr id="7" name="Скругленный прямоугольник 6"/>
            <p:cNvSpPr>
              <a:spLocks/>
            </p:cNvSpPr>
            <p:nvPr/>
          </p:nvSpPr>
          <p:spPr>
            <a:xfrm>
              <a:off x="169332" y="165100"/>
              <a:ext cx="11869297" cy="6527800"/>
            </a:xfrm>
            <a:prstGeom prst="roundRect">
              <a:avLst>
                <a:gd name="adj" fmla="val 12808"/>
              </a:avLst>
            </a:prstGeom>
            <a:noFill/>
            <a:ln w="76200" cap="sq" cmpd="sng">
              <a:gradFill>
                <a:gsLst>
                  <a:gs pos="0">
                    <a:schemeClr val="bg1"/>
                  </a:gs>
                  <a:gs pos="50000">
                    <a:schemeClr val="accent1"/>
                  </a:gs>
                  <a:gs pos="100000">
                    <a:schemeClr val="bg1"/>
                  </a:gs>
                </a:gsLst>
                <a:lin ang="7200000" scaled="0"/>
              </a:gra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350"/>
            </a:p>
          </p:txBody>
        </p:sp>
        <p:sp>
          <p:nvSpPr>
            <p:cNvPr id="8" name="Скругленный прямоугольник 7"/>
            <p:cNvSpPr>
              <a:spLocks/>
            </p:cNvSpPr>
            <p:nvPr/>
          </p:nvSpPr>
          <p:spPr>
            <a:xfrm>
              <a:off x="222251" y="215899"/>
              <a:ext cx="11766550" cy="6437313"/>
            </a:xfrm>
            <a:prstGeom prst="roundRect">
              <a:avLst>
                <a:gd name="adj" fmla="val 12052"/>
              </a:avLst>
            </a:prstGeom>
            <a:noFill/>
            <a:ln w="38100" cap="sq" cmpd="sng">
              <a:gradFill>
                <a:gsLst>
                  <a:gs pos="50000">
                    <a:schemeClr val="accent1">
                      <a:lumMod val="5000"/>
                      <a:lumOff val="95000"/>
                    </a:schemeClr>
                  </a:gs>
                  <a:gs pos="0">
                    <a:srgbClr val="0070C0"/>
                  </a:gs>
                  <a:gs pos="100000">
                    <a:srgbClr val="0070C0"/>
                  </a:gs>
                </a:gsLst>
                <a:lin ang="2700000" scaled="0"/>
              </a:gradFill>
              <a:prstDash val="solid"/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ru-RU" sz="1350"/>
            </a:p>
          </p:txBody>
        </p:sp>
      </p:grpSp>
      <p:pic>
        <p:nvPicPr>
          <p:cNvPr id="3074" name="Picture 2" descr="http://kurs.znate.ru/pars_docs/refs/208/207979/207979_html_m44f0cf91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0" y="0"/>
            <a:ext cx="8572012" cy="651311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06056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19"/>
            <a:ext cx="9144000" cy="609469"/>
          </a:xfrm>
        </p:spPr>
        <p:txBody>
          <a:bodyPr anchor="t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glow rad="101600">
                    <a:schemeClr val="tx1">
                      <a:alpha val="60000"/>
                    </a:schemeClr>
                  </a:glow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ПОНЯТИЯ ДАННОГО КУРСА</a:t>
            </a:r>
            <a:endParaRPr lang="ru-RU" sz="32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glow rad="101600">
                  <a:schemeClr val="tx1">
                    <a:alpha val="60000"/>
                  </a:schemeClr>
                </a:glow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07504" y="620688"/>
            <a:ext cx="9036495" cy="6237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/>
            </a:pPr>
            <a:r>
              <a:rPr lang="ru-RU" sz="2400" b="1" u="sng" dirty="0" smtClean="0"/>
              <a:t>ПОЖАР</a:t>
            </a:r>
            <a:r>
              <a:rPr lang="ru-RU" sz="2400" b="1" dirty="0" smtClean="0"/>
              <a:t> </a:t>
            </a:r>
            <a:r>
              <a:rPr lang="ru-RU" sz="2400" dirty="0" smtClean="0"/>
              <a:t>-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неконтролируемое горение, причиняющее материальный ущерб, вред жизни и здоровью людей, интересам общества и государства;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400" b="1" u="sng" dirty="0" smtClean="0"/>
              <a:t>ГОРЕНИЕ</a:t>
            </a:r>
            <a:r>
              <a:rPr lang="ru-RU" sz="2400" b="1" dirty="0" smtClean="0"/>
              <a:t> </a:t>
            </a:r>
            <a:r>
              <a:rPr lang="ru-RU" sz="2400" dirty="0" smtClean="0"/>
              <a:t>–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неконтролируемое горение начального очага, без нанесения ущерба.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400" b="1" u="sng" dirty="0" smtClean="0"/>
              <a:t>ЛОКАЛИЗАЦИЯ ПОЖАРА</a:t>
            </a:r>
            <a:r>
              <a:rPr lang="ru-RU" sz="2400" dirty="0" smtClean="0"/>
              <a:t> —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действия, направленные на предотвращение возможности дальнейшего распространения горения и создание условий для его успешной ликвидации имеющимися силами и средствами.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400" b="1" u="sng" dirty="0" smtClean="0"/>
              <a:t>ЛИКВИДАЦИЯ ПОЖАРА</a:t>
            </a:r>
            <a:r>
              <a:rPr lang="ru-RU" sz="2400" b="1" dirty="0" smtClean="0"/>
              <a:t>-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действия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, направленные на окончательное прекращение горения, а также на исключение возможности его повторного возникновения.</a:t>
            </a:r>
          </a:p>
          <a:p>
            <a:pPr marL="457200" indent="-457200">
              <a:buFont typeface="+mj-lt"/>
              <a:buAutoNum type="arabicParenR"/>
            </a:pPr>
            <a:r>
              <a:rPr lang="ru-RU" sz="2400" b="1" u="sng" dirty="0" smtClean="0"/>
              <a:t>ОБЪЕКТ</a:t>
            </a:r>
            <a:r>
              <a:rPr lang="ru-RU" sz="2400" dirty="0" smtClean="0"/>
              <a:t> -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имущество физических или юридических лиц, государственное имущество, в том числе здания, сооружения, строения и иное имущество.</a:t>
            </a:r>
          </a:p>
          <a:p>
            <a:pPr marL="457200" indent="-457200">
              <a:buFont typeface="+mj-lt"/>
              <a:buAutoNum type="arabicParenR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1372540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19"/>
            <a:ext cx="9144000" cy="609469"/>
          </a:xfrm>
        </p:spPr>
        <p:txBody>
          <a:bodyPr vert="horz" lIns="91440" tIns="45720" rIns="91440" bIns="45720" rtlCol="0" anchor="t">
            <a:norm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r>
              <a:rPr lang="ru-RU" sz="3200" b="1" dirty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ОСНОВНЫЕ ПОНЯТИЯ ДАННОГО КУРСА</a:t>
            </a:r>
          </a:p>
        </p:txBody>
      </p:sp>
      <p:sp>
        <p:nvSpPr>
          <p:cNvPr id="3" name="Объект 1"/>
          <p:cNvSpPr txBox="1">
            <a:spLocks/>
          </p:cNvSpPr>
          <p:nvPr/>
        </p:nvSpPr>
        <p:spPr>
          <a:xfrm>
            <a:off x="107504" y="620688"/>
            <a:ext cx="9036495" cy="6237312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buFont typeface="+mj-lt"/>
              <a:buAutoNum type="arabicParenR" startAt="6"/>
            </a:pPr>
            <a:r>
              <a:rPr lang="ru-RU" sz="2400" b="1" dirty="0" smtClean="0"/>
              <a:t>ПОЖАРНАЯ БЕЗОПАСНОСТЬ </a:t>
            </a:r>
            <a:r>
              <a:rPr lang="ru-RU" sz="2400" dirty="0" smtClean="0"/>
              <a:t>-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состояние защищенности людей, имущества, общества и государства от пожаров;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ru-RU" sz="2400" b="1" dirty="0" smtClean="0"/>
              <a:t>УПОЛНОМОЧЕННЫЙ ОРГАН В ОБЛАСТИ ПОЖАРНОЙ БЕЗОПАСНОСТИ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(далее - уполномоченный орган) - государственный орган, осуществляющий руководство в области пожарной безопасности;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ru-RU" sz="2400" b="1" dirty="0" smtClean="0"/>
              <a:t>МЕРЫ ПОЖАРНОЙ БЕЗОПАСНОСТИ </a:t>
            </a:r>
            <a:r>
              <a:rPr lang="ru-RU" sz="2400" dirty="0" smtClean="0"/>
              <a:t>-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действия по выполнению требований пожарной безопасности;</a:t>
            </a:r>
          </a:p>
          <a:p>
            <a:pPr marL="457200" indent="-457200">
              <a:buFont typeface="+mj-lt"/>
              <a:buAutoNum type="arabicParenR" startAt="6"/>
            </a:pPr>
            <a:r>
              <a:rPr lang="ru-RU" sz="2400" b="1" dirty="0" smtClean="0"/>
              <a:t>ГОСУДАРСТВЕННЫЙ КОНТРОЛЬ В ОБЛАСТИ ПОЖАРНОЙ БЕЗОПАСНОСТИ </a:t>
            </a:r>
            <a:r>
              <a:rPr lang="ru-RU" sz="2400" dirty="0" smtClean="0"/>
              <a:t>-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деятельность уполномоченного органа в пределах его компетенции, направленная на обеспечение соблюдения физическими и юридическими лицами требований законов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РК,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указов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Президента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Республики Казахстан и постановлений Правительства 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РК в </a:t>
            </a:r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</a:effectLst>
              </a:rPr>
              <a:t>области пожарной безопасности;</a:t>
            </a:r>
          </a:p>
          <a:p>
            <a:pPr marL="457200" indent="-457200">
              <a:buClr>
                <a:srgbClr val="FF0000"/>
              </a:buClr>
              <a:buFont typeface="+mj-lt"/>
              <a:buAutoNum type="arabicParenR" startAt="6"/>
            </a:pP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91068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6632"/>
            <a:ext cx="8697144" cy="850106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gradFill flip="none" rotWithShape="1">
                  <a:gsLst>
                    <a:gs pos="0">
                      <a:srgbClr val="FF0000">
                        <a:shade val="30000"/>
                        <a:satMod val="115000"/>
                      </a:srgbClr>
                    </a:gs>
                    <a:gs pos="50000">
                      <a:srgbClr val="FF0000">
                        <a:shade val="67500"/>
                        <a:satMod val="115000"/>
                      </a:srgbClr>
                    </a:gs>
                    <a:gs pos="100000">
                      <a:srgbClr val="FF0000">
                        <a:shade val="100000"/>
                        <a:satMod val="115000"/>
                      </a:srgbClr>
                    </a:gs>
                  </a:gsLst>
                  <a:lin ang="5400000" scaled="1"/>
                  <a:tileRect/>
                </a:gradFill>
              </a:rPr>
              <a:t>ОСНОВНЫЕ ПРИНЦИПЫ ОБЕСПЕЧЕНИЯ ПОЖАРНОЙ БЕЗОПАСНОСТИ </a:t>
            </a:r>
            <a:endParaRPr lang="ru-RU" sz="3200" dirty="0">
              <a:gradFill flip="none" rotWithShape="1">
                <a:gsLst>
                  <a:gs pos="0">
                    <a:srgbClr val="FF0000">
                      <a:shade val="30000"/>
                      <a:satMod val="115000"/>
                    </a:srgbClr>
                  </a:gs>
                  <a:gs pos="50000">
                    <a:srgbClr val="FF0000">
                      <a:shade val="67500"/>
                      <a:satMod val="115000"/>
                    </a:srgbClr>
                  </a:gs>
                  <a:gs pos="100000">
                    <a:srgbClr val="FF0000">
                      <a:shade val="100000"/>
                      <a:satMod val="115000"/>
                    </a:srgbClr>
                  </a:gs>
                </a:gsLst>
                <a:lin ang="5400000" scaled="1"/>
                <a:tileRect/>
              </a:gra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864" y="1052736"/>
            <a:ext cx="8229600" cy="5760640"/>
          </a:xfrm>
        </p:spPr>
        <p:txBody>
          <a:bodyPr>
            <a:noAutofit/>
          </a:bodyPr>
          <a:lstStyle/>
          <a:p>
            <a:r>
              <a:rPr lang="ru-RU" sz="26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Охрана жизни и здоровья людей, собственности, национального богатства и окружающей среды в области пожарной безопасности;</a:t>
            </a:r>
          </a:p>
          <a:p>
            <a:r>
              <a:rPr lang="ru-RU" sz="2600" dirty="0" smtClean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Заблаговременное определение степени риска в деятельности организаций и граждан, обучение мерам предупреждения и осуществление профилактических мероприятий в области пожарной безопасности; </a:t>
            </a:r>
          </a:p>
          <a:p>
            <a:r>
              <a:rPr lang="ru-RU" sz="26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Обязательность тушения пожара, проведения первоочередных аварийно-спасательных и других необходимых работ, оказания медицинской помощи, социальной защиты граждан и пострадавших работников, возмещения вреда, причиненного вследствие пожара здоровью и имуществу граждан, окружающей среде и объектам хозяйствования.</a:t>
            </a:r>
          </a:p>
          <a:p>
            <a:pPr marL="0" indent="0">
              <a:buNone/>
            </a:pPr>
            <a:endParaRPr lang="ru-RU" sz="2600" dirty="0"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92052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ПРАВА ОРГАНИЗАЦИЙ В ОБЛАСТИ ПОЖАРНОЙ БЕЗОПАСНОСТИ </a:t>
            </a:r>
            <a:endParaRPr lang="ru-RU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980728"/>
            <a:ext cx="5364776" cy="58052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ОРГАНИЗАЦИИ ИМЕЮТ ПРАВО: </a:t>
            </a:r>
          </a:p>
          <a:p>
            <a:r>
              <a:rPr lang="ru-RU" sz="2400" dirty="0" smtClean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Создавать</a:t>
            </a:r>
            <a:r>
              <a:rPr lang="ru-RU" sz="2400" dirty="0">
                <a:solidFill>
                  <a:schemeClr val="bg1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реорганизовывать и ликвидировать в порядке, установленном настоящим законом, негосударственную противопожарную службу, которую они содержат за счет собственных средств, а также привлекать негосударственную противопожарную службу на основе договоров;</a:t>
            </a:r>
          </a:p>
          <a:p>
            <a:r>
              <a:rPr lang="ru-RU" sz="2400" dirty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Вносить в государственные органы и местные представительные органы предложения по обеспечению пожарной безопасности</a:t>
            </a:r>
            <a:r>
              <a:rPr lang="ru-RU" sz="2400" dirty="0" smtClean="0">
                <a:solidFill>
                  <a:srgbClr val="FFFF00"/>
                </a:solidFill>
                <a:effectLst>
                  <a:glow rad="101600">
                    <a:schemeClr val="tx1">
                      <a:alpha val="6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</a:t>
            </a:r>
            <a:endParaRPr lang="ru-RU" sz="2400" dirty="0">
              <a:solidFill>
                <a:srgbClr val="FFFF00"/>
              </a:solidFill>
              <a:effectLst>
                <a:glow rad="101600">
                  <a:schemeClr val="tx1">
                    <a:alpha val="6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 descr="D:\Safety Images\dep_2116939-3d-businessman-walking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00" b="88667" l="18889" r="98000">
                        <a14:foregroundMark x1="46222" y1="13556" x2="46222" y2="15333"/>
                        <a14:foregroundMark x1="42889" y1="30000" x2="41778" y2="32444"/>
                        <a14:foregroundMark x1="40444" y1="33778" x2="40222" y2="35111"/>
                        <a14:foregroundMark x1="39778" y1="35556" x2="38667" y2="3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00" t="6167" r="10500" b="10833"/>
          <a:stretch/>
        </p:blipFill>
        <p:spPr bwMode="auto">
          <a:xfrm>
            <a:off x="5553951" y="3623692"/>
            <a:ext cx="3454422" cy="3234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13184" y1="8901" x2="41797" y2="12042"/>
                        <a14:foregroundMark x1="43555" y1="10995" x2="35449" y2="7504"/>
                        <a14:foregroundMark x1="41309" y1="8028" x2="28125" y2="76265"/>
                        <a14:foregroundMark x1="4492" y1="70681" x2="15625" y2="73473"/>
                        <a14:foregroundMark x1="6738" y1="10995" x2="10547" y2="13089"/>
                        <a14:foregroundMark x1="5371" y1="30890" x2="6738" y2="33682"/>
                        <a14:foregroundMark x1="17383" y1="3490" x2="24219" y2="8202"/>
                        <a14:foregroundMark x1="9863" y1="8901" x2="15625" y2="9424"/>
                        <a14:foregroundMark x1="11426" y1="7853" x2="12598" y2="8901"/>
                        <a14:foregroundMark x1="80469" y1="24956" x2="80566" y2="28970"/>
                        <a14:foregroundMark x1="82520" y1="22862" x2="82520" y2="34555"/>
                        <a14:foregroundMark x1="91211" y1="22862" x2="90137" y2="51309"/>
                        <a14:foregroundMark x1="93066" y1="34031" x2="94824" y2="42932"/>
                        <a14:foregroundMark x1="89941" y1="38045" x2="87695" y2="85340"/>
                        <a14:foregroundMark x1="89648" y1="24607" x2="94824" y2="83072"/>
                        <a14:foregroundMark x1="91895" y1="24607" x2="92188" y2="26527"/>
                        <a14:foregroundMark x1="42578" y1="9424" x2="50586" y2="10471"/>
                        <a14:foregroundMark x1="6934" y1="57417" x2="10449" y2="635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8781" y="1556792"/>
            <a:ext cx="3644655" cy="203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09272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Manarbek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Newsprint</Template>
  <TotalTime>2537</TotalTime>
  <Words>2542</Words>
  <Application>Microsoft Office PowerPoint</Application>
  <PresentationFormat>Экран (4:3)</PresentationFormat>
  <Paragraphs>180</Paragraphs>
  <Slides>48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49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ОСНОВНЫЕ ПОНЯТИЯ ДАННОГО КУРСА</vt:lpstr>
      <vt:lpstr>ОСНОВНЫЕ ПОНЯТИЯ ДАННОГО КУРСА</vt:lpstr>
      <vt:lpstr>ОСНОВНЫЕ ПРИНЦИПЫ ОБЕСПЕЧЕНИЯ ПОЖАРНОЙ БЕЗОПАСНОСТИ </vt:lpstr>
      <vt:lpstr>ПРАВА ОРГАНИЗАЦИЙ В ОБЛАСТИ ПОЖАРНОЙ БЕЗОПАСНОСТИ </vt:lpstr>
      <vt:lpstr>ПРАВА ОРГАНИЗАЦИЙ В ОБЛАСТИ ПОЖАРНОЙ БЕЗОПАСНОСТИ </vt:lpstr>
      <vt:lpstr>Соблюдать требования пожарной безопасности, а также выполнять предписания органов противопожарной службы;</vt:lpstr>
      <vt:lpstr>Презентация PowerPoint</vt:lpstr>
      <vt:lpstr>Презентация PowerPoint</vt:lpstr>
      <vt:lpstr>Создавать или содержать негосударственную противопожарную службу в организациях и на объектах, на которых в обязательном порядке создается противопожарная служба, в том числе на основании договоров с негосударственной противопожарной службой</vt:lpstr>
      <vt:lpstr>Презентация PowerPoint</vt:lpstr>
      <vt:lpstr>Презентация PowerPoint</vt:lpstr>
      <vt:lpstr>Презентация PowerPoint</vt:lpstr>
      <vt:lpstr>Обеспечивать доступ представителям противопожарной службы при осуществлении ими служебных обязанностей на территории организаций</vt:lpstr>
      <vt:lpstr>Презентация PowerPoint</vt:lpstr>
      <vt:lpstr>Презентация PowerPoint</vt:lpstr>
      <vt:lpstr>ВИДЫ УГОЛОВНОЙ И АДМИНИСТРАТИВНОЙ ОТВЕТСТВЕННОСТИ ЗА НАРУШЕНИЕ И (ИЛИ) НЕВЫПОЛНЕНИЕ ПРАВИЛ И НОРМ ПОЖАРНОЙ БЕЗОПАСНОСТИ.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Manarbek Assemgaliyev</dc:creator>
  <cp:lastModifiedBy>Пользователь</cp:lastModifiedBy>
  <cp:revision>308</cp:revision>
  <dcterms:created xsi:type="dcterms:W3CDTF">2013-04-13T09:53:45Z</dcterms:created>
  <dcterms:modified xsi:type="dcterms:W3CDTF">2021-03-14T15:04:24Z</dcterms:modified>
</cp:coreProperties>
</file>