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77" r:id="rId11"/>
    <p:sldId id="278" r:id="rId12"/>
    <p:sldId id="279" r:id="rId13"/>
    <p:sldId id="280" r:id="rId14"/>
    <p:sldId id="281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E8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8AC-5B50-4F73-A6F8-55A7B74136B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afari-reader://kirov-bomj.ru/ohrana-truda-formovshchikov-pri-proizvodstve-mineralnyh-uteplitelei.html" TargetMode="External"/><Relationship Id="rId2" Type="http://schemas.openxmlformats.org/officeDocument/2006/relationships/hyperlink" Target="safari-reader://kirov-bomj.ru/vneshnim-priznakom-proyavleniya-bankrotstva-predpriyatiya-yavlyaetsy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067" y="1545464"/>
            <a:ext cx="7130005" cy="1510913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0076BC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Лекция №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13. </a:t>
            </a:r>
            <a:r>
              <a:rPr lang="ru-RU" sz="2800" b="1" dirty="0" smtClean="0">
                <a:solidFill>
                  <a:srgbClr val="0076BC"/>
                </a:solidFill>
                <a:latin typeface="+mn-lt"/>
              </a:rPr>
              <a:t>Опасные </a:t>
            </a:r>
            <a:r>
              <a:rPr lang="ru-RU" sz="2800" b="1" dirty="0">
                <a:solidFill>
                  <a:srgbClr val="0076BC"/>
                </a:solidFill>
                <a:latin typeface="+mn-lt"/>
              </a:rPr>
              <a:t>зоны машин и механизмов и их расчет</a:t>
            </a:r>
            <a:r>
              <a:rPr lang="en-US" sz="2800" b="1" dirty="0">
                <a:solidFill>
                  <a:srgbClr val="0076BC"/>
                </a:solidFill>
                <a:latin typeface="+mn-lt"/>
              </a:rPr>
              <a:t>.</a:t>
            </a:r>
            <a:br>
              <a:rPr lang="en-US" sz="2800" b="1" dirty="0">
                <a:solidFill>
                  <a:srgbClr val="0076BC"/>
                </a:solidFill>
                <a:latin typeface="+mn-lt"/>
              </a:rPr>
            </a:br>
            <a:r>
              <a:rPr lang="en-US" sz="2800" b="1" dirty="0">
                <a:solidFill>
                  <a:srgbClr val="0076BC"/>
                </a:solidFill>
                <a:latin typeface="+mn-lt"/>
              </a:rPr>
              <a:t>O</a:t>
            </a:r>
            <a:r>
              <a:rPr lang="ru-RU" sz="2800" b="1" dirty="0" err="1">
                <a:solidFill>
                  <a:srgbClr val="0076BC"/>
                </a:solidFill>
                <a:latin typeface="+mn-lt"/>
              </a:rPr>
              <a:t>пасная</a:t>
            </a:r>
            <a:r>
              <a:rPr lang="ru-RU" sz="2800" b="1" dirty="0">
                <a:solidFill>
                  <a:srgbClr val="0076BC"/>
                </a:solidFill>
                <a:latin typeface="+mn-lt"/>
              </a:rPr>
              <a:t> зона при работе на высоте</a:t>
            </a:r>
            <a:r>
              <a:rPr lang="en-US" sz="2800" b="1" dirty="0">
                <a:solidFill>
                  <a:srgbClr val="0076BC"/>
                </a:solidFill>
                <a:latin typeface="+mn-lt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FF3C16-8317-4EE4-970F-90B6E89C9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167426"/>
            <a:ext cx="2842157" cy="1129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657" y="412622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Преподаватель: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Батесова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Фируза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Кайсарбековна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кан.техн.наук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ассоц.проф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.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Кафедра «Химических процессов и промышленной экологии»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</a:b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batessova</a:t>
            </a:r>
            <a:r>
              <a:rPr kumimoji="0" lang="en-GB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@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inbox</a:t>
            </a:r>
            <a:r>
              <a:rPr kumimoji="0" lang="en-GB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ru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445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70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74D4457-801C-6243-8941-09774537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570" y="918640"/>
            <a:ext cx="3125284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700C3A-2E45-A049-86F4-A7F0FF90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83" y="576775"/>
            <a:ext cx="6554315" cy="5026583"/>
          </a:xfrm>
        </p:spPr>
        <p:txBody>
          <a:bodyPr anchor="t">
            <a:normAutofit lnSpcReduction="10000"/>
          </a:bodyPr>
          <a:lstStyle/>
          <a:p>
            <a:r>
              <a:rPr lang="ru-RU" sz="2000" b="1" dirty="0"/>
              <a:t>Система позиционирования. </a:t>
            </a:r>
            <a:endParaRPr lang="ru-RU" sz="2000" dirty="0"/>
          </a:p>
          <a:p>
            <a:r>
              <a:rPr lang="ru-RU" sz="2000" dirty="0"/>
              <a:t>Система, позволяющая работнику работать с поддержкой, при которой падение предотвращается. Обозначения на схеме: 1 — поясной ремень для поддержки тела, который охватывает тело за талию; 2 — находящийся в натянутом состоянии строп регулируемой длины для рабочего позиционирования, используемый для соединения поясного ремня с анкерной точкой или конструкцией, охватывая ее, как средство опоры; 3 — строп с амортизатором; 4 — страховочную привязь. Поясной ремень системы позиционирования может входить как компонент в состав страховочной системы. Работник при использовании системы позиционирования должен быть всегда присоединен к страховочной системе. Подсоединение должно проводиться без какой-либо слабины в анкерных канатах или соединительных стропах.</a:t>
            </a:r>
          </a:p>
          <a:p>
            <a:endParaRPr lang="x-none" sz="1400" dirty="0"/>
          </a:p>
        </p:txBody>
      </p:sp>
      <p:sp>
        <p:nvSpPr>
          <p:cNvPr id="5128" name="Rectangle 72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74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97ED8-E008-4846-88E6-32CE3596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674" y="0"/>
            <a:ext cx="5985486" cy="751700"/>
          </a:xfrm>
        </p:spPr>
        <p:txBody>
          <a:bodyPr anchor="b">
            <a:normAutofit/>
          </a:bodyPr>
          <a:lstStyle/>
          <a:p>
            <a:r>
              <a:rPr lang="ru-RU" sz="4000" b="1" dirty="0"/>
              <a:t>Страховочная система. </a:t>
            </a:r>
            <a:endParaRPr lang="x-none" sz="4000" dirty="0"/>
          </a:p>
        </p:txBody>
      </p:sp>
      <p:pic>
        <p:nvPicPr>
          <p:cNvPr id="6146" name="Picture 2" descr="Strahovochnaya-sistema">
            <a:extLst>
              <a:ext uri="{FF2B5EF4-FFF2-40B4-BE49-F238E27FC236}">
                <a16:creationId xmlns:a16="http://schemas.microsoft.com/office/drawing/2014/main" xmlns="" id="{2AB5B99D-CF1C-D74A-B76F-9F52E507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7700" b="3"/>
          <a:stretch/>
        </p:blipFill>
        <p:spPr bwMode="auto">
          <a:xfrm>
            <a:off x="106813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DE3F9-C08A-9E42-A1C2-5078DFF1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751700"/>
            <a:ext cx="6230157" cy="3014765"/>
          </a:xfrm>
        </p:spPr>
        <p:txBody>
          <a:bodyPr anchor="t">
            <a:noAutofit/>
          </a:bodyPr>
          <a:lstStyle/>
          <a:p>
            <a:r>
              <a:rPr lang="ru-RU" sz="1800" dirty="0"/>
              <a:t>Система, состоящая из страховочной привязи и подсистемы, присоединяемой для страховки. Обозначения на схеме: 1 — структурный анкер на каждом конце анкерной линии; 2 — анкерная линия из гибкого каната или троса между структурными анкерами, к которым можно крепить средство индивидуальной защиты; 3 — строп; 4 — амортизатор; 5 — страховочная привязь (пояс предохранительный лямочный) как компонент страховочной системы для охвата тела человека с целью предотвращения от падения с высоты, который может включать соединительные стропы, пряжки и элементы, закрепленные соответствующим образом, для поддержки всего тела человека и для удержания тела во время падения и после него. Подсоединение соединительно-амортизирующей подсистемы к работнику осуществляется за элемент привязи, имеющий маркировку А. Подсоединение к точке, расположенной на спине и помеченной на схеме буквой А является предпочтительным, поскольку исключает возможность случайного ее отсоединения (</a:t>
            </a:r>
            <a:r>
              <a:rPr lang="ru-RU" sz="1800" dirty="0" err="1"/>
              <a:t>отстегивания</a:t>
            </a:r>
            <a:r>
              <a:rPr lang="ru-RU" sz="1800" dirty="0"/>
              <a:t>) самим работником и не создает помех при выполнении работ.</a:t>
            </a:r>
            <a:endParaRPr lang="x-none" sz="18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3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237EE41-C6A7-244C-AD9F-69C0F2CC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 b="3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!!Arc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EAD8B-747B-6445-8C22-4449F914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61" y="195371"/>
            <a:ext cx="5721484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Система спасения и эвакуации.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12F836-A8EB-1147-A3C8-BAD2ADF8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986" y="858153"/>
            <a:ext cx="7015089" cy="4811900"/>
          </a:xfrm>
        </p:spPr>
        <p:txBody>
          <a:bodyPr>
            <a:noAutofit/>
          </a:bodyPr>
          <a:lstStyle/>
          <a:p>
            <a:r>
              <a:rPr lang="ru-RU" sz="1800" dirty="0"/>
              <a:t>1 — анкерная жесткая линия, допускающая одновременное закрепление систем спасения и эвакуации пострадавшего и страховочной системы работника, проводящего спасательные работы; 2 — средства защиты втягивающего типа со встроенной лебедкой; 3 — спасательная привязь, включающая лямки, фитинги, пряжки или другие элементы, подходящим образом расположенные и смонтированные, чтобы поддерживать тело человека в удобном положении для его спасения; 4 — строп; 5 — амортизатор; 6 — страховочная привязь. В системе спасения и эвакуации кроме спасательных привязей могут использоваться спасательные петли. Различают: — спасательная петля класса А: петля, задуманная и сконструированная таким образом, что во время спасательного процесса спасаемый человек удерживается спасательной петлей, лямки которой проходят под мышками; — спасательная петля класса В: петля, задуманная и сконструированная таким образом, чтоб во время спасательного процесса работник удерживается в позиции «сидя» лямками спасательной петли; — спасательная петля класса С: петля, задуманная и сконструированная таким образом, что во время спасательного процесса работник удерживается в позиции вниз головой лямками спасательной петли, расположенными вокруг лодыжек.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108871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8CE29-90E3-FC48-ABDC-D7DD127F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2400" b="1"/>
              <a:t>Система спасения и эвакуации, использующая переносное временное анкерное устройство. 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x-none" sz="24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550394A-9BEC-F242-8F7C-D91AC27BE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r="2" b="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4F0E95-0138-4940-9234-E8BC8102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ru-RU" sz="2000"/>
              <a:t>Обозначения на схеме: 1 — трипод; 2 — лебедка; 3 — спасательная привязь; 4 — страховочное устройство с автоматической функцией самоблокирования вытягивания стропа и автоматической возможностью вытягивания и возврата уже вытянутого стропа; 5 — амортизатор содержащийся во втягивающемся стропе (функция рассеивания энергии может выполняться самим страховочным устройством 4); 6 — страховочная привязь.</a:t>
            </a:r>
            <a:endParaRPr lang="x-none" sz="2000"/>
          </a:p>
        </p:txBody>
      </p:sp>
    </p:spTree>
    <p:extLst>
      <p:ext uri="{BB962C8B-B14F-4D97-AF65-F5344CB8AC3E}">
        <p14:creationId xmlns:p14="http://schemas.microsoft.com/office/powerpoint/2010/main" val="371561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0339B-192A-2145-BF8B-79C47F3A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729" y="330270"/>
            <a:ext cx="5754896" cy="1667569"/>
          </a:xfrm>
        </p:spPr>
        <p:txBody>
          <a:bodyPr anchor="b">
            <a:noAutofit/>
          </a:bodyPr>
          <a:lstStyle/>
          <a:p>
            <a:r>
              <a:rPr lang="ru-RU" sz="2400" b="1" dirty="0"/>
              <a:t>Система спасения и эвакуации, использующая индивидуальное спасательное устройство (ИСУ), предназначенное для спасения работника с высоты самостоятельно.</a:t>
            </a:r>
            <a:endParaRPr lang="x-none" sz="2400" dirty="0"/>
          </a:p>
        </p:txBody>
      </p:sp>
      <p:pic>
        <p:nvPicPr>
          <p:cNvPr id="9218" name="Picture 2" descr="Sistema-spaseniya">
            <a:extLst>
              <a:ext uri="{FF2B5EF4-FFF2-40B4-BE49-F238E27FC236}">
                <a16:creationId xmlns:a16="http://schemas.microsoft.com/office/drawing/2014/main" xmlns="" id="{65EBAEFF-9145-EC4E-9B5C-70574CE5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602" y="905887"/>
            <a:ext cx="2943753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F700F-DAE2-7F4A-BAEA-D3D73343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778" y="1997839"/>
            <a:ext cx="7312798" cy="3605519"/>
          </a:xfrm>
        </p:spPr>
        <p:txBody>
          <a:bodyPr anchor="t">
            <a:noAutofit/>
          </a:bodyPr>
          <a:lstStyle/>
          <a:p>
            <a:r>
              <a:rPr lang="ru-RU" sz="2400" dirty="0"/>
              <a:t>Обозначения на схеме: 1 — ИСУ, исключающее вращение и возможность свободного падения работника при спуске, а также внезапную остановку спуска и обеспечивающее автоматически скорость спуска, не превышающую 2 м/с; 2 — спасательная петля класса В (возможно использование спасательной петли класса А). Изготовитель в эксплуатационной документации для ИСУ дополнительно указывает максимальную высоту для спуска.</a:t>
            </a:r>
            <a:endParaRPr lang="x-none" sz="2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E42A4C6-4537-8245-935D-F4E1C56291C1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B1B1B"/>
                </a:solidFill>
                <a:latin typeface="Palatino" pitchFamily="2" charset="0"/>
              </a:rPr>
              <a:t>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74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7FABA-3638-484A-9530-636985A4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807643"/>
            <a:ext cx="12365501" cy="1325563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К выполнению работ на высоте допускаются работники, достигшие 18-летнего возраста,   и прошедшие:</a:t>
            </a:r>
            <a:br>
              <a:rPr lang="ru-RU" sz="3200" b="1" i="1" dirty="0"/>
            </a:br>
            <a:r>
              <a:rPr lang="x-none" b="1" i="1" dirty="0"/>
              <a:t/>
            </a:r>
            <a:br>
              <a:rPr lang="x-none" b="1" i="1" dirty="0"/>
            </a:br>
            <a:endParaRPr lang="x-none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A6F2D9-EDB1-6546-B0BD-6696916E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47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 выполнению работ на высоте допускаются работники, достигшие 18-летнего возраста, и прошедшие: </a:t>
            </a:r>
          </a:p>
          <a:p>
            <a:pPr marL="0" indent="0">
              <a:buNone/>
            </a:pPr>
            <a:r>
              <a:rPr lang="ru-RU" dirty="0"/>
              <a:t>соответствующую профессиональную подготовку, в том числе по вопросам охраны труда, имеющие соответствующую квалификацию по профессии (специальности);</a:t>
            </a:r>
          </a:p>
          <a:p>
            <a:r>
              <a:rPr lang="ru-RU" dirty="0"/>
              <a:t>обязательное медицинское освидетельствование (переосвидетельствование) и признанные годными по состоянию здоровья к работе;</a:t>
            </a:r>
          </a:p>
          <a:p>
            <a:r>
              <a:rPr lang="ru-RU" dirty="0"/>
              <a:t>вводный и первичный инструктаж на рабочем месте;</a:t>
            </a:r>
          </a:p>
          <a:p>
            <a:r>
              <a:rPr lang="ru-RU" dirty="0"/>
              <a:t>стажировку и проверку знаний по вопросам охраны труда в объеме требований, соблюдение которых входит в их квалификационные (должностные) обязанности.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28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2E8311-F70C-8540-9536-5D635645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b="1" dirty="0"/>
              <a:t>В процессе работы на работников могут воздействовать следующие опасные и вредные производственные факторы:</a:t>
            </a:r>
            <a:endParaRPr lang="x-none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7CC311-0264-E345-B24E-C57846D1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705" y="1952234"/>
            <a:ext cx="10515600" cy="4351338"/>
          </a:xfrm>
        </p:spPr>
        <p:txBody>
          <a:bodyPr/>
          <a:lstStyle/>
          <a:p>
            <a:r>
              <a:rPr lang="ru-RU" dirty="0"/>
              <a:t>движущиеся машины и механизмы;</a:t>
            </a:r>
          </a:p>
          <a:p>
            <a:r>
              <a:rPr lang="ru-RU" dirty="0"/>
              <a:t>повышенная или пониженная температура воздуха рабочей зоны;</a:t>
            </a:r>
          </a:p>
          <a:p>
            <a:r>
              <a:rPr lang="ru-RU" dirty="0"/>
              <a:t>повышенная влажность воздуха рабочей зоны;</a:t>
            </a:r>
          </a:p>
          <a:p>
            <a:r>
              <a:rPr lang="ru-RU" dirty="0"/>
              <a:t>повышенная подвижность воздуха;</a:t>
            </a:r>
          </a:p>
          <a:p>
            <a:r>
              <a:rPr lang="ru-RU" dirty="0"/>
              <a:t>острые кромки, заусенцы и шероховатость на поверхностях инвентаря, инструмента и изделий;</a:t>
            </a:r>
          </a:p>
          <a:p>
            <a:r>
              <a:rPr lang="ru-RU" dirty="0"/>
              <a:t>повышенный уровень шума и вибрации;</a:t>
            </a:r>
          </a:p>
          <a:p>
            <a:r>
              <a:rPr lang="ru-RU" dirty="0"/>
              <a:t> физические перегрузки.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9476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6413D3-0F22-6B42-AE24-DA5E319E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пожара при работе с легковоспламеняющимися, взрывоопасными и горючими веществами;</a:t>
            </a:r>
          </a:p>
          <a:p>
            <a:r>
              <a:rPr lang="ru-RU" dirty="0"/>
              <a:t>повышенное значение напряжения в электрической цепи, замыкание которой может произойти через тело человека;</a:t>
            </a:r>
          </a:p>
          <a:p>
            <a:r>
              <a:rPr lang="ru-RU" dirty="0"/>
              <a:t>химически опасные и вредные производственные факторы;</a:t>
            </a:r>
          </a:p>
          <a:p>
            <a:r>
              <a:rPr lang="ru-RU" dirty="0"/>
              <a:t>недостаточная освещенность рабочего места;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826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4FF34-1B18-AC43-A7FF-BFC3A345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3" y="0"/>
            <a:ext cx="10515600" cy="1325563"/>
          </a:xfrm>
        </p:spPr>
        <p:txBody>
          <a:bodyPr/>
          <a:lstStyle/>
          <a:p>
            <a:r>
              <a:rPr lang="ru-RU" b="1" dirty="0"/>
              <a:t>Работники обязаны: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7423E-B763-F94D-AD94-7DD7B550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3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соблюдать Правила внутреннего трудового распорядка;</a:t>
            </a:r>
          </a:p>
          <a:p>
            <a:r>
              <a:rPr lang="ru-RU" dirty="0"/>
              <a:t>выполнять только ту работу, которая поручена непосредственным руководителем работ;</a:t>
            </a:r>
          </a:p>
          <a:p>
            <a:r>
              <a:rPr lang="ru-RU" dirty="0"/>
              <a:t>знать и совершенствовать методы безопасной работы;</a:t>
            </a:r>
          </a:p>
          <a:p>
            <a:r>
              <a:rPr lang="ru-RU" dirty="0"/>
              <a:t>соблюдать технологию производства работ, применять способы, обеспечивающие безопасность труда, установленные в инструкциях по охране труда и руководствах по эксплуатации инструмента и приспособлений;</a:t>
            </a:r>
          </a:p>
          <a:p>
            <a:r>
              <a:rPr lang="ru-RU" dirty="0"/>
              <a:t>использовать инструмент, приспособления, инвентарь по назначению, об их неисправности сообщать руководителю работ;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0754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C028B8-9A11-1D4C-8758-4BFB8FA8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5" y="19377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знать местонахождение и уметь пользоваться первичными средствами пожаротушения;</a:t>
            </a:r>
          </a:p>
          <a:p>
            <a:r>
              <a:rPr lang="ru-RU" dirty="0"/>
              <a:t>немедленно сообщить руководителю работ о любой ситуации, угрожающей жизни или здоровью работающих и окружающих, несчастном случае, произошедшем на производстве;</a:t>
            </a:r>
          </a:p>
          <a:p>
            <a:r>
              <a:rPr lang="ru-RU" dirty="0"/>
              <a:t>пройти соответствующую теоретическую и практическую подготовку и уметь оказывать доврачебную медицинскую помощь пострадавшим при несчастных случаях;</a:t>
            </a:r>
          </a:p>
          <a:p>
            <a:r>
              <a:rPr lang="ru-RU" dirty="0"/>
              <a:t>при необходимости обеспечивать доставку (сопровождение) потерпевшего в учреждение здравоохранения;</a:t>
            </a:r>
          </a:p>
          <a:p>
            <a:r>
              <a:rPr lang="ru-RU" dirty="0"/>
              <a:t>соблюдать правила личной гигиены;</a:t>
            </a:r>
          </a:p>
          <a:p>
            <a:r>
              <a:rPr lang="ru-RU" dirty="0"/>
              <a:t>в соответствии с характером выполняемой работы правильно использовать предоставленные ему средства индивидуальной защиты, а в случае их отсутствия или неисправности уведомить об этом непосредственного руководителя.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2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FC1CE-EE74-DB4C-BE0A-7C043A21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4917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Опасные зоны машин и механизмов. Расчет границ опасных зон</a:t>
            </a:r>
            <a:br>
              <a:rPr lang="ru-RU" b="1" dirty="0"/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D185D2-E020-1E40-905E-00ACFC78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Опасной называют зону, в которой постоянно действуют или периодически возникают факторы, создающие угрозу для жизни и здоровья человека. У машин такие зоны существуют вблизи движущихся или вращающихся деталей, вокруг открытых токоведущих частей и т. д. Различают постоянные и переменные опасные зоны.</a:t>
            </a:r>
            <a:endParaRPr lang="en-US" dirty="0"/>
          </a:p>
          <a:p>
            <a:r>
              <a:rPr lang="ru-RU" dirty="0"/>
              <a:t>Постоянные зоны — зоны, размещающиеся у подвижных частей оборудования при наличии определенной закономерности их перемещения во время работы. К таким зонам относят пространства между матрицей и пуансоном пресса, сходящимися венцами зубчатых колес, набегающей ветвью приводного ремня и шкивом и т. д.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726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4B5B56-F0E2-6344-AA45-DB325EB7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6580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i="1" dirty="0"/>
              <a:t>Работы на высоте должны выполняться </a:t>
            </a:r>
          </a:p>
          <a:p>
            <a:pPr marL="0" indent="0">
              <a:buNone/>
            </a:pPr>
            <a:r>
              <a:rPr lang="ru-RU" dirty="0"/>
              <a:t>со средств </a:t>
            </a:r>
            <a:r>
              <a:rPr lang="ru-RU" dirty="0" err="1"/>
              <a:t>подмащивания</a:t>
            </a:r>
            <a:r>
              <a:rPr lang="ru-RU" dirty="0"/>
              <a:t> (лесов, подмостей, настилов, площадок, лестниц и других технологических вспомогательных устройств и приспособлений), обеспечивающих безопасные условия работы.</a:t>
            </a:r>
            <a:br>
              <a:rPr lang="ru-RU" dirty="0"/>
            </a:br>
            <a:r>
              <a:rPr lang="ru-RU" dirty="0"/>
              <a:t>Леса, подмости и другие приспособления для выполнения работ на высоте должны быть изготовлены по типовым проектам и взяты организацией на инвентарный учет.</a:t>
            </a:r>
            <a:br>
              <a:rPr lang="ru-RU" dirty="0"/>
            </a:br>
            <a:r>
              <a:rPr lang="ru-RU" dirty="0"/>
              <a:t>Леса высотой более 4 м допускаются к эксплуатации только после приемки комиссией с оформлением акта. Подмости и леса высотой до 4 м допускаются к эксплуатации после их приемки руководителем работ или мастером с записью в журнале приемки и осмотра лесов и подмостей.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8124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C7369A-9DC7-9746-9D76-242622E5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5" y="75510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Границы постоянных опасных зон можно легко определить, так как они не меняются в процессе выполнения работ, а границы переменных зон не имеют четких очертаний в пространстве. Поэтому для создания безопасных условий труда очень важно найти максимальное расстояние, в пределах которого возможно воздействие на человека опасных производственных факторов эксплуатируемых машин и оборудования.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работах, выполняемых на высоте, опасной зоной считают участок, расположенный под рабочей площадкой, границы которого определяют горизонтальной проекцией, увеличенной на безопасное расстояние, м</a:t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094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8AD927-E495-BF44-80AF-B2ADB675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Технические средства защиты.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EAD4A8-8DE0-8648-BDF0-9CBA2799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00011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разных технологических процессах безопасность обеспечивается различными техническими средствами: предохранительными, блокировочными, тормозными, сигнализирующими устройствами, защитными ограждениями, автоматическими сцепками, дистанционным управлением и др.</a:t>
            </a:r>
          </a:p>
          <a:p>
            <a:pPr marL="0" indent="0">
              <a:buNone/>
            </a:pPr>
            <a:r>
              <a:rPr lang="ru-RU" i="1" dirty="0"/>
              <a:t>Предохранительные устройства </a:t>
            </a:r>
            <a:r>
              <a:rPr lang="ru-RU" dirty="0"/>
              <a:t>– это устройства, обеспечивающие безопасную эксплуатацию оборудования и машин, по средствам автоматического выключения механизма или изменения режима работы, если контролируемый параметр выходит за допустимые пределы (концевые </a:t>
            </a:r>
            <a:r>
              <a:rPr lang="ru-RU" dirty="0" err="1"/>
              <a:t>отключатели</a:t>
            </a:r>
            <a:r>
              <a:rPr lang="ru-RU" dirty="0"/>
              <a:t>, ограничивающие перемещение рабочих органов; различные муфты; срезаемые штифты и шпильки; клапаны, открывающиеся при повышении давления; плавкие предохранители и автоматические выключатели).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5743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2F116-70AF-1D43-8BF3-654C3A37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Блокировочные устройства </a:t>
            </a:r>
            <a:r>
              <a:rPr lang="ru-RU" dirty="0"/>
              <a:t>– это устройства, обеспечивающие фиксацию частей машин и элементов </a:t>
            </a:r>
            <a:r>
              <a:rPr lang="ru-RU" dirty="0" err="1"/>
              <a:t>электросхем</a:t>
            </a:r>
            <a:r>
              <a:rPr lang="ru-RU" dirty="0"/>
              <a:t> в определенном состоянии, которые либо препятствуют неправильным действиям персонала, либо предотвращают развитие аварийной ситуации (отключая участки тех. системы или вводя в действие спец. устройства). Они бывают: механические, гидравлические, электрические, пневматические и др. Сигнализирующие устройства – информируют работающих о состоянии рабочего процесса, его качественных и количественных изменениях, уровня вредностей и т.д.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398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33652-7971-AF4D-97F8-ABCA1A6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Оградительные устройства. Опасные зоны машин и оборудования.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D8D905-F74A-6046-BD69-52453970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3" y="144579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Движущиеся части производственного оборудования, если они являются источниками опасности, должны быть ограждены.</a:t>
            </a:r>
          </a:p>
          <a:p>
            <a:pPr marL="0" indent="0">
              <a:buNone/>
            </a:pPr>
            <a:r>
              <a:rPr lang="ru-RU" dirty="0"/>
              <a:t> В таких случаях под опасной зоной машин и оборудования понимается пространство </a:t>
            </a:r>
            <a:r>
              <a:rPr lang="ru-RU" i="1" dirty="0"/>
              <a:t>(на производственном оборудовании, </a:t>
            </a:r>
            <a:r>
              <a:rPr lang="ru-RU" dirty="0"/>
              <a:t>механизмах, машинах или вблизи них), проникновение в которое человека может быть опасным для его здоровья и жизни. </a:t>
            </a:r>
          </a:p>
          <a:p>
            <a:pPr marL="0" indent="0">
              <a:buNone/>
            </a:pPr>
            <a:r>
              <a:rPr lang="ru-RU" i="1" dirty="0"/>
              <a:t>Опасную зону могут создат</a:t>
            </a:r>
            <a:r>
              <a:rPr lang="ru-RU" dirty="0"/>
              <a:t>ь открытые вращающиеся или перемещающиеся детали машин или обрабатываемые изделия (рис. 99), она может быть даже на расстоянии от источника опасности - от отлетающей стружки, частиц абразива и т. п. Положение опасной зоны в пространстве может быть постоянным или непрерывно меняющимся.  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9153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13C033-8DD6-7D44-B33A-6F078C10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82681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 По характеру проявления опасные производственные факторы можно подразделить на </a:t>
            </a:r>
            <a:r>
              <a:rPr lang="ru-RU" b="1" i="1" dirty="0"/>
              <a:t>явные </a:t>
            </a:r>
            <a:r>
              <a:rPr lang="ru-RU" dirty="0"/>
              <a:t>и </a:t>
            </a:r>
            <a:r>
              <a:rPr lang="ru-RU" b="1" i="1" dirty="0"/>
              <a:t>скрытые </a:t>
            </a:r>
            <a:r>
              <a:rPr lang="ru-RU" dirty="0"/>
              <a:t>. Явная опасность характеризуется наличием явных </a:t>
            </a:r>
            <a:r>
              <a:rPr lang="ru-RU" dirty="0">
                <a:hlinkClick r:id="rId2"/>
              </a:rPr>
              <a:t>внешних признаков</a:t>
            </a:r>
            <a:r>
              <a:rPr lang="ru-RU" dirty="0"/>
              <a:t>: например, движущаяся часть машины, пламя, поднятый и находящийся на весу груз. Скрытая опасность связана с наличием в машинах, механизмах, приспособлениях, инструменте открытых дефектов или недостатков, реализующихся при определенных условиях в опасные и аварийные ситуации. Скрытую опасность создают также </a:t>
            </a:r>
            <a:r>
              <a:rPr lang="ru-RU" dirty="0" err="1"/>
              <a:t>загроможденность</a:t>
            </a:r>
            <a:r>
              <a:rPr lang="ru-RU" dirty="0"/>
              <a:t> и захламленность </a:t>
            </a:r>
            <a:r>
              <a:rPr lang="ru-RU" dirty="0">
                <a:hlinkClick r:id="rId3"/>
              </a:rPr>
              <a:t>рабочей зоны</a:t>
            </a:r>
            <a:r>
              <a:rPr lang="ru-RU" dirty="0"/>
              <a:t>, использование инструмента и приспособлений не по назначению, оборванные электрические провода, ошибочные и неправильные действия персонала и т.д.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773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оны повышенной опасности при работе на высоте">
            <a:extLst>
              <a:ext uri="{FF2B5EF4-FFF2-40B4-BE49-F238E27FC236}">
                <a16:creationId xmlns:a16="http://schemas.microsoft.com/office/drawing/2014/main" xmlns="" id="{3EA2C460-95DA-254F-BDAC-318588398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742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8C33C-1B96-E143-9CC5-FD4400CD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ru-RU" sz="1700" b="1"/>
              <a:t>Опасная зона при работе на высоте</a:t>
            </a:r>
            <a:r>
              <a:rPr lang="ru-RU" sz="1700"/>
              <a:t/>
            </a:r>
            <a:br>
              <a:rPr lang="ru-RU" sz="1700"/>
            </a:br>
            <a:r>
              <a:rPr lang="ru-RU" sz="1700"/>
              <a:t> </a:t>
            </a:r>
            <a:endParaRPr lang="x-none" sz="1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48D39F-0951-9C4A-8EAD-6F165B2A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ru-RU" sz="1800"/>
              <a:t>Работой на высоте считается работа, при выполнении которой работник находится на расстоянии менее 2 м от неогражденных перепадов по высоте 1,3 м и более .</a:t>
            </a:r>
          </a:p>
          <a:p>
            <a:r>
              <a:rPr lang="ru-RU" sz="1800"/>
              <a:t>При невозможности устройства ограждения работы должны выполняться с применением предохранительного пояса и страховочного каната.</a:t>
            </a:r>
          </a:p>
          <a:p>
            <a:pPr marL="0" indent="0">
              <a:buNone/>
            </a:pPr>
            <a:endParaRPr lang="x-none" sz="1800"/>
          </a:p>
        </p:txBody>
      </p:sp>
    </p:spTree>
    <p:extLst>
      <p:ext uri="{BB962C8B-B14F-4D97-AF65-F5344CB8AC3E}">
        <p14:creationId xmlns:p14="http://schemas.microsoft.com/office/powerpoint/2010/main" val="3305250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46708FAB-3898-47A9-B05A-AB9ECBD9E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62F15-6006-2144-BF13-1161867D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94" y="-139111"/>
            <a:ext cx="10117810" cy="1150470"/>
          </a:xfrm>
        </p:spPr>
        <p:txBody>
          <a:bodyPr anchor="b">
            <a:normAutofit/>
          </a:bodyPr>
          <a:lstStyle/>
          <a:p>
            <a:r>
              <a:rPr lang="ru-RU" sz="3200" b="1" i="1" dirty="0"/>
              <a:t>Системы обеспечения безопасности работ на высоте  </a:t>
            </a:r>
            <a:endParaRPr lang="x-none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089876-78F8-844D-BF75-ED7E977E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04" y="1150472"/>
            <a:ext cx="6355818" cy="3897341"/>
          </a:xfrm>
        </p:spPr>
        <p:txBody>
          <a:bodyPr anchor="t">
            <a:normAutofit fontScale="92500" lnSpcReduction="20000"/>
          </a:bodyPr>
          <a:lstStyle/>
          <a:p>
            <a:r>
              <a:rPr lang="ru-RU" sz="1800" b="1" dirty="0"/>
              <a:t>Удерживающая система.</a:t>
            </a:r>
          </a:p>
          <a:p>
            <a:r>
              <a:rPr lang="ru-RU" sz="1800" dirty="0"/>
              <a:t>Обозначения на схеме: 1 — удерживающая привязь (пояс предохранительный </a:t>
            </a:r>
            <a:r>
              <a:rPr lang="ru-RU" sz="1800" dirty="0" err="1"/>
              <a:t>безлямочный</a:t>
            </a:r>
            <a:r>
              <a:rPr lang="ru-RU" sz="1800" dirty="0"/>
              <a:t>), охватывающая туловище человека и состоящая из отдельных деталей, которые в сочетании со стропами фиксируют работника на определенной высоте во время работы; 2 — открывающееся устройство для соединения компонентов, которое позволяет работнику присоединять строп для того, чтобы соединить себя прямо или косвенно с опорой (далее соединительный элемент (карабин); 3 — анкерная точка крепления, к которой может быть прикреплено средство индивидуальной защиты после монтажа анкерного устройства или структурного анкера, закрепленного на длительное время к сооружению (зданию); 4 — находящийся в натянутом состоянии строп регулируемой длины для удержания работника; 5 — перепад высот более 1,8 м. Компоненты и элементы удерживающих систем должны выдерживать статическую нагрузку не менее 15 кН, а стропы, выполненные из синтетических материалов, не менее 22 </a:t>
            </a:r>
            <a:r>
              <a:rPr lang="ru-RU" sz="1800" dirty="0" err="1"/>
              <a:t>кН.</a:t>
            </a:r>
            <a:endParaRPr lang="ru-RU" sz="1800" dirty="0"/>
          </a:p>
          <a:p>
            <a:endParaRPr lang="x-none" sz="1400" dirty="0"/>
          </a:p>
        </p:txBody>
      </p:sp>
      <p:pic>
        <p:nvPicPr>
          <p:cNvPr id="4" name="Picture 4" descr="Uderzhivayushchaya-sistema">
            <a:extLst>
              <a:ext uri="{FF2B5EF4-FFF2-40B4-BE49-F238E27FC236}">
                <a16:creationId xmlns:a16="http://schemas.microsoft.com/office/drawing/2014/main" xmlns="" id="{5D9506C2-6BB9-C440-914D-32E106B6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 b="1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2E438CA0-CB4D-4C94-8C39-9C7FC9BBE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6B2C05E3-84E7-4957-95EF-B471CBF71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1224</Words>
  <Application>Microsoft Office PowerPoint</Application>
  <PresentationFormat>Произвольный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Лекция № 13. Опасные зоны машин и механизмов и их расчет. Oпасная зона при работе на высоте.</vt:lpstr>
      <vt:lpstr>Опасные зоны машин и механизмов. Расчет границ опасных зон </vt:lpstr>
      <vt:lpstr>Презентация PowerPoint</vt:lpstr>
      <vt:lpstr>Технические средства защиты.   </vt:lpstr>
      <vt:lpstr>Презентация PowerPoint</vt:lpstr>
      <vt:lpstr>Оградительные устройства. Опасные зоны машин и оборудования.    </vt:lpstr>
      <vt:lpstr>Презентация PowerPoint</vt:lpstr>
      <vt:lpstr>Опасная зона при работе на высоте  </vt:lpstr>
      <vt:lpstr>Системы обеспечения безопасности работ на высоте  </vt:lpstr>
      <vt:lpstr>Презентация PowerPoint</vt:lpstr>
      <vt:lpstr>Страховочная система. </vt:lpstr>
      <vt:lpstr>Система спасения и эвакуации.   </vt:lpstr>
      <vt:lpstr>Система спасения и эвакуации, использующая переносное временное анкерное устройство.   </vt:lpstr>
      <vt:lpstr>Система спасения и эвакуации, использующая индивидуальное спасательное устройство (ИСУ), предназначенное для спасения работника с высоты самостоятельно.</vt:lpstr>
      <vt:lpstr>К выполнению работ на высоте допускаются работники, достигшие 18-летнего возраста,   и прошедшие:  </vt:lpstr>
      <vt:lpstr> В процессе работы на работников могут воздействовать следующие опасные и вредные производственные факторы:</vt:lpstr>
      <vt:lpstr>Презентация PowerPoint</vt:lpstr>
      <vt:lpstr>Работники обязаны: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</cp:lastModifiedBy>
  <cp:revision>16</cp:revision>
  <dcterms:created xsi:type="dcterms:W3CDTF">2020-05-19T06:31:28Z</dcterms:created>
  <dcterms:modified xsi:type="dcterms:W3CDTF">2021-03-30T09:34:35Z</dcterms:modified>
</cp:coreProperties>
</file>