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306" r:id="rId2"/>
    <p:sldId id="257" r:id="rId3"/>
    <p:sldId id="258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267" r:id="rId13"/>
    <p:sldId id="315" r:id="rId14"/>
    <p:sldId id="316" r:id="rId15"/>
    <p:sldId id="317" r:id="rId16"/>
    <p:sldId id="271" r:id="rId17"/>
    <p:sldId id="318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3" r:id="rId27"/>
    <p:sldId id="282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303" r:id="rId43"/>
    <p:sldId id="298" r:id="rId44"/>
    <p:sldId id="299" r:id="rId45"/>
    <p:sldId id="320" r:id="rId46"/>
    <p:sldId id="300" r:id="rId47"/>
    <p:sldId id="301" r:id="rId48"/>
    <p:sldId id="319" r:id="rId49"/>
    <p:sldId id="302" r:id="rId5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24" autoAdjust="0"/>
    <p:restoredTop sz="94660"/>
  </p:normalViewPr>
  <p:slideViewPr>
    <p:cSldViewPr>
      <p:cViewPr varScale="1">
        <p:scale>
          <a:sx n="74" d="100"/>
          <a:sy n="74" d="100"/>
        </p:scale>
        <p:origin x="-12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B2DEF-A7C4-4C57-9715-EEDC7040F8E7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47D3A-D4F3-4DA2-AF3D-FBEFACC911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005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47D3A-D4F3-4DA2-AF3D-FBEFACC9113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F6FB4-8506-40DC-89A7-B6D3D582E4DB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6F0C4-241A-4A23-9095-2F0FE6DA8896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6F5F-71B6-43A0-9431-45A71F596251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35974-B4DF-4523-9F33-A99726D80C96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3330-46DD-4C3C-ACE9-44C904E43B8C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3C65-494D-4DE6-AAE0-300945C610A0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D9AD-7B41-42C8-A7DD-6248E5A4B95D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4D017-B04C-4436-8253-C350EF2930CE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A57B-0DF8-4EDE-89C1-B73D531F1556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217-340A-45B7-913E-7DF3204ADF09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5ECD8-5C51-4E8E-9DC3-4114E7E16DCE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15045EC-F47E-4C72-8168-485163743C42}" type="datetime1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83271E9-1F2F-4E8B-A034-8E07FFB2B3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2353" y="2492896"/>
            <a:ext cx="85011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Лекция № 14 Техническое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регулирование, стандартизация и сертификация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1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32939"/>
            <a:ext cx="4178893" cy="9478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8759" y="4293096"/>
            <a:ext cx="83583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cs typeface="Times New Roman" panose="02020603050405020304" pitchFamily="18" charset="0"/>
              </a:rPr>
              <a:t>Преподаватель: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Батесова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Фируза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Кайсарбековна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,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кан.техн.наук</a:t>
            </a: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, </a:t>
            </a:r>
            <a:r>
              <a:rPr kumimoji="0" lang="ru-RU" sz="1800" b="1" i="0" u="none" strike="noStrike" kern="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ассоц.проф</a:t>
            </a: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. 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Кафедра «Химических процессов и промышленной экологии»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/>
            </a:r>
            <a:b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</a:br>
            <a:r>
              <a:rPr kumimoji="0" lang="en-US" sz="1800" b="0" i="0" u="sng" strike="noStrike" kern="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batessova</a:t>
            </a:r>
            <a:r>
              <a:rPr kumimoji="0" lang="en-GB" sz="1800" b="0" i="0" u="sng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@</a:t>
            </a: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inbox</a:t>
            </a:r>
            <a:r>
              <a:rPr kumimoji="0" lang="en-GB" sz="1800" b="0" i="0" u="sng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.</a:t>
            </a:r>
            <a:r>
              <a:rPr kumimoji="0" lang="en-US" sz="1800" b="0" i="0" u="sng" strike="noStrike" kern="0" cap="none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ru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/>
            </a:r>
            <a:b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</a:b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b="1" u="sng" dirty="0" smtClean="0">
                <a:latin typeface="Times New Roman" pitchFamily="18" charset="0"/>
                <a:cs typeface="Times New Roman" pitchFamily="18" charset="0"/>
              </a:rPr>
              <a:t>В разделе 4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должны быть полно и корректно определены все необходимые требования, учитывая, что требования безопасности, которые не включены в ТР, не являются обязательными для исполнения и применения.</a:t>
            </a:r>
          </a:p>
          <a:p>
            <a:r>
              <a:rPr lang="ru-RU" sz="2700" b="1" u="sng" dirty="0" smtClean="0">
                <a:latin typeface="Times New Roman" pitchFamily="18" charset="0"/>
                <a:cs typeface="Times New Roman" pitchFamily="18" charset="0"/>
              </a:rPr>
              <a:t>В разделе 5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описываются условия применения национальных стандартов для случая задания общих требований к продукции в рамках реализации принципа  презумпции соответствия.</a:t>
            </a:r>
          </a:p>
          <a:p>
            <a:r>
              <a:rPr lang="ru-RU" sz="2700" b="1" u="sng" dirty="0" smtClean="0">
                <a:latin typeface="Times New Roman" pitchFamily="18" charset="0"/>
                <a:cs typeface="Times New Roman" pitchFamily="18" charset="0"/>
              </a:rPr>
              <a:t>В разделе 6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устанавливаются формы и схемы обязательного подтверждения соответствия, а также правила и процедуры подтверждения соответствия.</a:t>
            </a:r>
          </a:p>
          <a:p>
            <a:r>
              <a:rPr lang="ru-RU" sz="2700" b="1" u="sng" dirty="0" smtClean="0">
                <a:latin typeface="Times New Roman" pitchFamily="18" charset="0"/>
                <a:cs typeface="Times New Roman" pitchFamily="18" charset="0"/>
              </a:rPr>
              <a:t>В разделе 7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содержатся положения, связанные с процедурами государственного контроля (надзора) за требования ТР.</a:t>
            </a:r>
          </a:p>
          <a:p>
            <a:r>
              <a:rPr lang="ru-RU" sz="2700" b="1" u="sng" dirty="0" smtClean="0">
                <a:latin typeface="Times New Roman" pitchFamily="18" charset="0"/>
                <a:cs typeface="Times New Roman" pitchFamily="18" charset="0"/>
              </a:rPr>
              <a:t>В разделе 8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устанавливается процедура вступления в силу ТР, включая переходной период.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Установление в техническом регламенте обязательных требований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Обязательные требования в ТР устанавливаются с учетом степени риска причинения вреда. Риск – это вероятность причинения вреда жизни или здоровья граждан, имуществу, окружающей среде с учетом тяжести этого вреда. Безопасность определяется как отсутствие недопустимого риска.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ТР устанавливаются требования, обеспечивающие: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Безопасность излучений;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Биологическую безопасность;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Взрывобезопасность;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Механическую безопасность;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Пожарную безопасность;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Промышленную безопасность;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Термическую безопасность;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Химическую безопасность;</a:t>
            </a:r>
          </a:p>
          <a:p>
            <a:pPr marL="342900" indent="-342900"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14290"/>
            <a:ext cx="850112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9.  Электрическую безопасность;</a:t>
            </a:r>
          </a:p>
          <a:p>
            <a:pPr marL="342900" indent="-342900">
              <a:buAutoNum type="arabicPeriod" startAt="10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Ядерную и радиационную безопасность;</a:t>
            </a:r>
          </a:p>
          <a:p>
            <a:pPr marL="342900" indent="-342900">
              <a:buAutoNum type="arabicPeriod" startAt="10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Электромагнитную совместимость в части обеспечения безопасности работы приборов и оборудования;</a:t>
            </a:r>
          </a:p>
          <a:p>
            <a:pPr marL="342900" indent="-342900">
              <a:buAutoNum type="arabicPeriod" startAt="10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Единство измерений.</a:t>
            </a:r>
          </a:p>
          <a:p>
            <a:pPr marL="342900" indent="-342900"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Примеры перечня свойств продукции, характеризующих ее безопасность </a:t>
            </a:r>
          </a:p>
          <a:p>
            <a:pPr marL="342900" indent="-342900" algn="r"/>
            <a:r>
              <a:rPr lang="ru-RU" dirty="0" smtClean="0"/>
              <a:t>Таблица 2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4348" y="2428868"/>
          <a:ext cx="7858179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3139"/>
                <a:gridCol w="2214578"/>
                <a:gridCol w="3500462"/>
              </a:tblGrid>
              <a:tr h="285752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безопасности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Свойства продукции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8575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Сложные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Простые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129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Биологическая безопасность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Биологическая активность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Биоразлагаемость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биоагрессивность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129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Механическая безопасность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Механическая нестабильность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Изнашиваемость;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деформируемость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129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Термическая безопасность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Термическая неустойчивость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Перегреваемость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переохлаждаемость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129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Химическая безопасность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Химическая активность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Разлагаемость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органических материалов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129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Электрическая безопасность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Электротехническая нестабильность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Электростатическая агрессивность; способность поражения электрическим током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Государственный контроль и надзор за соблюдением требований технических регламентов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Цели государственного контроля и надзора (ГК и Н):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Обеспечение безопасности;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Выявление фальсифицированной продукции, товаров с неправильной маркировкой.</a:t>
            </a:r>
          </a:p>
          <a:p>
            <a:pPr marL="342900" indent="-342900"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ГК и Н осуществляется следующими субъектами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3108" y="3286124"/>
            <a:ext cx="4714908" cy="4286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285984" y="4143380"/>
            <a:ext cx="4143404" cy="4286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5072074"/>
            <a:ext cx="4143404" cy="6429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195736" y="3286124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исполнительной власти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5984" y="4143380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Органы исполнительной власти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5984" y="5072074"/>
            <a:ext cx="4143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Государственные учреждения, уполномоченные на проведение ГК и 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14612" y="6000768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Рис. 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4072728" y="3928272"/>
            <a:ext cx="427834" cy="7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4037009" y="4821247"/>
            <a:ext cx="500066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ГК и Н осуществляется в отношении продукции исключительно в части соблюдения требований ТР и исключительно на стадии обращения.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За нарушение требований ТР изготовитель несет ответственность в соответствии с законодательством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РК8.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Эффективная процедура надзора после поставки на рынок характеризуется двумя важными элементами: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Значительными штрафами за несоответствие;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Высокой вероятностью для поставщиков, что несоответствующая продукция будет выявлена.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071942"/>
            <a:ext cx="9144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Процедуры надзора после поставки продукции на рынок должны  быть достаточными, чтобы выявить несоответствия, принять необходимые меры и наказать виновных.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Эффективность ГК и Н может быть повышена, если она предусматривает ответственность всех участников поставки (изготовления/ импортера, оптовой и розничной фирм)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4. Стандартизация</a:t>
            </a:r>
          </a:p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Стандартизация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это деятельность по установлению правил и характеристик в целях их добровольного многократного использования, направленная на достижение упорядоченности в сферах производства и обращения продукции и повышение конкурентоспособности продукции, работ и услуг. Деятельность по стандартизации направлена на разработку требований, применяемых на добровольной основе.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4.1. Природа стандартизации, ее роль </a:t>
            </a:r>
          </a:p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в повышении качества продукции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Два свойства (признака) стандартизации: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Способность к упорядочению и 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системообразованию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обеспечивающим сокращение и предупреждение неоправданного многообразия;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Совместимость (сопряжение) предметов, явлений, процессов, находящихся в прямой или опосредованной связи.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7290" y="357166"/>
            <a:ext cx="5857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/>
              <a:t>Функции стандартизации</a:t>
            </a:r>
            <a:endParaRPr lang="ru-RU" sz="2400" b="1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643182"/>
            <a:ext cx="2214578" cy="10001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857752" y="1142984"/>
          <a:ext cx="3452794" cy="43859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52794"/>
              </a:tblGrid>
              <a:tr h="50899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Экономическая</a:t>
                      </a:r>
                      <a:endParaRPr lang="ru-RU" sz="2400" dirty="0"/>
                    </a:p>
                  </a:txBody>
                  <a:tcPr/>
                </a:tc>
              </a:tr>
              <a:tr h="50899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Информационная</a:t>
                      </a:r>
                      <a:endParaRPr lang="ru-RU" sz="2400" dirty="0"/>
                    </a:p>
                  </a:txBody>
                  <a:tcPr/>
                </a:tc>
              </a:tr>
              <a:tr h="50899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Социальная</a:t>
                      </a:r>
                      <a:endParaRPr lang="ru-RU" sz="2400" dirty="0"/>
                    </a:p>
                  </a:txBody>
                  <a:tcPr/>
                </a:tc>
              </a:tr>
              <a:tr h="50899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Коммуникативная</a:t>
                      </a:r>
                      <a:endParaRPr lang="ru-RU" sz="2400" dirty="0"/>
                    </a:p>
                  </a:txBody>
                  <a:tcPr/>
                </a:tc>
              </a:tr>
              <a:tr h="50899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Ресурсосберегающая</a:t>
                      </a:r>
                      <a:endParaRPr lang="ru-RU" sz="2400" dirty="0"/>
                    </a:p>
                  </a:txBody>
                  <a:tcPr/>
                </a:tc>
              </a:tr>
              <a:tr h="50899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Цивилизующая</a:t>
                      </a:r>
                      <a:endParaRPr lang="ru-RU" sz="2400" dirty="0"/>
                    </a:p>
                  </a:txBody>
                  <a:tcPr/>
                </a:tc>
              </a:tr>
              <a:tr h="50899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Доказательная</a:t>
                      </a:r>
                      <a:endParaRPr lang="ru-RU" sz="2400" dirty="0"/>
                    </a:p>
                  </a:txBody>
                  <a:tcPr/>
                </a:tc>
              </a:tr>
              <a:tr h="50899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Функция</a:t>
                      </a:r>
                      <a:r>
                        <a:rPr lang="ru-RU" sz="2400" baseline="0" dirty="0" smtClean="0"/>
                        <a:t> нормотворчества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5720" y="2643182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Функции стандартизации</a:t>
            </a:r>
            <a:endParaRPr lang="ru-RU" sz="2400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2500298" y="2786058"/>
            <a:ext cx="2357454" cy="785818"/>
          </a:xfrm>
          <a:prstGeom prst="rightArrow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286116" y="5643578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Рис. 7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Принципы стандартизации</a:t>
            </a:r>
          </a:p>
          <a:p>
            <a:pPr algn="ctr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Важнейшие принципы стандартизации.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Добровольное применение стандартов и обеспечение условий для их единообразного применения.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Применение международного стандарта как основы разработки национального стандарта.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Сбалансированность интересов сторон, разрабатывающих, изготавливающих, предоставляющих и потребляющих продукцию (услугу).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Динамичность и опережающее развитие стандарта.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Недопустимость созданию препятствий производству и обращению продукции в большей степени, чем это минимально необходимо.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Эффективность.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Принцип гармонизации.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Четкость формулировок положений стандарта.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Системность.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10.Объективность проверки требований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11. Обеспечение условий для единообразного применения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Цели стандартизации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Целью стандартизации является  защита интересов потребителей и государства по вопросам качества продукции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процессов и услуг.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Задачи стандартизации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Главной задачей стандартизации является создание системы нормативно-технической документации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определяющей прогрессивные требования к продукции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изготавливаемой для нужд народного хозяйства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населения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обороны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экспорта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также контроль за правильностью использования этой документации.</a:t>
            </a: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7" name="Пятиугольник 6"/>
          <p:cNvSpPr/>
          <p:nvPr/>
        </p:nvSpPr>
        <p:spPr>
          <a:xfrm>
            <a:off x="142844" y="1857364"/>
            <a:ext cx="2571768" cy="2928958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Цели  стандартизации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71736" y="285728"/>
            <a:ext cx="6215106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уровня безопасности жизни и здоровья граждан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имущества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экологической безопасности.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1285860"/>
            <a:ext cx="621510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Соблюдение требований ТР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71736" y="1857364"/>
            <a:ext cx="6215106" cy="10715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безопасности объектов с учетом риска возникновения чрезвычайных ситуаций природного и технологического характера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71736" y="2928934"/>
            <a:ext cx="6215106" cy="7143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научно-технического прогрес</a:t>
            </a:r>
            <a:r>
              <a:rPr lang="ru-RU" dirty="0" smtClean="0">
                <a:solidFill>
                  <a:schemeClr val="tx1"/>
                </a:solidFill>
              </a:rPr>
              <a:t>са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71736" y="3571876"/>
            <a:ext cx="6215106" cy="7143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конкурентоспособности продукции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услуг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71736" y="4214818"/>
            <a:ext cx="621510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Рациональное использование ресурсов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71736" y="4857760"/>
            <a:ext cx="621510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Техническая и информационная совместимость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71736" y="5500702"/>
            <a:ext cx="6215106" cy="7143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Сопоставимость результатов испытаний и измерений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7158" y="5286388"/>
            <a:ext cx="1428760" cy="571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Рис.8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44" y="142852"/>
            <a:ext cx="8786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Техническое регулирование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Техническое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регулирование включает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97215" y="1313033"/>
            <a:ext cx="2286016" cy="714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108316" y="1268760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Техническое </a:t>
            </a:r>
          </a:p>
          <a:p>
            <a:pPr algn="ctr"/>
            <a:r>
              <a:rPr lang="ru-RU" dirty="0" smtClean="0"/>
              <a:t>регулирование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3858198"/>
            <a:ext cx="2143140" cy="714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237182" y="3692461"/>
            <a:ext cx="1857388" cy="714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71868" y="3501008"/>
            <a:ext cx="1714512" cy="714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650374" y="3858198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Технические регламенты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643306" y="367353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Стандарты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380058" y="376051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Оценка</a:t>
            </a:r>
          </a:p>
          <a:p>
            <a:pPr algn="ctr"/>
            <a:r>
              <a:rPr lang="ru-RU" dirty="0" smtClean="0"/>
              <a:t>соответствия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607323" y="2636912"/>
            <a:ext cx="5857916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4262994" y="3000942"/>
            <a:ext cx="357189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9" idx="0"/>
          </p:cNvCxnSpPr>
          <p:nvPr/>
        </p:nvCxnSpPr>
        <p:spPr>
          <a:xfrm rot="5400000">
            <a:off x="4179091" y="3250975"/>
            <a:ext cx="500066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1402816" y="3179537"/>
            <a:ext cx="500066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6915049" y="3000942"/>
            <a:ext cx="500066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Основные задачи стандартизации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1.Обеспечение взаимопонимания между разработчиками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изготовителями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продавцами и потребителями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2.Установление оптимальных  требований к номенклатуре и качеству продукции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3.Установление оптимальных требований по совместимости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4.Унификация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5.Обеспечение единства и достоверности измерений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6.Установление требований к технологическим процессам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7.Создание и ведение систем классификации и кодирования технико-экономической информации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8.Содействие в реализации законодательства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методами и средствами стандартизации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9.Установление единых терминов и обозначение в областях науки и техники и в отраслях народного хозяйства и др.</a:t>
            </a: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ru-RU" b="1" u="sng" smtClean="0"/>
              <a:t>Методы стандартизации</a:t>
            </a:r>
            <a:r>
              <a:rPr lang="ru-RU" b="1" u="sng" dirty="0" smtClean="0"/>
              <a:t>.</a:t>
            </a:r>
          </a:p>
          <a:p>
            <a:pPr>
              <a:buNone/>
            </a:pPr>
            <a:r>
              <a:rPr lang="ru-RU" dirty="0" smtClean="0"/>
              <a:t>    Метод стандартизации – это прием или совокупность приемов</a:t>
            </a:r>
            <a:r>
              <a:rPr lang="en-US" dirty="0" smtClean="0"/>
              <a:t>, </a:t>
            </a:r>
            <a:r>
              <a:rPr lang="ru-RU" dirty="0" smtClean="0"/>
              <a:t>с помощью которых достигаются цели стандартизации.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b="1" u="sng" dirty="0" smtClean="0"/>
              <a:t>Упорядочение</a:t>
            </a:r>
            <a:r>
              <a:rPr lang="ru-RU" dirty="0" smtClean="0"/>
              <a:t>-это универсальный метод в области стандартизации продукции</a:t>
            </a:r>
            <a:r>
              <a:rPr lang="en-US" dirty="0" smtClean="0"/>
              <a:t>, </a:t>
            </a:r>
            <a:r>
              <a:rPr lang="ru-RU" dirty="0" smtClean="0"/>
              <a:t>процессов и услуг (связан с сокращением многообразия различных изделий</a:t>
            </a:r>
            <a:r>
              <a:rPr lang="en-US" dirty="0" smtClean="0"/>
              <a:t>, </a:t>
            </a:r>
            <a:r>
              <a:rPr lang="ru-RU" dirty="0" smtClean="0"/>
              <a:t>деталей</a:t>
            </a:r>
            <a:r>
              <a:rPr lang="en-US" dirty="0" smtClean="0"/>
              <a:t>, </a:t>
            </a:r>
            <a:r>
              <a:rPr lang="ru-RU" dirty="0" smtClean="0"/>
              <a:t>узлов).</a:t>
            </a: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500298" y="2357430"/>
            <a:ext cx="335758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стандартизации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16200000" flipH="1">
            <a:off x="3857620" y="3214686"/>
            <a:ext cx="428630" cy="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000232" y="3429000"/>
            <a:ext cx="5429288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142976" y="3929066"/>
            <a:ext cx="1785950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Упорядочение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 rot="16200000" flipH="1">
            <a:off x="1750200" y="3679033"/>
            <a:ext cx="500067" cy="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 extrusionH="76200">
            <a:extrusionClr>
              <a:schemeClr val="tx1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857620" y="3929066"/>
            <a:ext cx="1785950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Унификация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4464049" y="3679033"/>
            <a:ext cx="500860" cy="7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  <a:scene3d>
            <a:camera prst="orthographicFront"/>
            <a:lightRig rig="threePt" dir="t"/>
          </a:scene3d>
          <a:sp3d extrusionH="76200">
            <a:extrusionClr>
              <a:schemeClr val="tx1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6357950" y="3929066"/>
            <a:ext cx="2143140" cy="571504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Агрегатирование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>
            <a:endCxn id="18" idx="0"/>
          </p:cNvCxnSpPr>
          <p:nvPr/>
        </p:nvCxnSpPr>
        <p:spPr>
          <a:xfrm rot="5400000">
            <a:off x="7179487" y="3679033"/>
            <a:ext cx="500066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42844" y="2857496"/>
            <a:ext cx="1285884" cy="642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Рис.9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1142984"/>
            <a:ext cx="7429552" cy="9286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Упорядочение объектов стандартизации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714620"/>
            <a:ext cx="1928826" cy="9286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Идентификация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43174" y="2714620"/>
            <a:ext cx="1857388" cy="9286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Селекция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57752" y="2714620"/>
            <a:ext cx="2000264" cy="9286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Симплификация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215206" y="2714620"/>
            <a:ext cx="1714512" cy="9286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Типизация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1036613" y="2392355"/>
            <a:ext cx="642942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3251191" y="2392355"/>
            <a:ext cx="642942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5465769" y="2392355"/>
            <a:ext cx="642942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7751785" y="2392355"/>
            <a:ext cx="642942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428728" y="4214818"/>
            <a:ext cx="2071702" cy="9286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Оптимизация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072198" y="4214818"/>
            <a:ext cx="2071702" cy="9286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Систематизация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rot="5400000">
            <a:off x="1358084" y="3142454"/>
            <a:ext cx="2142346" cy="7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5400000">
            <a:off x="6001554" y="3142454"/>
            <a:ext cx="2143140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4000496" y="5643578"/>
            <a:ext cx="157163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Рис.10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Идентификация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-присвоение объекту уникального наименования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номера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условного обозначения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позволяющих однозначно выделить его из множества других объектов.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Селекция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-деятельность по отбору таких конкретных объектов которые признаны целесообразными для дальнейшего производства и применения.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err="1" smtClean="0">
                <a:latin typeface="Times New Roman" pitchFamily="18" charset="0"/>
                <a:cs typeface="Times New Roman" pitchFamily="18" charset="0"/>
              </a:rPr>
              <a:t>Симплификация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деятельность по определению таких конкретных объектов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которые признаются нецелесообразными для дальнейшего производства и применения.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Типизация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-деятельность по созданию типовых объектов –конструкции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технологических правил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 документации.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Оптимизация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заключается в нахождении оптимальных главных  параметров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параметров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назначения)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также значений других показателей качества и экономичности.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Систематизация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объектов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явлений или понятий преследует цель расположить их в определенном порядке и последовательности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образуя  четкую систему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удобную для пользования объектов.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Унификация продукции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действия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направленные на сведение к технологически и экономически обоснованному рациональному минимуму неоправданного многообразия различных изделий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деталей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узлов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технологических процессов и документации.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u="sng" dirty="0" err="1" smtClean="0">
                <a:latin typeface="Times New Roman" pitchFamily="18" charset="0"/>
                <a:cs typeface="Times New Roman" pitchFamily="18" charset="0"/>
              </a:rPr>
              <a:t>Агрегатирование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метод создания машин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приборов и оборудования из отдельных стандартных унифицированных узлов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многократно используемых при создании различных изделий на основе геометрической и функциональной взаимозаменяемости.</a:t>
            </a:r>
          </a:p>
          <a:p>
            <a:pPr algn="ctr">
              <a:buNone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Документы в области стандартизации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Стандарт (</a:t>
            </a:r>
            <a:r>
              <a:rPr lang="ru-RU" sz="2800" b="1" u="sng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документ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котором в целях добровольного многократного использования устанавливаются характеристики продукции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правила осуществления и характеристики процессов производства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выполнения работ или оказания услуг.</a:t>
            </a:r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Национальный стандарт применяют добровольно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после чего все его требования становятся обязательными для соблюдения. Примеры национальных стандартов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ГОСТ З 1893-2000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ГОСТ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8.417-2002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входит в систему стандартов по метрологии).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9" name="Пятиугольник 8"/>
          <p:cNvSpPr/>
          <p:nvPr/>
        </p:nvSpPr>
        <p:spPr>
          <a:xfrm>
            <a:off x="357158" y="1500174"/>
            <a:ext cx="2643174" cy="2714644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Документы в области стандартизации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14612" y="357166"/>
            <a:ext cx="5643602" cy="7143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Национальные стандарты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14612" y="1071546"/>
            <a:ext cx="5643602" cy="7858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Национальные военные стандарты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14612" y="1785926"/>
            <a:ext cx="5643602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Межгосударственные стандарты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14612" y="2500306"/>
            <a:ext cx="5643602" cy="7143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нормы и рекомендации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714612" y="3214686"/>
            <a:ext cx="5643602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Общероссийские классификаторы технико-экономической и социальной информации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14612" y="4000504"/>
            <a:ext cx="5643602" cy="7143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Стандарты организаций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7158" y="285728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Рис.11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классификаторы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нормативные документы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распределяющие технико-экономическую и социальную информацию в соответствии с ее классификацией.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более 30 классификаторов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которые входят в состав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Единой системы классификации и кодирования технико-экономической и социальной информации (ЕСКК).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Стандарты организаций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всех видов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т.ч. коммерческих и научных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могут разрабатываться и утверждаться или самостоятельно исходя из необходимости их применения  (для совершенствования производства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использования научных достижений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полученных результатов измерений и разработок и т.д.)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Стандарты организаций являются обязательными только для работников этих организаций.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u="sng" dirty="0" smtClean="0"/>
              <a:t>Виды стандартов</a:t>
            </a:r>
          </a:p>
          <a:p>
            <a:pPr algn="ctr">
              <a:buNone/>
            </a:pPr>
            <a:endParaRPr lang="ru-RU" b="1" u="sng" dirty="0" smtClean="0"/>
          </a:p>
          <a:p>
            <a:pPr algn="ctr">
              <a:buNone/>
            </a:pPr>
            <a:endParaRPr lang="ru-RU" b="1" u="sng" dirty="0" smtClean="0"/>
          </a:p>
          <a:p>
            <a:pPr algn="ctr">
              <a:buNone/>
            </a:pPr>
            <a:endParaRPr lang="ru-RU" b="1" u="sng" dirty="0" smtClean="0"/>
          </a:p>
          <a:p>
            <a:pPr algn="ctr">
              <a:buNone/>
            </a:pPr>
            <a:endParaRPr lang="ru-RU" b="1" u="sng" dirty="0" smtClean="0"/>
          </a:p>
          <a:p>
            <a:pPr algn="ctr">
              <a:buNone/>
            </a:pPr>
            <a:endParaRPr lang="ru-RU" b="1" u="sng" dirty="0" smtClean="0"/>
          </a:p>
          <a:p>
            <a:pPr algn="ctr">
              <a:buNone/>
            </a:pPr>
            <a:endParaRPr lang="ru-RU" b="1" u="sng" dirty="0" smtClean="0"/>
          </a:p>
          <a:p>
            <a:pPr algn="ctr">
              <a:buNone/>
            </a:pPr>
            <a:endParaRPr lang="ru-RU" b="1" u="sng" dirty="0" smtClean="0"/>
          </a:p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sz="3000" b="1" u="sng" dirty="0" smtClean="0"/>
              <a:t>Стандарт на продукцию</a:t>
            </a:r>
            <a:r>
              <a:rPr lang="ru-RU" sz="3000" dirty="0" smtClean="0"/>
              <a:t>-это стандарт</a:t>
            </a:r>
            <a:r>
              <a:rPr lang="en-US" sz="3000" dirty="0" smtClean="0"/>
              <a:t>, </a:t>
            </a:r>
            <a:r>
              <a:rPr lang="ru-RU" sz="3000" dirty="0" smtClean="0"/>
              <a:t>устанавливающий требования</a:t>
            </a:r>
            <a:r>
              <a:rPr lang="en-US" sz="3000" dirty="0" smtClean="0"/>
              <a:t>, </a:t>
            </a:r>
            <a:r>
              <a:rPr lang="ru-RU" sz="3000" dirty="0" smtClean="0"/>
              <a:t>которым должна удовлетворять продукция или группа однородной продукции с тем</a:t>
            </a:r>
            <a:r>
              <a:rPr lang="en-US" sz="3000" dirty="0" smtClean="0"/>
              <a:t>, </a:t>
            </a:r>
            <a:r>
              <a:rPr lang="ru-RU" sz="3000" dirty="0" smtClean="0"/>
              <a:t>чтобы обеспечить ее соответствие своему назначению.</a:t>
            </a:r>
            <a:endParaRPr lang="ru-RU" sz="3000" u="sng" dirty="0" smtClean="0"/>
          </a:p>
          <a:p>
            <a:pPr algn="ctr">
              <a:buNone/>
            </a:pPr>
            <a:endParaRPr lang="ru-RU" b="1" u="sng" dirty="0"/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27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714356"/>
            <a:ext cx="6929486" cy="7143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Стандарты (</a:t>
            </a:r>
            <a:r>
              <a:rPr lang="ru-RU" dirty="0" err="1" smtClean="0">
                <a:solidFill>
                  <a:schemeClr val="tx1"/>
                </a:solidFill>
              </a:rPr>
              <a:t>Ст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071678"/>
            <a:ext cx="1928826" cy="8572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Ст</a:t>
            </a:r>
            <a:r>
              <a:rPr lang="ru-RU" dirty="0" smtClean="0">
                <a:solidFill>
                  <a:schemeClr val="tx1"/>
                </a:solidFill>
              </a:rPr>
              <a:t> на продукцию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2071678"/>
            <a:ext cx="2000264" cy="8572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Ст</a:t>
            </a:r>
            <a:r>
              <a:rPr lang="ru-RU" dirty="0" smtClean="0">
                <a:solidFill>
                  <a:schemeClr val="tx1"/>
                </a:solidFill>
              </a:rPr>
              <a:t> на процессы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эксплуатацию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2071678"/>
            <a:ext cx="2000264" cy="8572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Ст</a:t>
            </a:r>
            <a:r>
              <a:rPr lang="ru-RU" dirty="0" smtClean="0">
                <a:solidFill>
                  <a:schemeClr val="tx1"/>
                </a:solidFill>
              </a:rPr>
              <a:t> на услуги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15140" y="2071678"/>
            <a:ext cx="2214578" cy="8572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Ст</a:t>
            </a:r>
            <a:r>
              <a:rPr lang="ru-RU" dirty="0" smtClean="0">
                <a:solidFill>
                  <a:schemeClr val="tx1"/>
                </a:solidFill>
              </a:rPr>
              <a:t> основополагающие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14414" y="3286124"/>
            <a:ext cx="221457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Ст</a:t>
            </a:r>
            <a:r>
              <a:rPr lang="ru-RU" dirty="0" smtClean="0">
                <a:solidFill>
                  <a:schemeClr val="tx1"/>
                </a:solidFill>
              </a:rPr>
              <a:t> на термины и определения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29256" y="3286124"/>
            <a:ext cx="228601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Ст</a:t>
            </a:r>
            <a:r>
              <a:rPr lang="ru-RU" dirty="0" smtClean="0">
                <a:solidFill>
                  <a:schemeClr val="tx1"/>
                </a:solidFill>
              </a:rPr>
              <a:t> на методы контроля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1285852" y="2357430"/>
            <a:ext cx="1857388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892943" y="1750207"/>
            <a:ext cx="642942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7823223" y="1750207"/>
            <a:ext cx="642148" cy="7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>
            <a:off x="5715802" y="2356636"/>
            <a:ext cx="1857388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2965439" y="1749413"/>
            <a:ext cx="642942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5400000">
            <a:off x="5180017" y="1749413"/>
            <a:ext cx="642942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3643306" y="4143380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Рис.12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3855" y="-13854"/>
            <a:ext cx="9157855" cy="687185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000" b="1" u="sng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3000" b="1" u="sng" dirty="0" smtClean="0">
                <a:latin typeface="Times New Roman" pitchFamily="18" charset="0"/>
                <a:cs typeface="Times New Roman" pitchFamily="18" charset="0"/>
              </a:rPr>
              <a:t> на продукцию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бывают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общих технических требований (общие требования к группам однородной продукции)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 стандарты технических условий (требования к конкретной продукции).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b="1" u="sng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3000" b="1" u="sng" dirty="0" smtClean="0">
                <a:latin typeface="Times New Roman" pitchFamily="18" charset="0"/>
                <a:cs typeface="Times New Roman" pitchFamily="18" charset="0"/>
              </a:rPr>
              <a:t> на процессы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устанавливают требования к выполнению различного рода работ на отдельных этапах жизненного цикла продукции (услуги).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b="1" u="sng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3000" b="1" u="sng" dirty="0" smtClean="0">
                <a:latin typeface="Times New Roman" pitchFamily="18" charset="0"/>
                <a:cs typeface="Times New Roman" pitchFamily="18" charset="0"/>
              </a:rPr>
              <a:t> на услугу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устанавливает требования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которым должна удовлетворять группа однородных услуг (услуги транспортные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туристские и др.) или конкретные услуги (классификация гостиниц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грузовые перевозки) с тем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чтобы обеспечить соответствие услуги ее назначению.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u="sng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3000" b="1" u="sng" dirty="0" smtClean="0">
                <a:latin typeface="Times New Roman" pitchFamily="18" charset="0"/>
                <a:cs typeface="Times New Roman" pitchFamily="18" charset="0"/>
              </a:rPr>
              <a:t> основополагающие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устанавливают общие организационно-методические положения для определенной области деятельности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а также общетехнические требования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нормы и правила.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Бывают двух видов – организационно-методические и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общтехнические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800" b="1" u="sng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 на термины и определения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стандарты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устанавливающие термины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которым даны определения.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u="sng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 на методы контроля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должны обеспечивать всестороннюю проверку всех обязательных требований к качеству продукции. Должна быть объективными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качеству продукции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точными и обеспечивать воспроизводимые результаты.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каждого метода устанавливают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1)средства испытаний и вспомогательные устройства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2)порядок подготовки к проведению испытаний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3)порядок проведения испытаний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4)порядок обработки результатов испытаний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5)правила оформления результатов испытаний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6)допустимую погрешность испытаний.</a:t>
            </a:r>
          </a:p>
          <a:p>
            <a:pPr algn="ctr">
              <a:buNone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Технические условия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законе РК«О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техническом регулировании» технические условия (ТУ) не представлены как документы по стандартизации.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u="sng" dirty="0" smtClean="0"/>
          </a:p>
          <a:p>
            <a:pPr>
              <a:buNone/>
            </a:pPr>
            <a:endParaRPr lang="ru-RU" u="sng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7356" y="214290"/>
            <a:ext cx="485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Виды регулирующих мер</a:t>
            </a:r>
            <a:endParaRPr lang="ru-RU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1357298"/>
            <a:ext cx="1428760" cy="12144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3071810"/>
            <a:ext cx="1428760" cy="12144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4857760"/>
            <a:ext cx="1428760" cy="12144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286116" y="1285860"/>
            <a:ext cx="2428892" cy="12144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42910" y="171448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 </a:t>
            </a:r>
            <a:r>
              <a:rPr lang="ru-RU" dirty="0" smtClean="0"/>
              <a:t>группа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42910" y="350043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II </a:t>
            </a:r>
            <a:r>
              <a:rPr lang="ru-RU" dirty="0" smtClean="0"/>
              <a:t>группа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528638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III </a:t>
            </a:r>
            <a:r>
              <a:rPr lang="ru-RU" dirty="0" smtClean="0"/>
              <a:t>группа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357554" y="1214422"/>
            <a:ext cx="24288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Меры, основанные на законодательстве об ответственности за качество и безопасность поставляемой продукции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86116" y="3071810"/>
            <a:ext cx="2286016" cy="10715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286116" y="3000372"/>
            <a:ext cx="23574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Меры, осуществляемые государством для обеспечения безопасности продукции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286116" y="4572008"/>
            <a:ext cx="2786082" cy="1785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214678" y="4500570"/>
            <a:ext cx="29289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Использование стандартов, сводов правил, добровольной сертификации, внедрение систем менеджмента, информирование покупателей, страхование ответственности за ущерб и др.</a:t>
            </a:r>
            <a:endParaRPr lang="ru-RU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3714744" y="635795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Рис. 2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929454" y="2143116"/>
            <a:ext cx="1643074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7000892" y="2143116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Технический регламент</a:t>
            </a:r>
            <a:endParaRPr lang="ru-RU" sz="1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929454" y="2857496"/>
            <a:ext cx="1643074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7143768" y="292893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Стандарт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929454" y="3571876"/>
            <a:ext cx="1643074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7000892" y="371475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Свод правил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929454" y="4286256"/>
            <a:ext cx="1643074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7000892" y="4286256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Оценка соответствия</a:t>
            </a:r>
            <a:endParaRPr lang="ru-RU" sz="1600" dirty="0"/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2000232" y="1785926"/>
            <a:ext cx="1285884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2000232" y="3643314"/>
            <a:ext cx="1285884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000232" y="5429264"/>
            <a:ext cx="1285884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6357950" y="2428868"/>
            <a:ext cx="581028" cy="1111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5250661" y="3536157"/>
            <a:ext cx="2214578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6357950" y="3143248"/>
            <a:ext cx="581028" cy="1111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6357950" y="3857628"/>
            <a:ext cx="581028" cy="1111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6357950" y="4643446"/>
            <a:ext cx="581028" cy="1111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5572132" y="3571876"/>
            <a:ext cx="795342" cy="1111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Номер слайда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6936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Организация работ по стандартизации в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РК</a:t>
            </a: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Организацию работ по стандартизации осуществляет национальный орган-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агентство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техническому регулированию и метрологии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(Комитет технического регулирования и метрологии МИР РК) МИНИСТЕРСТВО ПО ИНВЕСТИЦИЯМ И РАЗВИТИЮ РЕСПУБЛИКИ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КАЗАХСТАН КОМИТЕТ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ТЕХНИЧЕСКОГО РЕГУЛИРОВАНИЯ И МЕТРОЛОГИИ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Участниками национальной системы стандартизации являются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1)национальный орган по стандартизации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2)технические комитеты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3)разработчики стандартов.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Для ведения работ по стандартизации создаются службы стандартизации на определенных уровнях управления -государственном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отраслевом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предприятий.</a:t>
            </a:r>
          </a:p>
          <a:p>
            <a:pPr algn="ctr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Международные и региональные организации по стандартизации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1.Международная организация по стандартизации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(ИСО-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1946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Международная электротехническая комиссия МЭК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(IEC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- 1906 год)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3.Международный союз электросвязи МСЭ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(ITU-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1865 год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4.Европейская организация по качеству ЕОК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(EOQ-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1957 год)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5.Европейский комитет по стандартизации СЕН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(CENELEK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- 1961 год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Европейский комитет по стандартизации в электротехнике СЕНЕЛЕК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(CENELEK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- 1971 год)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Европейский институт по стандартизации в области электросвязи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(ETSI-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1988 год).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5.Оценка соответствия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Требования к безопасности продукции являются обязательными и определяются регламентом.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Оценка соответствия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прямое или косвенное определение соблюдения требований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предъявляемых к объекту. Этот термин объединяет в себе все основные понятия из сферы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которая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ейчас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называется сертификацией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собственно сертификация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декларирование соответствия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являющееся формами подтверждения соответствия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также аккредитация.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Две категории формы оценки соответствия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1.оценка продукции до поступления на рынок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оценка продукции на стадии обращения на рынке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ГК и Н)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Рациональное сочетание этих категорий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установленное в технических регламентах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позволяет обеспечить требуемый уровень защиты жизни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здоровья и имущества граждан.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Применение формы оценки соответствия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Общей процедурой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дорыночной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оценки соответствия изделия является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утверждение типа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(подтверждает правильность конструктивного решения для продукции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машино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 приборостроения).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Регистрация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дорыночной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оценки соответствия (ОС)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осуществляемая органами власти на основании оценки документов производителя и предусматривающая включение в реестр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содержащий перечень одобренной продукции.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Анализ проекта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проверка проекта на соответствие продукции установленным требованиям и критериям безопасности – для сложных технических изделий.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Подтверждение соответствия проводится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дорыночной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стадии путем сертификации или декларирования соответствия.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Различие этих форм заключается в том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сертификация проводится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третьей стороной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независимо от изготовителя (продавца) продукции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 одной стороны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 потребителя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 другой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декларирование соответствия осуществляется первой стороной. При этом вся ответственность за правильность декларирования соответствия закрепляется за первой стороной.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000" b="1" u="sng" dirty="0" smtClean="0">
                <a:latin typeface="Times New Roman" pitchFamily="18" charset="0"/>
                <a:cs typeface="Times New Roman" pitchFamily="18" charset="0"/>
              </a:rPr>
              <a:t>Анализ состояния производства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производится на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дорыночной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стадии как элемент схемы сертификации с целью установления у заявителя необходимых условий для обеспечения постоянного соответствия выпускаемой продукции требованиям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подтверждаемым при сертификации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или как самостоятельная форма оценки для проверки условий обеспечения стабильности характеристик.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b="1" u="sng" dirty="0" smtClean="0">
                <a:latin typeface="Times New Roman" pitchFamily="18" charset="0"/>
                <a:cs typeface="Times New Roman" pitchFamily="18" charset="0"/>
              </a:rPr>
              <a:t>Приемка объектов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контроль соответствия объекта заявленным изготовителем требованиям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проводимый представителем заказчика.</a:t>
            </a:r>
            <a:endParaRPr lang="ru-RU" sz="30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Инспекционный контроль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проводят на рыночной стадии в ситуации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 по прошествии определенного периода времени свойства изделия ухудшаются. Инспекционный контроль проводится несколько раз в течение срока службы изделия специально уполномоченным органом.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Государственный контроль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(надзор –ГК и Н)- форма ОС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осуществляемая органами государственного контроля(надзора)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целью проверки выполнения поставщиком требований ТР и принятия мер по результатам проверки.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Подтверждение соответствия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документальное удостоверений соответствия продукции требованиями технических регламентов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положениям стандартов или условием договоров.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Необходимо отметить четкое разделение подтверждения соответствия на обязательное и добровольное. Причем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обязательное подтверждение осуществляется только к объектам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которым установлены в техническом регламенте.</a:t>
            </a:r>
          </a:p>
          <a:p>
            <a:pPr algn="ctr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Формы подтверждения соответствия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Добровольное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подтверждение соответствия имеет только одну форму-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добровольную </a:t>
            </a:r>
            <a:r>
              <a:rPr lang="ru-RU" b="1" u="sng" dirty="0" err="1" smtClean="0">
                <a:latin typeface="Times New Roman" pitchFamily="18" charset="0"/>
                <a:cs typeface="Times New Roman" pitchFamily="18" charset="0"/>
              </a:rPr>
              <a:t>серификацию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. Сертификация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форма осуществляемого органом по сертификации подтверждения соответствия объектов требованиям ТР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положениям стандартов  или условиям договоров.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Обязательное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подтверждение соответствия осуществляется в двух формах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Принятие декларации о соответствии (декларирование соответствия)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Обязательной сертификации.</a:t>
            </a:r>
          </a:p>
          <a:p>
            <a:pPr marL="514350" indent="-514350" algn="ctr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Добровольное подтверждение соответствия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Порядок применения добровольного подтверждения соответствия определяется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системой добровольной сертификации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u="sng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ru-RU" sz="2400" b="1" u="sng" dirty="0" smtClean="0">
                <a:solidFill>
                  <a:schemeClr val="tx1"/>
                </a:solidFill>
                <a:latin typeface="Times New Roman" pitchFamily="18" charset="0"/>
              </a:rPr>
              <a:t>Система сертификации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 – это совокупность правил выполнения   работ по сертификации, ее участников и правил функционирования в целом.</a:t>
            </a:r>
          </a:p>
          <a:p>
            <a:pPr algn="l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Система добровольной сертификации может быть создана юридическим лицом или индивидуальным предпринимателем, которые устанавливают перечень объектов, подлежащих сертификации, их характеристики, правила выполнения работ и порядок их оплаты, определяют участников данной системы.  Система может быть зарегистрирована федеральным органом 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Ростехрегулированием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), который ведет единый реестр зарегистрированных систем добровольной сертификации.</a:t>
            </a:r>
          </a:p>
          <a:p>
            <a:pPr algn="l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Первой системой сертификации в РФ была Система сертификации ГОСТ Р (1992 год).</a:t>
            </a:r>
          </a:p>
          <a:p>
            <a:pPr algn="l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В зависимости от заинтересованности сторон системы сертификации бывают </a:t>
            </a:r>
            <a:r>
              <a:rPr lang="ru-RU" sz="2400" b="1" u="sng" dirty="0" smtClean="0">
                <a:solidFill>
                  <a:schemeClr val="tx1"/>
                </a:solidFill>
                <a:latin typeface="Times New Roman" pitchFamily="18" charset="0"/>
              </a:rPr>
              <a:t>национальными, региональными, международными.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37</a:t>
            </a:fld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   Объектами добровольного подтверждения соответствия является продукция производственно – технического или социально – бытового назначения, процессы, работы и услуги и др.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   Работу по сертификации выполняет орган по сертификации.  </a:t>
            </a:r>
            <a:r>
              <a:rPr lang="ru-RU" sz="2400" b="1" u="sng" smtClean="0">
                <a:latin typeface="Times New Roman" pitchFamily="18" charset="0"/>
              </a:rPr>
              <a:t>Орган по сертификации</a:t>
            </a:r>
            <a:r>
              <a:rPr lang="ru-RU" sz="2400" smtClean="0">
                <a:latin typeface="Times New Roman" pitchFamily="18" charset="0"/>
              </a:rPr>
              <a:t> – юридическое лицо или индивидуальный предприниматель, аккредитованное в установленном порядке для выполнения работ по сертификации. Он осуществляет </a:t>
            </a:r>
            <a:r>
              <a:rPr lang="ru-RU" sz="2400" b="1" u="sng" smtClean="0">
                <a:latin typeface="Times New Roman" pitchFamily="18" charset="0"/>
              </a:rPr>
              <a:t>подтверждение соответствия</a:t>
            </a:r>
            <a:r>
              <a:rPr lang="ru-RU" sz="2400" smtClean="0">
                <a:latin typeface="Times New Roman" pitchFamily="18" charset="0"/>
              </a:rPr>
              <a:t> , выдает </a:t>
            </a:r>
            <a:r>
              <a:rPr lang="ru-RU" sz="2400" b="1" u="sng" smtClean="0">
                <a:latin typeface="Times New Roman" pitchFamily="18" charset="0"/>
              </a:rPr>
              <a:t>сертификаты</a:t>
            </a:r>
            <a:r>
              <a:rPr lang="ru-RU" sz="2400" b="1" smtClean="0">
                <a:latin typeface="Times New Roman" pitchFamily="18" charset="0"/>
              </a:rPr>
              <a:t> </a:t>
            </a:r>
            <a:r>
              <a:rPr lang="ru-RU" sz="2400" smtClean="0">
                <a:latin typeface="Times New Roman" pitchFamily="18" charset="0"/>
              </a:rPr>
              <a:t>соответствия, предоставляет заявителям право на применение </a:t>
            </a:r>
            <a:r>
              <a:rPr lang="ru-RU" sz="2400" b="1" u="sng" smtClean="0">
                <a:latin typeface="Times New Roman" pitchFamily="18" charset="0"/>
              </a:rPr>
              <a:t>знака соответствия</a:t>
            </a:r>
            <a:r>
              <a:rPr lang="ru-RU" sz="2400" smtClean="0">
                <a:latin typeface="Times New Roman" pitchFamily="18" charset="0"/>
              </a:rPr>
              <a:t>, приостанавливает или прекращает действие выданных им сертификатов соответствия.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latin typeface="Times New Roman" pitchFamily="18" charset="0"/>
              </a:rPr>
              <a:t>      </a:t>
            </a:r>
            <a:r>
              <a:rPr lang="ru-RU" sz="2400" b="1" u="sng" smtClean="0">
                <a:latin typeface="Times New Roman" pitchFamily="18" charset="0"/>
              </a:rPr>
              <a:t>Сертификат соответствия</a:t>
            </a:r>
            <a:r>
              <a:rPr lang="ru-RU" sz="2400" b="1" smtClean="0">
                <a:latin typeface="Times New Roman" pitchFamily="18" charset="0"/>
              </a:rPr>
              <a:t> </a:t>
            </a:r>
            <a:r>
              <a:rPr lang="ru-RU" sz="2400" smtClean="0">
                <a:latin typeface="Times New Roman" pitchFamily="18" charset="0"/>
              </a:rPr>
              <a:t>– документ, удостоверяющий соответствие объекта требованиям технических регламентов, положениям стандартов и условиям договора.</a:t>
            </a:r>
            <a:endParaRPr lang="ru-RU" sz="2400" b="1" u="sng" smtClean="0">
              <a:latin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38</a:t>
            </a:fld>
            <a:endParaRPr lang="ru-RU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ru-RU" sz="2400" b="1" smtClean="0">
                <a:latin typeface="Times New Roman" pitchFamily="18" charset="0"/>
              </a:rPr>
              <a:t>        </a:t>
            </a:r>
            <a:r>
              <a:rPr lang="ru-RU" sz="2400" b="1" u="sng" smtClean="0">
                <a:latin typeface="Times New Roman" pitchFamily="18" charset="0"/>
              </a:rPr>
              <a:t>Знак соответствия</a:t>
            </a:r>
            <a:r>
              <a:rPr lang="ru-RU" sz="2400" smtClean="0">
                <a:latin typeface="Times New Roman" pitchFamily="18" charset="0"/>
              </a:rPr>
              <a:t> – обозначение, служащее для информирования приобретателей о соответствии объекта сертификации требованиям системы добровольной сертификации или национальному стандарту.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   Сертификация проводится в соответствии с установленными в системе сертификации схемами. </a:t>
            </a:r>
            <a:r>
              <a:rPr lang="ru-RU" sz="2400" b="1" u="sng" smtClean="0">
                <a:latin typeface="Times New Roman" pitchFamily="18" charset="0"/>
              </a:rPr>
              <a:t>Схема сертификации</a:t>
            </a:r>
            <a:r>
              <a:rPr lang="ru-RU" sz="2400" smtClean="0">
                <a:latin typeface="Times New Roman" pitchFamily="18" charset="0"/>
              </a:rPr>
              <a:t> – это состав и последовательность действий третьей стороны при оценке соответствия.</a:t>
            </a:r>
          </a:p>
          <a:p>
            <a:pPr marL="533400" indent="-533400" algn="ctr"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</a:t>
            </a:r>
            <a:r>
              <a:rPr lang="ru-RU" sz="2400" b="1" u="sng" smtClean="0">
                <a:latin typeface="Times New Roman" pitchFamily="18" charset="0"/>
              </a:rPr>
              <a:t>Обязательное подтверждение соответствия </a:t>
            </a:r>
            <a:r>
              <a:rPr lang="ru-RU" sz="2400" smtClean="0">
                <a:latin typeface="Times New Roman" pitchFamily="18" charset="0"/>
              </a:rPr>
              <a:t>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    Обязательное подтверждение  соответствия производится только в случаях, установленных ТР, и исключительно на соответствие их требованиям.</a:t>
            </a:r>
          </a:p>
          <a:p>
            <a:pPr marL="533400" indent="-533400" algn="ctr"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Обязательное подтверждение соответствия осуществляется в формах:</a:t>
            </a:r>
          </a:p>
          <a:p>
            <a:pPr marL="533400" indent="-533400" algn="ctr"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            1. Принятия декларации о соответствии;</a:t>
            </a:r>
          </a:p>
          <a:p>
            <a:pPr marL="533400" indent="-533400" algn="ctr"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2. Обязательной сертификации.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39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44" y="214290"/>
            <a:ext cx="885831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Технический регламент (ТР)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– документ, содержащий обязательные для исполнения и применения технические требования либо непосредственно, либо путем ссылки на стандарт или свод правил, либо путем включения в себя содержания этих документов и принятый органом власти.</a:t>
            </a:r>
          </a:p>
          <a:p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Стандарт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документ, разработанный на основе консенсуса и утвержденный признанным органом.</a:t>
            </a:r>
          </a:p>
          <a:p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Свод правил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– документ, рекомендующий технические правила и (или) описание процессов, характеризующих все стадии жизненного цикла продукции.</a:t>
            </a:r>
          </a:p>
          <a:p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Оценка соответствия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– деятельность, связанная с прямым или косвенным определением того, что соответствующие требования соблюдаются.</a:t>
            </a:r>
          </a:p>
          <a:p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Добровольная сертификация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–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сертификация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которая проводится по инициативе заявителя на соответствие любым определяемым им требованиям.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Приоритетной формой является декларирование соответствия, обязательная сертификация в ТР закладывается только в обоснованных случаях.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Объектом обязательного подтверждения соответствия является только продукция, выпускаемая в обращение на территории РФ.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Заявителем может быть юридическое лицо или физическое лицо, либо являющееся изготовителем или продавцом.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</a:t>
            </a:r>
            <a:r>
              <a:rPr lang="ru-RU" sz="2800" b="1" u="sng" smtClean="0">
                <a:latin typeface="Times New Roman" pitchFamily="18" charset="0"/>
              </a:rPr>
              <a:t>Формы и схемы</a:t>
            </a:r>
            <a:r>
              <a:rPr lang="ru-RU" sz="2800" smtClean="0">
                <a:latin typeface="Times New Roman" pitchFamily="18" charset="0"/>
              </a:rPr>
              <a:t> подтверждения соответствия могут устанавливаться только ТР с учетом степени риска недостижения целей ТР.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В ТР может быть установлено для одной и той же продукции несколько схем (на выбор заявителю).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Схемы могут включать одну или несколько операций, результаты которых необходимы для подтверждения соответствия продукции установленным требованиям: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40</a:t>
            </a:fld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Times New Roman" pitchFamily="18" charset="0"/>
              </a:rPr>
              <a:t>испытания (типовых образцов, партий или единиц продукции);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Times New Roman" pitchFamily="18" charset="0"/>
              </a:rPr>
              <a:t>сертификация системы качества;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Times New Roman" pitchFamily="18" charset="0"/>
              </a:rPr>
              <a:t>инспекционный контроль.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Схемы обязательного подтверждения соответствия подразделяются на два вида: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Times New Roman" pitchFamily="18" charset="0"/>
              </a:rPr>
              <a:t>Схемы декларирования;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smtClean="0">
                <a:latin typeface="Times New Roman" pitchFamily="18" charset="0"/>
              </a:rPr>
              <a:t>Схемы сертификации.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Завершающей операцией является принятие заявителем декларации о соответствии или выдача заявителю сертификата соответствия.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Заявитель на основе этих документов маркирует продукцию знаком обращения на рынке.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</a:t>
            </a:r>
            <a:r>
              <a:rPr lang="ru-RU" sz="2800" b="1" u="sng" smtClean="0">
                <a:latin typeface="Times New Roman" pitchFamily="18" charset="0"/>
              </a:rPr>
              <a:t>Декларирование соответствия</a:t>
            </a:r>
            <a:r>
              <a:rPr lang="ru-RU" sz="2800" smtClean="0">
                <a:latin typeface="Times New Roman" pitchFamily="18" charset="0"/>
              </a:rPr>
              <a:t> требованиям ТР осуществляется следующим способом:</a:t>
            </a:r>
            <a:r>
              <a:rPr lang="ru-RU" sz="2800" b="1" u="sng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- принятие декларации на основании собственных доказательств;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b="1" u="sng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41</a:t>
            </a:fld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принятие декларации на основании собственных доказательств и доказательств третьей стороны.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Существует 7 схем декларирования соответствия (1д…7д)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Примеры схем декларирования соответствия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42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071678"/>
            <a:ext cx="86439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Схемы                Содержание схемы и ее исполнители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2643182"/>
            <a:ext cx="8643998" cy="9286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1д                      Заявитель- приводит собственные доказательства в     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техническом файле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принимает декларацию о соответствии.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3571876"/>
            <a:ext cx="8643998" cy="7143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                      - - - - - - - - - - - - - - - - - - - - - - - - - - - - - - - - - - - - - - - - - - - - - - - - - - - - - - - - - - -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4286256"/>
            <a:ext cx="8572560" cy="2357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4д                          Орган по сертификации сертифицирует систему качества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на этапах контроля и испытаний. Аккредитованная  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испытательная лаборатория проводит испытания типового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образца продукции. Заявитель принимает декларацию о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соответствии. Орган по сертификации осуществляет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инспекционный контроль за системой качества.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>
            <a:off x="-714412" y="4357694"/>
            <a:ext cx="457203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5786446" y="1643050"/>
            <a:ext cx="307183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Таблица 2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latin typeface="Times New Roman" pitchFamily="18" charset="0"/>
              </a:rPr>
              <a:t>    Схема 1д используется для продукции, степень потенциальной опасности которой невысока.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latin typeface="Times New Roman" pitchFamily="18" charset="0"/>
              </a:rPr>
              <a:t>    Схемы 2д, 3д и 4д применяются когда затруднительно обеспечить проведение достоверных испытаний типового образца самим изготовителем, а характеристики продукции имеют большое значение для обеспечения безопасности.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latin typeface="Times New Roman" pitchFamily="18" charset="0"/>
              </a:rPr>
              <a:t>    Для продукции, степень потенциальной опасности которой достаточно высока, используются схемы 5д, 6д, 7д.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latin typeface="Times New Roman" pitchFamily="18" charset="0"/>
              </a:rPr>
              <a:t>    Результатом декларирования является </a:t>
            </a:r>
            <a:r>
              <a:rPr lang="ru-RU" sz="2800" b="1" u="sng" dirty="0" smtClean="0">
                <a:latin typeface="Times New Roman" pitchFamily="18" charset="0"/>
              </a:rPr>
              <a:t>декларация о соответствии.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latin typeface="Times New Roman" pitchFamily="18" charset="0"/>
              </a:rPr>
              <a:t>    Оформленная декларация о соответствии подлежит </a:t>
            </a:r>
            <a:r>
              <a:rPr lang="ru-RU" sz="2800" b="1" u="sng" dirty="0" smtClean="0">
                <a:latin typeface="Times New Roman" pitchFamily="18" charset="0"/>
              </a:rPr>
              <a:t>регистрации</a:t>
            </a:r>
            <a:r>
              <a:rPr lang="ru-RU" sz="2800" dirty="0" smtClean="0">
                <a:latin typeface="Times New Roman" pitchFamily="18" charset="0"/>
              </a:rPr>
              <a:t> федеральным органом исполнительной власти по техническому регулированию.</a:t>
            </a:r>
            <a:r>
              <a:rPr lang="ru-RU" sz="2800" b="1" u="sng" dirty="0" smtClean="0">
                <a:latin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43</a:t>
            </a:fld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</a:t>
            </a:r>
            <a:r>
              <a:rPr lang="ru-RU" sz="2800" b="1" u="sng" smtClean="0">
                <a:latin typeface="Times New Roman" pitchFamily="18" charset="0"/>
              </a:rPr>
              <a:t>Обязательная сертификация</a:t>
            </a:r>
            <a:r>
              <a:rPr lang="ru-RU" sz="2800" smtClean="0">
                <a:latin typeface="Times New Roman" pitchFamily="18" charset="0"/>
              </a:rPr>
              <a:t> применяется, если имеет место: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1. Высокая степень потенциальной опасности продукции и состояние определенного сектора рынка не вызывает доверия к объективности декларирования соответствия поставщиками данной продукции (например, обязательная сертификация лекарственных средств).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2. Принадлежность продукции к сфере действия международных соглашений к которым присоединилась РФ и в которых предусмотрена сертификация подобной продукции.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3. Заявитель не может реализовать положения закона об обязательном подтверждении соответствия. Это относится к импортируемой продукции, когда у зарубежного изготовитель нет полномочного представителя в РФ.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44</a:t>
            </a:fld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Существует 7 схем обязательной сертификации (1с…7с).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Примеры схем сертификации</a:t>
            </a: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45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714488"/>
            <a:ext cx="1000132" cy="8572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схема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1714488"/>
            <a:ext cx="6072230" cy="8572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Содержание схемы и ее исполнители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86644" y="1714488"/>
            <a:ext cx="1643074" cy="8572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Обозначение прежней схемы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571744"/>
            <a:ext cx="1000132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1с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2571744"/>
            <a:ext cx="6072230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Аккредитованная испытательная лаборатория производит испытания типового образца продукции. Аккредитованный орган по сертификации выдает заявителю сертификат соответствия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286644" y="2571744"/>
            <a:ext cx="1643074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4286256"/>
            <a:ext cx="1000132" cy="24288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4с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14414" y="4286256"/>
            <a:ext cx="6072230" cy="24288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Аккредитованная испытательная лаборатория производит испытания типового образца продукции. Аккредитованный орган по сертификации производит анализ состояния производства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выдает заявителю сертификат соответствия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осуществляет инспекционный контроль за сертифицированной продукцией (испытания образцов продукции и анализ состояния производства)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286644" y="4286256"/>
            <a:ext cx="1643074" cy="24288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2а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3а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4а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3857628"/>
            <a:ext cx="1000132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14414" y="3857628"/>
            <a:ext cx="6072230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- - - - - - - - - - - - - - - - - - - - - - - - - - - - - - - - - - - - - - - - - - - - - - -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286644" y="3857628"/>
            <a:ext cx="1643074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43736" y="1214422"/>
            <a:ext cx="2000264" cy="428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Таблица 3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   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Схемы 1с – 5с применяются в отношении серийно выпускаемой продукции, схемы 6с, 7с – в отношении отдельных партий или единиц продукции, выпущенных заявителем – изготовителем или реализуемых заявителем – продавцом (не изготовителем).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Схемы 1с и 2с рекомендуется использовать для продукции, показатели безопасности которой  малочувствительны к изменению производственных факторов , в противном случае целесообразно применять схемы 3с, 4с или 5с.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Схемы 4с и 5с используются также в случае, когда результаты испытаний типового образца в силу их одноразовости не могут дать достаточной уверенности в стабильности подтвержденных показателей в течении срока действия сертификата.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Схемы 6с, 7с предназначены для продукции, приобретенной продавцами и не имеющей сертификата (например, продукция, закупленная за рубежом).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46</a:t>
            </a:fld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b="1" u="sng" smtClean="0">
                <a:latin typeface="Times New Roman" pitchFamily="18" charset="0"/>
              </a:rPr>
              <a:t>Особенности сертификации услуг.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</a:t>
            </a:r>
            <a:r>
              <a:rPr lang="ru-RU" sz="2400" b="1" u="sng" smtClean="0">
                <a:latin typeface="Times New Roman" pitchFamily="18" charset="0"/>
              </a:rPr>
              <a:t>Предоставление услуги</a:t>
            </a:r>
            <a:r>
              <a:rPr lang="ru-RU" sz="2400" smtClean="0">
                <a:latin typeface="Times New Roman" pitchFamily="18" charset="0"/>
              </a:rPr>
              <a:t> – деятельность поставщика, необходимая для обеспечения услуги. Услуга является объектом добровольной сертификации.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Большинство услуг имеют специфические особенности: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1. непосредственное взаимодействие исполнителя и потребителя при оказании услуги;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2. воздействие на потребителя услуг условий обслуживания;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3. совпадение во времени процессов производства и потребления услуг;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4. оценка качества услуг непосредственно потребителем.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Требования к услуге должны быть четко определены как характеристики, поддающиеся наблюдению и оценке потребителем.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   Схемы сертификации работ и услуг 1 – 7.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smtClean="0">
                <a:latin typeface="Times New Roman" pitchFamily="18" charset="0"/>
              </a:rPr>
              <a:t>Примеры схем сертификации работ им услуг.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47</a:t>
            </a:fld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r">
              <a:buNone/>
            </a:pPr>
            <a:r>
              <a:rPr lang="ru-RU" sz="2400" dirty="0" smtClean="0"/>
              <a:t>                                                                             Таблица 4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48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500042"/>
            <a:ext cx="1142976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Номер схемы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57290" y="500042"/>
            <a:ext cx="2500330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Оценка выполнения работ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оказания услуг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7620" y="500042"/>
            <a:ext cx="2571768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Проверка(испытания) результатов работ и услуг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388" y="500042"/>
            <a:ext cx="2286016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Инспекционный контроль сертифицированных услуг и работ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1714488"/>
            <a:ext cx="1143008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57290" y="1714488"/>
            <a:ext cx="2500330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Оценка мастерства исполнителем работ и услуг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1714488"/>
            <a:ext cx="2571768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Проверка (испытания) результатов работ и услуг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29388" y="1714488"/>
            <a:ext cx="2286016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мастерства исполнения работ и услуг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3000372"/>
            <a:ext cx="1143008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57290" y="3000372"/>
            <a:ext cx="2500330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- - - - - - - - - - - - - - - - - - -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57620" y="3000372"/>
            <a:ext cx="2571768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- - - - - - - - - - - - - - - - - - - 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429388" y="3000372"/>
            <a:ext cx="2286016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- - - - - - - - - - - - - - - - -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4282" y="3429000"/>
            <a:ext cx="1143008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57290" y="3429000"/>
            <a:ext cx="2500330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Оценка организации (предприятия)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857620" y="3429000"/>
            <a:ext cx="2571768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Проверка (испытания) результатов работ и услуг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429388" y="3429000"/>
            <a:ext cx="2286016" cy="1285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соответствия установленным требования.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4282" y="4714884"/>
            <a:ext cx="1285884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357290" y="4714884"/>
            <a:ext cx="2571768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- - - - - - - - - - - - - - - - - -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857620" y="4714884"/>
            <a:ext cx="2571768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- - - - - - - - - - - - - - - - - -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429388" y="4714884"/>
            <a:ext cx="2286016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- - - - - - - - - - - - - - - - -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4282" y="5143512"/>
            <a:ext cx="1143008" cy="15716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357290" y="5143512"/>
            <a:ext cx="2500330" cy="15716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Оценка системы качества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857620" y="5143512"/>
            <a:ext cx="2571768" cy="15716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Рассмотрение декларации о соответствии с прилагаемыми документами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429388" y="5143512"/>
            <a:ext cx="2286016" cy="15716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системы качества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/>
              <a:t>    </a:t>
            </a:r>
            <a:r>
              <a:rPr lang="ru-RU" sz="2800" smtClean="0">
                <a:latin typeface="Times New Roman" pitchFamily="18" charset="0"/>
              </a:rPr>
              <a:t>Схему 1 применяют для работ и услуг, качество и безотказность которых определены мастерством исполнителя (педагог, парикмахер), а схему 2 – для работ и услуг, качество и безотказность которых обусловлены стабильностью процесса выполнения работ, оказания услуг (медицинские, услуги по перевозке пассажиров).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Схему 3 применяют при сертификации производственных услуг. В схеме 4 оценивают организацию в целом с присвоением ей определенной категории (класс, разряд, звезды гостинице и т.д.). При оценке потенциально опасных работ и услуг применяют схему 5.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Схему 6 применяют при сертификации работ и услуг, оказываемых по индивидуальным заказам.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smtClean="0">
                <a:latin typeface="Times New Roman" pitchFamily="18" charset="0"/>
              </a:rPr>
              <a:t>    Схема 7 применяется при наличии у исполнителя системы качества, включающей контроль всех требований, проверяемых при сертификации.</a:t>
            </a:r>
            <a:r>
              <a:rPr lang="ru-RU" sz="2800" smtClean="0"/>
              <a:t>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49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428604"/>
            <a:ext cx="7429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Принципы технического регулирования</a:t>
            </a:r>
            <a:endParaRPr lang="ru-RU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4348" y="1357298"/>
          <a:ext cx="7786740" cy="4577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00329"/>
                <a:gridCol w="2690831"/>
                <a:gridCol w="25955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Цели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Средства и методы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Защита жизни, здоровья граждан,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имущества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Повышение конкурентоспособности продукции, работ, услуг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Предупреждение действий, вводящих в заблуждение приобретателей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Установление обязательных требований (ТР)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Установление требований на добровольной основе (СТ)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 соответствия: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подтверждение соответствия (декларирование, сертификация)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Государственный контроль (надзор), аккредитация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Компетентный выбор продукции, работ, услуг приобретателями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Условия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для свободного перемещения товаров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Техническая и информационная совместимость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Взаимозаменяемость продукции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Инновации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929454" y="1071546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Таблица 1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357554" y="6072206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Рис. 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06" y="142852"/>
            <a:ext cx="892975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Технические регламенты: понятия, цели, виды</a:t>
            </a:r>
          </a:p>
          <a:p>
            <a:pPr algn="ctr"/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 техническим регламентом (ТР) понимается документ, устанавливающий обязательные для применения и исполнения требования к объектам технического регулирования.</a:t>
            </a:r>
          </a:p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Объектами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ТР являются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продукция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процессы, характеризующие все стадии жизненного цикла продукции.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4500570"/>
            <a:ext cx="2428892" cy="15001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428992" y="4500570"/>
            <a:ext cx="2143140" cy="11430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000760" y="4500570"/>
            <a:ext cx="2143140" cy="11430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3643314"/>
            <a:ext cx="3643338" cy="4286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500298" y="3643314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Цели технических регламентов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4500570"/>
            <a:ext cx="25717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Обеспечение безопасности жизни, здоровья и имущества граждан, государственного или  муниципального имущества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8992" y="4500570"/>
            <a:ext cx="22145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Обеспечение охраны окружающей среды, жизни или здоровья животных и растений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00760" y="4500570"/>
            <a:ext cx="21431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Предупреждение действий, вводящих в заблуждение приобретателей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10800000" flipV="1">
            <a:off x="2357422" y="4071942"/>
            <a:ext cx="501654" cy="42862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4287042" y="4285462"/>
            <a:ext cx="428628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5894397" y="4108455"/>
            <a:ext cx="428628" cy="35560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00364" y="621508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Рис. 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технических регламентах концентрируются все требования, обеспечивающие безопасность и направление на защиту прав приобретателей. Требования, не включенные в технические регламенты, не являются обязательными для исполнения и применения.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Технические регламенты: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предписывающие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(содержат конкретные требования к продукции) и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основополагающие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(требования формируются в виде общих требований, выраженные в том числе и качественными характеристиками. Конкретные числовые характеристики устанавливаются путем ссылок на стандарт или свод правил).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1802" y="4071942"/>
            <a:ext cx="2928958" cy="4286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4929198"/>
            <a:ext cx="2428892" cy="9286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86116" y="4929198"/>
            <a:ext cx="2428892" cy="9286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072198" y="4929198"/>
            <a:ext cx="2428892" cy="9286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214678" y="4071942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Технические регламенты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5072074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Общие (горизонтальные)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7554" y="5000636"/>
            <a:ext cx="2286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Специальные (вертикальные)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43636" y="5214950"/>
            <a:ext cx="2286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Макроотраслевые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86116" y="628652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Рис. 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10800000" flipV="1">
            <a:off x="2714612" y="4500570"/>
            <a:ext cx="501654" cy="42862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2"/>
            <a:endCxn id="7" idx="0"/>
          </p:cNvCxnSpPr>
          <p:nvPr/>
        </p:nvCxnSpPr>
        <p:spPr>
          <a:xfrm rot="5400000">
            <a:off x="4304108" y="4697025"/>
            <a:ext cx="428628" cy="35719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5788034" y="4500570"/>
            <a:ext cx="569916" cy="42862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Общие (горизонтальные) ТР разрабатываются на широкие группы продукции по вопросам обеспечения одного или нескольких видов безопасности.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Специальные (вертикальные) ТР разрабатываются по отдельным видам продукции, для которых существуют специфические виды риска причинения вреда, превышающие степень риска, учтенной общим ТР.</a:t>
            </a:r>
          </a:p>
          <a:p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Макроотраслевые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ТР – связывают общие и специальные ТР.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Структура и содержание технических регламентов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ТР содержит следующий состав разделов: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Область применения и объекты технического регулирования;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Основные понятия;</a:t>
            </a: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Общие положения, касающиеся размещения продукции на рынке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РК;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Требования к продукции;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2852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5.   Применение стандартов (презумпция соответствия);</a:t>
            </a:r>
          </a:p>
          <a:p>
            <a:pPr marL="342900" indent="-342900">
              <a:buAutoNum type="arabicPeriod" startAt="6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Подтверждение соответствия;</a:t>
            </a:r>
          </a:p>
          <a:p>
            <a:pPr marL="342900" indent="-342900">
              <a:buAutoNum type="arabicPeriod" startAt="6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Государственный контроль (надзор);</a:t>
            </a:r>
          </a:p>
          <a:p>
            <a:pPr marL="342900" indent="-342900">
              <a:buAutoNum type="arabicPeriod" startAt="6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Заключительные и переходные положения;</a:t>
            </a:r>
          </a:p>
          <a:p>
            <a:pPr marL="342900" indent="-342900">
              <a:buAutoNum type="arabicPeriod" startAt="6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Приложения.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500306"/>
            <a:ext cx="914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В разделе 1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устанавливается сфера действия ТР применительно к категориям объектов: только продукция; продукция и отдельные процессы, связанные с ней; продукция и процессы, связанные со всеми стадиями ее жизненного цикла.</a:t>
            </a:r>
          </a:p>
          <a:p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В разделе 2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приводятся определения понятий, которые важны для однозначного понимания положений ТР.</a:t>
            </a:r>
          </a:p>
          <a:p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В разделе 3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указываются условия размещения продукции, входящей в область распространения ТР, на российском рынке.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71E9-1F2F-4E8B-A034-8E07FFB2B38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382</TotalTime>
  <Words>4372</Words>
  <Application>Microsoft Office PowerPoint</Application>
  <PresentationFormat>Экран (4:3)</PresentationFormat>
  <Paragraphs>498</Paragraphs>
  <Slides>49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0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53</cp:revision>
  <dcterms:created xsi:type="dcterms:W3CDTF">2009-11-18T18:06:36Z</dcterms:created>
  <dcterms:modified xsi:type="dcterms:W3CDTF">2021-03-30T09:52:02Z</dcterms:modified>
</cp:coreProperties>
</file>