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8284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24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07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6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5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74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03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25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2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7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0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0910FB-97C3-4EC6-A1E1-03DE0B9A647A}" type="datetimeFigureOut">
              <a:rPr lang="ru-RU" smtClean="0"/>
              <a:pPr/>
              <a:t>29.10.2022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34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734635"/>
            <a:ext cx="10058400" cy="138872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лекция. </a:t>
            </a:r>
            <a:r>
              <a:rPr lang="ru-RU" sz="2400" b="1" dirty="0"/>
              <a:t>Методы полевых и камеральной работы при трассировании линейных сооружений.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5048049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ассоц.проф.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Кожаев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Ж.Т.</a:t>
            </a:r>
          </a:p>
          <a:p>
            <a:pPr algn="r"/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2022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33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7</a:t>
            </a:r>
            <a:r>
              <a:rPr lang="en-GB" dirty="0"/>
              <a:t>M</a:t>
            </a:r>
            <a:r>
              <a:rPr lang="ru-RU" dirty="0"/>
              <a:t>07306 </a:t>
            </a:r>
            <a:r>
              <a:rPr lang="ru-RU" dirty="0" err="1"/>
              <a:t>Геопространственная</a:t>
            </a:r>
            <a:r>
              <a:rPr lang="ru-RU" dirty="0"/>
              <a:t> цифровая инженерия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MAP7012</a:t>
            </a:r>
            <a:r>
              <a:rPr lang="en-GB" b="1" dirty="0"/>
              <a:t> </a:t>
            </a:r>
            <a:r>
              <a:rPr lang="ru-RU" b="1" dirty="0" smtClean="0"/>
              <a:t>«</a:t>
            </a:r>
            <a:r>
              <a:rPr lang="en-GB" dirty="0" err="1" smtClean="0"/>
              <a:t>Инновационные</a:t>
            </a:r>
            <a:r>
              <a:rPr lang="en-GB" dirty="0" smtClean="0"/>
              <a:t> </a:t>
            </a:r>
            <a:r>
              <a:rPr lang="en-GB" dirty="0" err="1"/>
              <a:t>методы</a:t>
            </a:r>
            <a:r>
              <a:rPr lang="en-GB" dirty="0"/>
              <a:t> </a:t>
            </a:r>
            <a:r>
              <a:rPr lang="en-GB" dirty="0" err="1"/>
              <a:t>инженерно-геодезических</a:t>
            </a:r>
            <a:r>
              <a:rPr lang="en-GB" dirty="0"/>
              <a:t> </a:t>
            </a:r>
            <a:r>
              <a:rPr lang="en-GB" dirty="0" err="1" smtClean="0"/>
              <a:t>работ</a:t>
            </a:r>
            <a:r>
              <a:rPr lang="ru-RU" dirty="0" smtClean="0"/>
              <a:t>»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5344"/>
            <a:ext cx="12192000" cy="1031051"/>
          </a:xfrm>
          <a:prstGeom prst="rect">
            <a:avLst/>
          </a:prstGeom>
          <a:solidFill>
            <a:srgbClr val="8CADAE">
              <a:tint val="45000"/>
            </a:srgbClr>
          </a:solidFill>
          <a:ln w="9525" cap="flat" cmpd="sng" algn="ctr">
            <a:solidFill>
              <a:srgbClr val="8CADAE"/>
            </a:solidFill>
            <a:prstDash val="solid"/>
            <a:headEnd/>
            <a:tailE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РЕСПУБЛИКАСЫ БІЛІМ ЖӘНЕ ҒЫЛЫМ МИНИСТРЛІГІ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Сәтбаев Университеті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Ө.А.Байқоңыров атындағы Тау-кен</a:t>
            </a:r>
            <a:r>
              <a:rPr lang="ru-RU" sz="1600" kern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металлургия институты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Маркшейдерлік іс және геодезия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кафедрасы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8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537882"/>
            <a:ext cx="10058400" cy="533121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Продольный профиль</a:t>
            </a:r>
            <a:r>
              <a:rPr lang="ru-RU" dirty="0"/>
              <a:t> дороги - это её разрез по оси, иначе говоря, развёрнутая в плоскости чертежа проекция оси дороги на вертикальную плоскость. Продольный профиль характеризует крутизну отдельных участков дороги, и расположение её проезжей части относительно поверхности земли. Крутизна ската измеряется продольным уклоном, который является важнейшей характеристикой транспортных качеств автомобильной дороги, и его максимально допустимое значение устанавливается в зависимости от категории дороги.</a:t>
            </a:r>
          </a:p>
          <a:p>
            <a:r>
              <a:rPr lang="ru-RU" dirty="0"/>
              <a:t>Детальные разъяснения относительно приёмов построения продольного профиля проводятся на лабораторных работах. Здесь же приведём некоторые общие пояснения по его составлению.</a:t>
            </a:r>
          </a:p>
          <a:p>
            <a:r>
              <a:rPr lang="ru-RU" dirty="0"/>
              <a:t>Продольный профиль строится на миллиметровой бумаге. Горизонтальный масштаб построения обычно выбирается равным 1:10000; 1:5000 или 1:2000, а вертикальный назначают в десять раз крупнее горизонтального. Образец построения продольного профиля трассы приведён на рис. 6.6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Порядок расположения строк профильной сетки, их наименование и число может изменяться в зависимости от типа проектируемого сооружения, принятых правил оформления сетки в том или ином ведомстве.</a:t>
            </a:r>
          </a:p>
          <a:p>
            <a:r>
              <a:rPr lang="ru-RU" dirty="0"/>
              <a:t>Длину профиля легко установить по номеру последнего пикета, а высоту - по разности наибольшей и наименьшей отметок. Начало отсчёта высот на профиле назначают так, чтобы самая низкая точка профиля отступала от верхней строки профильной сетки на 5-6 см. Для большинства линейных сооружений обычными строками профильной сетки являются «Километры</a:t>
            </a:r>
            <a:r>
              <a:rPr lang="ru-RU" dirty="0" smtClean="0"/>
              <a:t>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716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7016" y="164804"/>
            <a:ext cx="6327971" cy="6034059"/>
          </a:xfrm>
        </p:spPr>
      </p:pic>
    </p:spTree>
    <p:extLst>
      <p:ext uri="{BB962C8B-B14F-4D97-AF65-F5344CB8AC3E}">
        <p14:creationId xmlns:p14="http://schemas.microsoft.com/office/powerpoint/2010/main" xmlns="" val="3296672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36176"/>
            <a:ext cx="10058400" cy="553291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графе «План дороги» красным цветом посредине наносится ось трассы, а слева и справа от неё глазомерно отражаются объекты ситуации в полосе 100-200 м. Стрелками показываются углы поворота трассы.</a:t>
            </a:r>
          </a:p>
          <a:p>
            <a:r>
              <a:rPr lang="ru-RU" dirty="0"/>
              <a:t>В графе «Прямые и кривые в плане» по пикетажу определяются начало и конец кривых. Кривые наносятся на ось трассы выпуклостью вниз при повороте трассы налево и выпуклостью вверх при повороте направо. Внутри кривых выписывают угол поворота трассы </a:t>
            </a:r>
            <a:r>
              <a:rPr lang="ru-RU" i="1" dirty="0"/>
              <a:t>в</a:t>
            </a:r>
            <a:r>
              <a:rPr lang="ru-RU" dirty="0"/>
              <a:t> и радиус кривой </a:t>
            </a:r>
            <a:r>
              <a:rPr lang="ru-RU" i="1" dirty="0"/>
              <a:t>R.</a:t>
            </a:r>
            <a:r>
              <a:rPr lang="ru-RU" dirty="0"/>
              <a:t> Длины прямых участков вычисляют но разностям пикетажных значений их начала и конца. Кроме того, выписывается румб прямого участка. Для этого по карте измеряется транспортиром румб одного (длинного) участка трассы, а румбы остальных вычисляют по углам поворота.</a:t>
            </a:r>
          </a:p>
          <a:p>
            <a:r>
              <a:rPr lang="ru-RU" dirty="0"/>
              <a:t>Все существующие на карте элементы вычерчиваются чёрным цветом, а все проектные - красным.</a:t>
            </a:r>
          </a:p>
          <a:p>
            <a:r>
              <a:rPr lang="ru-RU" i="1" dirty="0"/>
              <a:t>Проектирование земляного полотна</a:t>
            </a:r>
            <a:r>
              <a:rPr lang="ru-RU" dirty="0"/>
              <a:t> начинают с точек, высоты которых фиксированы. Это могут быть участки мостовых переходов, перевалы, пересечения с крупными транспортными магистралями. Высоты таких точек определяют графически но карте как отметки земли с учётом высоты насыпи или выемки, если таковые проектируются.</a:t>
            </a:r>
          </a:p>
          <a:p>
            <a:r>
              <a:rPr lang="ru-RU" dirty="0"/>
              <a:t>При проектировании земляного полотна будущей автомобильной дороги следует придерживаться некоторых правил:</a:t>
            </a:r>
          </a:p>
          <a:p>
            <a:r>
              <a:rPr lang="ru-RU" dirty="0"/>
              <a:t>• проектные уклоны не должны превышать заданного значения;</a:t>
            </a:r>
          </a:p>
          <a:p>
            <a:r>
              <a:rPr lang="ru-RU" dirty="0"/>
              <a:t>• уклоны вычисляют но известной формуле ( / = ^) с округлением до 0,001; для вычисления </a:t>
            </a:r>
            <a:r>
              <a:rPr lang="ru-RU" i="1" dirty="0"/>
              <a:t>h=H</a:t>
            </a:r>
            <a:r>
              <a:rPr lang="ru-RU" i="1" baseline="-25000" dirty="0"/>
              <a:t>K</a:t>
            </a:r>
            <a:r>
              <a:rPr lang="ru-RU" i="1" dirty="0"/>
              <a:t> - Н</a:t>
            </a:r>
            <a:r>
              <a:rPr lang="ru-RU" i="1" baseline="-25000" dirty="0"/>
              <a:t>И</a:t>
            </a:r>
            <a:r>
              <a:rPr lang="ru-RU" dirty="0"/>
              <a:t> высоты начала и конца участка с однообразным уклоном берутся с профиля графически;</a:t>
            </a:r>
          </a:p>
          <a:p>
            <a:r>
              <a:rPr lang="ru-RU" dirty="0"/>
              <a:t>• алгебраическая разность уклонов /</a:t>
            </a:r>
            <a:r>
              <a:rPr lang="ru-RU" baseline="-25000" dirty="0"/>
              <a:t>2</a:t>
            </a:r>
            <a:r>
              <a:rPr lang="ru-RU" dirty="0"/>
              <a:t>—г, на смежных участках профиля не должна быть больше заданного предельного уклона;</a:t>
            </a:r>
          </a:p>
          <a:p>
            <a:r>
              <a:rPr lang="ru-RU" dirty="0"/>
              <a:t>• следует проектировать минимальный объём земляных работ, причём объём грунта в выемках проектируют приблизительно равным объёму в насыпи;</a:t>
            </a:r>
          </a:p>
          <a:p>
            <a:r>
              <a:rPr lang="ru-RU" dirty="0"/>
              <a:t>• желательно, чтобы переломы профиля не совпадали с плановыми кривыми;</a:t>
            </a:r>
          </a:p>
          <a:p>
            <a:r>
              <a:rPr lang="ru-RU" dirty="0"/>
              <a:t>• на равнинных участках значительного протяжения земляное полотно следует проектировать в насыпи высотой 1-1,5 м, что обеспечит водоотвод с полотна и сохранит его от снежных заносов;</a:t>
            </a:r>
          </a:p>
          <a:p>
            <a:r>
              <a:rPr lang="ru-RU" dirty="0"/>
              <a:t>• на участках пересечения трассы с водотоками следует проектировать трубы диаметром 0,5-1 м или мостовые переходы с учётом горизонта вешних вод, но выше уреза воды на 5-8 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341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537882"/>
            <a:ext cx="10058400" cy="533121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Трассирование линейных объектов – это комплекс инженерных и геодезических мероприятий по изысканию трассы.  К рассматриваемым объектам относятся линии связи, линии электропередач, а также каналы и трубопроводы. Все линейные сооружения характеризуются протяженностью, при этом такие объекты занимают узкую полосу земной поверхности.</a:t>
            </a:r>
          </a:p>
          <a:p>
            <a:r>
              <a:rPr lang="ru-RU" dirty="0"/>
              <a:t>Работы проводятся в два этапа:</a:t>
            </a:r>
          </a:p>
          <a:p>
            <a:r>
              <a:rPr lang="ru-RU" dirty="0"/>
              <a:t>Составление технического задания, камеральное трассирование.</a:t>
            </a:r>
          </a:p>
          <a:p>
            <a:r>
              <a:rPr lang="ru-RU" dirty="0"/>
              <a:t>На этой стадии на топографической карте прокладывают продольную ось линейного инженерного сооружения.</a:t>
            </a:r>
          </a:p>
          <a:p>
            <a:r>
              <a:rPr lang="ru-RU" dirty="0"/>
              <a:t>Полевое трассирование на местности.</a:t>
            </a:r>
          </a:p>
          <a:p>
            <a:r>
              <a:rPr lang="ru-RU" dirty="0"/>
              <a:t>Камеральное и полевое трассирование линейных объектов – это специфическое направление  в инженерно-геодезических изысканиях, в процессе его проведения специалисты делают  </a:t>
            </a:r>
            <a:r>
              <a:rPr lang="ru-RU" dirty="0" err="1"/>
              <a:t>аэро</a:t>
            </a:r>
            <a:r>
              <a:rPr lang="ru-RU" dirty="0"/>
              <a:t>-, фотосъемку маршрута, планово-высотную геодезическую привязку с последующей расшифровкой полученных снимков. Также выполняют инженерно-топографическую съемку в крупном масштабе на тех участках, где трасса пересекается с дорогами, водоемами, линиями электропередач и др. Как правило, максимальная ширина полосы съемки вдоль трассы — 300 метров. В целом она зависит от проектных характеристик линейного объекта и природных условий местности.</a:t>
            </a:r>
          </a:p>
          <a:p>
            <a:r>
              <a:rPr lang="ru-RU" dirty="0"/>
              <a:t>По итогам работ создается цифровая модель полосы трасс и мест пересечений в масштабе 1:5000 — 1:2000. Также заказчик получает дополнительные инженерно-топографические планы пересечений в масштабе 1:1000 — 1:500 и продольные и поперечные профили на пикетных и переломных точках.</a:t>
            </a:r>
          </a:p>
          <a:p>
            <a:r>
              <a:rPr lang="ru-RU" dirty="0"/>
              <a:t>В представленный вариант трассы вносятся (или не вносятся) корректировки, после чего он утверждается и производится вынос оси трассы и горизонтальных кривых в натуру с закреплением углов поворота, створных точек, мостовых переходов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733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114567" y="637914"/>
            <a:ext cx="10266015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линейное трассирование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Этим термином обозначают изыскания трассы, в ходе которых выполняют различные инженерные исследования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геодезические работы.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Трассой же принято считать центральную ось линейного сооружения. Эту ось наносят на карту / размечают на местности. 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проводят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цель подобных работ — по итогам изысканий определить оптимальное положение линейного сооружения.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«Идеальная» трасса должна стремиться к прямолинейности и учитывать уклоны,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избегать перегибов и отклонений.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реальности инженерам приходится решать сложные технические задачи и искать компромиссы,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закладывать уклоны, искривлять линии и корректировать направление пути для обхода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неблагоприятных участков.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работ получают план трассы в горизонтальной проекции и вертикальной разрез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продольном профиле, а также необходимую документацию, чтобы приступать к проектированию,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согласованию и строительству.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проектирования линейных объектов важно рассмотреть все возможные факторы,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которые могут «помешать» будущей прокладке линий, труб или дорог: к их числу принято относить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физические препятствия на местности, ее геологические особенности, гидрологию территории.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эффективных и четких работ  будущая трасса окажется оптимальной по бюджету на 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и строительство, а после прокладки будет удобной и </a:t>
            </a:r>
            <a:r>
              <a:rPr kumimoji="0" lang="ru-RU" alt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малозатратной</a:t>
            </a: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endParaRPr kumimoji="0" lang="en-US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дальнейшем использовании.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409225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4456" y="120341"/>
            <a:ext cx="8377238" cy="6283325"/>
          </a:xfrm>
          <a:solidFill>
            <a:schemeClr val="tx1"/>
          </a:solidFill>
          <a:ln>
            <a:solidFill>
              <a:srgbClr val="7F7F7F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22612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0046" y="301512"/>
            <a:ext cx="7493000" cy="5619750"/>
          </a:xfrm>
        </p:spPr>
      </p:pic>
    </p:spTree>
    <p:extLst>
      <p:ext uri="{BB962C8B-B14F-4D97-AF65-F5344CB8AC3E}">
        <p14:creationId xmlns:p14="http://schemas.microsoft.com/office/powerpoint/2010/main" xmlns="" val="331591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191" y="254970"/>
            <a:ext cx="8037512" cy="6019800"/>
          </a:xfrm>
        </p:spPr>
      </p:pic>
    </p:spTree>
    <p:extLst>
      <p:ext uri="{BB962C8B-B14F-4D97-AF65-F5344CB8AC3E}">
        <p14:creationId xmlns:p14="http://schemas.microsoft.com/office/powerpoint/2010/main" xmlns="" val="1223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Выбор положения трассы.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Камеральное </a:t>
            </a:r>
            <a:r>
              <a:rPr lang="ru-RU" dirty="0"/>
              <a:t>трассирование выполняют на топографических картах разных масштабов в зависимости от стадии проектирования. На картах мелкого масштаба наносят опорные пункты трассы и проводят так называемые воздушные линии, определяющие генеральные направления трассы. Эти направления уточняются на картах средних масштабов (1:50000 - 1:25000). По выбранному основному направлению трассы выполняют изыскания для первой стадии проектирования, в процессе которых определяют оптимальное положение и сбор достоверных и полных материалов для разработки проекта трассы и всех сооружений на ней. Проектные изыскания магистральных трасс производят </a:t>
            </a:r>
            <a:r>
              <a:rPr lang="ru-RU" dirty="0" err="1"/>
              <a:t>аэрометодами</a:t>
            </a:r>
            <a:r>
              <a:rPr lang="ru-RU" dirty="0"/>
              <a:t> (масштабы съёмки 1:10000-1:15000) с полевой привязкой аэрофотоснимков, дешифрированием и натурными обследованиями.</a:t>
            </a:r>
          </a:p>
          <a:p>
            <a:r>
              <a:rPr lang="ru-RU" dirty="0"/>
              <a:t>Исходные данные для проектирования отражаются в техническом задании, в котором устанавливается его категория, а также максимально допустимый продольный уклон / наименьшие радиусы кривых в плане и продольном профиле.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116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зависимости от условий местности камеральное трассирование выполняют или способом попыток, или построением линии заданного уклона. Способ попыток применяют в равнинной местности на участках «вольных ходов». Между фиксированными точками намечают на карте кратчайшую трассу и составляют по ней продольный профиль местности с проектом красной линии.</a:t>
            </a:r>
          </a:p>
          <a:p>
            <a:r>
              <a:rPr lang="ru-RU" dirty="0"/>
              <a:t>Для получения наиболее короткой трассы в равнинных районах придерживаются следующих правил трассирования:</a:t>
            </a:r>
          </a:p>
          <a:p>
            <a:r>
              <a:rPr lang="ru-RU" dirty="0"/>
              <a:t>• трассу прокладывают по прямой линии от одного контурного препятствия к другому;</a:t>
            </a:r>
          </a:p>
          <a:p>
            <a:r>
              <a:rPr lang="ru-RU" dirty="0"/>
              <a:t>• вершины углов поворота выбирают против середины препятствия с таким расчётом, чтобы трасса огибала это препятствие;</a:t>
            </a:r>
          </a:p>
          <a:p>
            <a:r>
              <a:rPr lang="ru-RU" dirty="0"/>
              <a:t>• углы поворота стремятся иметь по возможности не более 20-30°.</a:t>
            </a:r>
          </a:p>
          <a:p>
            <a:r>
              <a:rPr lang="ru-RU" dirty="0"/>
              <a:t>Существует ряд ограничений на положение трассы, вызванных необходимостью обхода крупных форм рельефа, населённых пунктов, лесов, зон развития физико-геологических процессов. Неблагоприятные участки пересекаются в наиболее узких местах или в зонах наименьшего проявления сложных для прокладки дороги факторов.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47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959" y="582438"/>
            <a:ext cx="10058400" cy="4023360"/>
          </a:xfrm>
        </p:spPr>
        <p:txBody>
          <a:bodyPr/>
          <a:lstStyle/>
          <a:p>
            <a:r>
              <a:rPr lang="ru-RU" dirty="0"/>
              <a:t>В горных условиях на участках «напряжённых ходов» самым распространённым приёмом камерального трассирования является нахождение на топографической карте в заданном направлении линии предельного допустимого уклона для данной категории трассы.</a:t>
            </a:r>
          </a:p>
          <a:p>
            <a:endParaRPr lang="ru-RU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6315" y="1686187"/>
            <a:ext cx="1154571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Таким образом, получают на карте точки, образующие линию равных уклонов, или так называемую линию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нулевых работ. Так как эта линия обычно весьма извилиста, то её спрямляют, вписывают кривые и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разбивают пикетаж.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Разбивка пикетажа.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Пикетаж применяется как система координирования протяжённых объектов (дорог,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трубопроводов, линий электропередач) путём их разметки на участки длиной 100 м. Начало трассы принимают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 нулевой пикет 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ru-RU" alt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пк</a:t>
            </a: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0)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 раствором циркуля, равным 100 м, в масштабе плана отмечают по оси трассы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последовательно расположение пикетов. Дойдя до первой вершины угла, находят её пикетажное значение.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 формулам (6.1) - (6.3), задавшись значением радиуса, рассчитывают элементы кривой и вычисляют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пикетажные значения главных точек кривой но формулам (6.4). От конца кривой по его пикетажному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значению находят величину отрезка до следующего пикета и откладывают этот отрезок, отмечая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положение пикета. Разбивку продолжают до следующей вершины угла.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 горизонталям определяют высоты пикетов и характерных перегибов местности с точностью 0,2 мм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 составляют продольный профиль, по которому рассчитывают проектную (красную) линию. В местах,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где получаются большие объёмы земляных работ, сообразуясь с высотами рельефа на карте, трассу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несколько смещают в ту или иную сторону и перепроектируют этот участок.</a:t>
            </a:r>
          </a:p>
        </p:txBody>
      </p:sp>
    </p:spTree>
    <p:extLst>
      <p:ext uri="{BB962C8B-B14F-4D97-AF65-F5344CB8AC3E}">
        <p14:creationId xmlns:p14="http://schemas.microsoft.com/office/powerpoint/2010/main" xmlns="" val="3643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1210</Words>
  <Application>Microsoft Office PowerPoint</Application>
  <PresentationFormat>Произвольный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Ретро</vt:lpstr>
      <vt:lpstr>4 лекция. Методы полевых и камеральной работы при трассировании линейных сооружений.</vt:lpstr>
      <vt:lpstr>Слайд 2</vt:lpstr>
      <vt:lpstr>Слайд 3</vt:lpstr>
      <vt:lpstr>Слайд 4</vt:lpstr>
      <vt:lpstr>Слайд 5</vt:lpstr>
      <vt:lpstr>Слайд 6</vt:lpstr>
      <vt:lpstr>Выбор положения трассы.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дәріс. Маркшейдердегі автоматтандырылған жүйелер.</dc:title>
  <dc:creator>ПК</dc:creator>
  <cp:lastModifiedBy>Acer</cp:lastModifiedBy>
  <cp:revision>22</cp:revision>
  <dcterms:created xsi:type="dcterms:W3CDTF">2020-09-01T04:45:35Z</dcterms:created>
  <dcterms:modified xsi:type="dcterms:W3CDTF">2022-10-29T07:35:42Z</dcterms:modified>
</cp:coreProperties>
</file>