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F7F"/>
    <a:srgbClr val="82847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 showGuides="1">
      <p:cViewPr varScale="1">
        <p:scale>
          <a:sx n="94" d="100"/>
          <a:sy n="94" d="100"/>
        </p:scale>
        <p:origin x="-240" y="-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10FB-97C3-4EC6-A1E1-03DE0B9A647A}" type="datetimeFigureOut">
              <a:rPr lang="ru-RU" smtClean="0"/>
              <a:pPr/>
              <a:t>29.10.2022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0076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10FB-97C3-4EC6-A1E1-03DE0B9A647A}" type="datetimeFigureOut">
              <a:rPr lang="ru-RU" smtClean="0"/>
              <a:pPr/>
              <a:t>29.10.2022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26686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10FB-97C3-4EC6-A1E1-03DE0B9A647A}" type="datetimeFigureOut">
              <a:rPr lang="ru-RU" smtClean="0"/>
              <a:pPr/>
              <a:t>29.10.2022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67521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10FB-97C3-4EC6-A1E1-03DE0B9A647A}" type="datetimeFigureOut">
              <a:rPr lang="ru-RU" smtClean="0"/>
              <a:pPr/>
              <a:t>29.10.2022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17494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10FB-97C3-4EC6-A1E1-03DE0B9A647A}" type="datetimeFigureOut">
              <a:rPr lang="ru-RU" smtClean="0"/>
              <a:pPr/>
              <a:t>29.10.2022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80399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10FB-97C3-4EC6-A1E1-03DE0B9A647A}" type="datetimeFigureOut">
              <a:rPr lang="ru-RU" smtClean="0"/>
              <a:pPr/>
              <a:t>29.10.2022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4367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10FB-97C3-4EC6-A1E1-03DE0B9A647A}" type="datetimeFigureOut">
              <a:rPr lang="ru-RU" smtClean="0"/>
              <a:pPr/>
              <a:t>29.10.2022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42592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10FB-97C3-4EC6-A1E1-03DE0B9A647A}" type="datetimeFigureOut">
              <a:rPr lang="ru-RU" smtClean="0"/>
              <a:pPr/>
              <a:t>29.10.2022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324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10FB-97C3-4EC6-A1E1-03DE0B9A647A}" type="datetimeFigureOut">
              <a:rPr lang="ru-RU" smtClean="0"/>
              <a:pPr/>
              <a:t>29.10.2022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19767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D0910FB-97C3-4EC6-A1E1-03DE0B9A647A}" type="datetimeFigureOut">
              <a:rPr lang="ru-RU" smtClean="0"/>
              <a:pPr/>
              <a:t>29.10.2022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3644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10FB-97C3-4EC6-A1E1-03DE0B9A647A}" type="datetimeFigureOut">
              <a:rPr lang="ru-RU" smtClean="0"/>
              <a:pPr/>
              <a:t>29.10.2022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3065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D0910FB-97C3-4EC6-A1E1-03DE0B9A647A}" type="datetimeFigureOut">
              <a:rPr lang="ru-RU" smtClean="0"/>
              <a:pPr/>
              <a:t>29.10.2022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63406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6800" y="2734635"/>
            <a:ext cx="10058400" cy="1388729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лекция. </a:t>
            </a:r>
            <a:r>
              <a:rPr lang="ru-RU" sz="2400" dirty="0"/>
              <a:t>Современные методы геодезических работ с применением электронных приборов на строительной площадке: вынос в натуру проектов зданий, инженерных сооружений, проведение обмерных работ и исполнительных съемок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97280" y="5048049"/>
            <a:ext cx="10058400" cy="1143000"/>
          </a:xfrm>
        </p:spPr>
        <p:txBody>
          <a:bodyPr>
            <a:normAutofit/>
          </a:bodyPr>
          <a:lstStyle/>
          <a:p>
            <a:pPr algn="r"/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преподаватель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Phd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ассоц.проф.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Кожаев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Ж.Т.</a:t>
            </a:r>
          </a:p>
          <a:p>
            <a:pPr algn="r"/>
            <a:endParaRPr lang="kk-K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Алматы </a:t>
            </a:r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48000" y="1336281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/>
              <a:t>7</a:t>
            </a:r>
            <a:r>
              <a:rPr lang="en-GB" dirty="0"/>
              <a:t>M</a:t>
            </a:r>
            <a:r>
              <a:rPr lang="ru-RU" dirty="0"/>
              <a:t>07306 </a:t>
            </a:r>
            <a:r>
              <a:rPr lang="ru-RU" dirty="0" err="1"/>
              <a:t>Геопространственная</a:t>
            </a:r>
            <a:r>
              <a:rPr lang="ru-RU" dirty="0"/>
              <a:t> цифровая инженерия</a:t>
            </a:r>
            <a:endParaRPr lang="kk-KZ" dirty="0" smtClean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dirty="0"/>
              <a:t>MAP7012</a:t>
            </a:r>
            <a:r>
              <a:rPr lang="en-GB" b="1" dirty="0"/>
              <a:t> </a:t>
            </a:r>
            <a:r>
              <a:rPr lang="ru-RU" b="1" dirty="0" smtClean="0"/>
              <a:t>«</a:t>
            </a:r>
            <a:r>
              <a:rPr lang="en-GB" dirty="0" err="1" smtClean="0"/>
              <a:t>Инновационные</a:t>
            </a:r>
            <a:r>
              <a:rPr lang="en-GB" dirty="0" smtClean="0"/>
              <a:t> </a:t>
            </a:r>
            <a:r>
              <a:rPr lang="en-GB" dirty="0" err="1"/>
              <a:t>методы</a:t>
            </a:r>
            <a:r>
              <a:rPr lang="en-GB" dirty="0"/>
              <a:t> </a:t>
            </a:r>
            <a:r>
              <a:rPr lang="en-GB" dirty="0" err="1"/>
              <a:t>инженерно-геодезических</a:t>
            </a:r>
            <a:r>
              <a:rPr lang="en-GB" dirty="0"/>
              <a:t> </a:t>
            </a:r>
            <a:r>
              <a:rPr lang="en-GB" dirty="0" err="1" smtClean="0"/>
              <a:t>работ</a:t>
            </a:r>
            <a:r>
              <a:rPr lang="ru-RU" dirty="0" smtClean="0"/>
              <a:t>»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105344"/>
            <a:ext cx="12192000" cy="1061829"/>
          </a:xfrm>
          <a:prstGeom prst="rect">
            <a:avLst/>
          </a:prstGeom>
          <a:solidFill>
            <a:srgbClr val="8CADAE">
              <a:tint val="45000"/>
            </a:srgbClr>
          </a:solidFill>
          <a:ln w="9525" cap="flat" cmpd="sng" algn="ctr">
            <a:solidFill>
              <a:srgbClr val="8CADAE"/>
            </a:solidFill>
            <a:prstDash val="solid"/>
            <a:headEnd/>
            <a:tailEnd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ҚАЗАҚСТАН РЕСПУБЛИКАСЫ БІЛІМ ЖӘНЕ ҒЫЛЫМ МИНИСТРЛІГІ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Сәтбаев Университеті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kern="0" dirty="0" err="1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Ө.А.Байқоңыров атындағы Тау-кен</a:t>
            </a:r>
            <a:r>
              <a:rPr lang="ru-RU" sz="1600" kern="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металлургия институты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kk-KZ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Маркшейдерлік іс және геодезия</a:t>
            </a: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kk-KZ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кафедрасы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983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58792"/>
            <a:ext cx="10058400" cy="5610302"/>
          </a:xfrm>
        </p:spPr>
        <p:txBody>
          <a:bodyPr/>
          <a:lstStyle/>
          <a:p>
            <a:r>
              <a:rPr lang="ru-RU" dirty="0"/>
              <a:t>Началу координат точки </a:t>
            </a:r>
            <a:r>
              <a:rPr lang="ru-RU" i="1" dirty="0"/>
              <a:t>А1</a:t>
            </a:r>
            <a:r>
              <a:rPr lang="ru-RU" dirty="0"/>
              <a:t> будут соответствовать значения 0; 0.</a:t>
            </a:r>
          </a:p>
          <a:p>
            <a:r>
              <a:rPr lang="ru-RU" dirty="0"/>
              <a:t>Направление осей </a:t>
            </a:r>
            <a:r>
              <a:rPr lang="ru-RU" i="1" dirty="0"/>
              <a:t>X</a:t>
            </a:r>
            <a:r>
              <a:rPr lang="ru-RU" dirty="0"/>
              <a:t> и </a:t>
            </a:r>
            <a:r>
              <a:rPr lang="ru-RU" i="1" dirty="0"/>
              <a:t>У</a:t>
            </a:r>
            <a:r>
              <a:rPr lang="ru-RU" dirty="0"/>
              <a:t> в </a:t>
            </a:r>
            <a:r>
              <a:rPr lang="ru-RU" i="1" dirty="0" err="1"/>
              <a:t>Autocad</a:t>
            </a:r>
            <a:r>
              <a:rPr lang="ru-RU" dirty="0"/>
              <a:t> должно совпадать с направлением осей в геодезической системе координат. Обходя все литерные и опорные точки (репера) с помощью функции «Свойства» определяем и выписываем значения их координат. В качестве контроля определения положения литерных точек служат размеры из плана здания (положение литерных точек может быть определено и в ручном режиме). Например, координаты точки </a:t>
            </a:r>
            <a:r>
              <a:rPr lang="ru-RU" i="1" dirty="0"/>
              <a:t>Б1=А1+Ь=0,00+6390=6390 мм.</a:t>
            </a:r>
            <a:endParaRPr lang="ru-RU" dirty="0"/>
          </a:p>
          <a:p>
            <a:r>
              <a:rPr lang="ru-RU" dirty="0"/>
              <a:t>После того, как координаты всех литерных и опорных точек определены, в дальнейшем начинается этап работы на строительной площадке.</a:t>
            </a:r>
          </a:p>
          <a:p>
            <a:r>
              <a:rPr lang="ru-RU" dirty="0"/>
              <a:t>5. На этом этапе методом обратной засечки необходимо установить координаты выбранной стоянки электронного тахеометра путем обхода опорных точек с призменной вешкой, таких опорных точек должно быть не менее трех (репера).</a:t>
            </a:r>
          </a:p>
          <a:p>
            <a:r>
              <a:rPr lang="ru-RU" dirty="0"/>
              <a:t>Для каждого литера (здания) необходимо создать свой проект (наименование файла, номера точек, их координаты и т.п.). После того, как проект для каждого литера будет создан, можно приступать непосредственно к выносу проектных точек в натуру.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58242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87167" y="776378"/>
            <a:ext cx="7375099" cy="3550973"/>
          </a:xfrm>
        </p:spPr>
      </p:pic>
      <p:sp>
        <p:nvSpPr>
          <p:cNvPr id="5" name="Прямоугольник 4"/>
          <p:cNvSpPr/>
          <p:nvPr/>
        </p:nvSpPr>
        <p:spPr>
          <a:xfrm>
            <a:off x="2928781" y="4538297"/>
            <a:ext cx="55472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/>
              <a:t>Рис.</a:t>
            </a:r>
            <a:r>
              <a:rPr lang="en-US" i="1" dirty="0" smtClean="0"/>
              <a:t>7</a:t>
            </a:r>
            <a:r>
              <a:rPr lang="ru-RU" i="1" dirty="0" smtClean="0"/>
              <a:t>.</a:t>
            </a:r>
            <a:r>
              <a:rPr lang="ru-RU" dirty="0" smtClean="0"/>
              <a:t> </a:t>
            </a:r>
            <a:r>
              <a:rPr lang="ru-RU" b="1" dirty="0"/>
              <a:t>Фрагмент создания проекта литера (объекта 3)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380228" y="4907629"/>
            <a:ext cx="95063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На строительной площадке могут возникать ситуации, когда необходимо работать в без отражательном режиме. С этой целью, на хорошо видимых объектах наклеивают светоотражательные марки (не менее четырех), определяют их координаты, присвоив им номера, например </a:t>
            </a:r>
            <a:r>
              <a:rPr lang="ru-RU" i="1" dirty="0" err="1"/>
              <a:t>Ml</a:t>
            </a:r>
            <a:r>
              <a:rPr lang="ru-RU" i="1" dirty="0"/>
              <a:t>, М2</a:t>
            </a:r>
            <a:r>
              <a:rPr lang="ru-RU" dirty="0"/>
              <a:t> и т.д. В дальнейшем, они могут служить в качестве </a:t>
            </a:r>
            <a:r>
              <a:rPr lang="ru-RU" i="1" dirty="0"/>
              <a:t>опорных точек</a:t>
            </a:r>
            <a:r>
              <a:rPr lang="ru-RU" dirty="0"/>
              <a:t> (вместо реперов).</a:t>
            </a:r>
          </a:p>
        </p:txBody>
      </p:sp>
    </p:spTree>
    <p:extLst>
      <p:ext uri="{BB962C8B-B14F-4D97-AF65-F5344CB8AC3E}">
        <p14:creationId xmlns:p14="http://schemas.microsoft.com/office/powerpoint/2010/main" xmlns="" val="33432411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38023"/>
            <a:ext cx="10058400" cy="5731071"/>
          </a:xfrm>
        </p:spPr>
        <p:txBody>
          <a:bodyPr/>
          <a:lstStyle/>
          <a:p>
            <a:r>
              <a:rPr lang="ru-RU" dirty="0"/>
              <a:t>Сохранить закрепленные в грунте геодезические знаки строительной площадки на достаточно длительный период всегда бывает проблематично. Так как они уничтожаются по неосторожности, несогласованности действий различных подрядных организаций, изменением планов организации строительства, производственной необходимостью и другим причинам.</a:t>
            </a:r>
          </a:p>
          <a:p>
            <a:r>
              <a:rPr lang="ru-RU" dirty="0"/>
              <a:t>Уничтожение геодезических знаков разбивочной основы ставит серьезные проблемы перед геодезистами и в конечном итоге приводит к удорожанию проекта и увеличению продолжительности строительства.</a:t>
            </a:r>
          </a:p>
          <a:p>
            <a:r>
              <a:rPr lang="ru-RU" dirty="0"/>
              <a:t>Задача сохранения пунктов геодезической разбивочной основы всегда была актуальной для геодезистов.</a:t>
            </a:r>
          </a:p>
          <a:p>
            <a:r>
              <a:rPr lang="ru-RU" dirty="0"/>
              <a:t>В связи с широким внедрением в практику производства геодезических работ электронных тахеометров, существенно изменился и сам подход к разбивочным работам и технология производства работ. Электронный тахеометр позволяет, наблюдая за не менее чем двумя точками с известными координатами, достаточно оперативно вычислить координаты точки стояния. Далее, зная координаты разбивочных точек и введя их в тахеометр, можно сразу же получить разбивочные элементы (угол, расстояние) для выноса в натуру этих точек.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864481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41540"/>
            <a:ext cx="10058400" cy="5627554"/>
          </a:xfrm>
        </p:spPr>
        <p:txBody>
          <a:bodyPr/>
          <a:lstStyle/>
          <a:p>
            <a:pPr algn="just"/>
            <a:r>
              <a:rPr lang="ru-RU" dirty="0"/>
              <a:t>Такие возможности электронного тахеометра позволяют избегать строительства дорогостоящих грунтовых знаков разбивочной сети, воздвигать сплошную или разреженную обноску (традиционно). Достаточно закрепить светоотражающие марки на существующие здания, столбы, ограждающие конструкции и т.п. в пределах видимости, тем самым создав собственную разбивочную сеть. Преимущества такой разбивочной сети очевидны: исключается необходимость строительства грунтовых геодезических знаков, а сохранность пунктов при этом практически идеальная. Пункты такой разбивочной сети всегда доступны для наблюдения и отпадает необходимость установления на них для наблюдения светоотражающих призм.</a:t>
            </a:r>
          </a:p>
          <a:p>
            <a:pPr algn="just"/>
            <a:r>
              <a:rPr lang="ru-RU" dirty="0"/>
              <a:t>Средняя </a:t>
            </a:r>
            <a:r>
              <a:rPr lang="ru-RU" dirty="0" err="1"/>
              <a:t>квадратическая</a:t>
            </a:r>
            <a:r>
              <a:rPr lang="ru-RU" dirty="0"/>
              <a:t> погрешность определения местоположения центров пунктов (марок) при полярной засечке составляет не более 2-3 мм. Если координаты марок определены с одной стоянки тахеометра, то ошибки исходных данных можно принять равными нулю. Так как при разбивочных работах существенным является не общее смещение сооружения, а взаимное расположение его осей (СНиП 3.01.03-84).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01430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396815"/>
            <a:ext cx="10058400" cy="5472279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b="1" dirty="0"/>
              <a:t>Современные способы выноса проекта</a:t>
            </a:r>
          </a:p>
          <a:p>
            <a:pPr algn="just"/>
            <a:r>
              <a:rPr lang="ru-RU" dirty="0"/>
              <a:t>Современные способы выноса проекта в натуру с использованием спутниковых технологий </a:t>
            </a:r>
            <a:r>
              <a:rPr lang="ru-RU" i="1" dirty="0"/>
              <a:t>GPS/</a:t>
            </a:r>
            <a:r>
              <a:rPr lang="ru-RU" i="1" dirty="0" err="1"/>
              <a:t>Глонасс</a:t>
            </a:r>
            <a:r>
              <a:rPr lang="ru-RU" dirty="0"/>
              <a:t> и </a:t>
            </a:r>
            <a:r>
              <a:rPr lang="ru-RU" i="1" dirty="0"/>
              <a:t>электронных тахеометров</a:t>
            </a:r>
            <a:r>
              <a:rPr lang="ru-RU" dirty="0"/>
              <a:t> имеют ряд отличительных особенностей от ранее рассмотренных нами традиционных </a:t>
            </a:r>
            <a:r>
              <a:rPr lang="ru-RU" dirty="0" smtClean="0"/>
              <a:t>способов</a:t>
            </a:r>
            <a:r>
              <a:rPr lang="en-US" dirty="0"/>
              <a:t>.</a:t>
            </a:r>
            <a:endParaRPr lang="ru-RU" dirty="0"/>
          </a:p>
          <a:p>
            <a:pPr algn="just"/>
            <a:r>
              <a:rPr lang="ru-RU" dirty="0"/>
              <a:t>Так, условно названные нами традиционными способами выноса проекта в натуру обычно рассматриваются практически в любом учебном пособии или учебнике по инженерной или прикладной геодезии, </a:t>
            </a:r>
            <a:r>
              <a:rPr lang="ru-RU" dirty="0" smtClean="0"/>
              <a:t>считая </a:t>
            </a:r>
            <a:r>
              <a:rPr lang="ru-RU" dirty="0"/>
              <a:t>их основой получения надежных и прочных знаний при использовании современных технологий.</a:t>
            </a:r>
          </a:p>
          <a:p>
            <a:pPr algn="just"/>
            <a:r>
              <a:rPr lang="ru-RU" dirty="0"/>
              <a:t>Рассмотрим способ выноса проекта в натуру </a:t>
            </a:r>
            <a:r>
              <a:rPr lang="ru-RU" i="1" dirty="0"/>
              <a:t>с созданием собственной геодезической основы</a:t>
            </a:r>
            <a:r>
              <a:rPr lang="ru-RU" dirty="0"/>
              <a:t> в пределах строительной площадки, который отличается простотой и надежностью, пользующийся большой популярностью среди практиков.</a:t>
            </a:r>
          </a:p>
          <a:p>
            <a:pPr algn="just"/>
            <a:r>
              <a:rPr lang="ru-RU" dirty="0"/>
              <a:t>Проектной организацией после выполнения топографической съемки на выделенном участке под строительство производится посадка здания (объектов) с определением координат в местной (городской) прямоугольной системе координат. Фрагмент такого раз- </a:t>
            </a:r>
            <a:r>
              <a:rPr lang="ru-RU" dirty="0" err="1"/>
              <a:t>бивочного</a:t>
            </a:r>
            <a:r>
              <a:rPr lang="ru-RU" dirty="0"/>
              <a:t> плана, выполненного в </a:t>
            </a:r>
            <a:r>
              <a:rPr lang="ru-RU" i="1" dirty="0" err="1"/>
              <a:t>Autocad</a:t>
            </a:r>
            <a:r>
              <a:rPr lang="ru-RU" i="1" dirty="0"/>
              <a:t>,</a:t>
            </a:r>
            <a:r>
              <a:rPr lang="ru-RU" dirty="0"/>
              <a:t> приведен на рис. </a:t>
            </a:r>
            <a:r>
              <a:rPr lang="en-US" dirty="0" smtClean="0"/>
              <a:t>1</a:t>
            </a:r>
            <a:r>
              <a:rPr lang="ru-RU" dirty="0" smtClean="0"/>
              <a:t>.</a:t>
            </a:r>
            <a:endParaRPr lang="ru-RU" dirty="0"/>
          </a:p>
          <a:p>
            <a:pPr algn="just"/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5997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91977" y="70312"/>
            <a:ext cx="8664068" cy="3717353"/>
          </a:xfrm>
        </p:spPr>
      </p:pic>
      <p:sp>
        <p:nvSpPr>
          <p:cNvPr id="5" name="Прямоугольник 4"/>
          <p:cNvSpPr/>
          <p:nvPr/>
        </p:nvSpPr>
        <p:spPr>
          <a:xfrm>
            <a:off x="1086929" y="3787665"/>
            <a:ext cx="10058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Рис. </a:t>
            </a:r>
            <a:r>
              <a:rPr lang="en-US" i="1" dirty="0" smtClean="0"/>
              <a:t>1</a:t>
            </a:r>
            <a:r>
              <a:rPr lang="ru-RU" i="1" dirty="0" smtClean="0"/>
              <a:t>.</a:t>
            </a:r>
            <a:r>
              <a:rPr lang="ru-RU" dirty="0" smtClean="0"/>
              <a:t> </a:t>
            </a:r>
            <a:r>
              <a:rPr lang="ru-RU" b="1" dirty="0"/>
              <a:t>Фрагмент разбивочного плана</a:t>
            </a:r>
            <a:endParaRPr lang="ru-RU" dirty="0"/>
          </a:p>
          <a:p>
            <a:r>
              <a:rPr lang="ru-RU" dirty="0"/>
              <a:t>Затем, на участке, отведенном под строительство, с использованием спутниковых приемников </a:t>
            </a:r>
            <a:r>
              <a:rPr lang="ru-RU" i="1" dirty="0"/>
              <a:t>GPS/</a:t>
            </a:r>
            <a:r>
              <a:rPr lang="ru-RU" i="1" dirty="0" err="1"/>
              <a:t>Гчонасс</a:t>
            </a:r>
            <a:r>
              <a:rPr lang="ru-RU" dirty="0"/>
              <a:t> производится закрепление на местности проектных точек (главных или основных осей здания) и устройство реперов.</a:t>
            </a:r>
          </a:p>
          <a:p>
            <a:r>
              <a:rPr lang="ru-RU" dirty="0"/>
              <a:t>После выполнения этих работ, составляется схема выноса проектных точек, с указанием местоположения реперов и их высотных отметок. Схема с ведомостью координат проектных точек передается Заказчику (подрядчику) по Акту. По сути, с этого момента, в дальнейшем все работы, связанные с геодезическим обеспечением строительства возлагаются на подрядную организацию, или на организацию, осуществляющую геодезическое сопровождение по договору подряда.</a:t>
            </a:r>
          </a:p>
        </p:txBody>
      </p:sp>
    </p:spTree>
    <p:extLst>
      <p:ext uri="{BB962C8B-B14F-4D97-AF65-F5344CB8AC3E}">
        <p14:creationId xmlns:p14="http://schemas.microsoft.com/office/powerpoint/2010/main" xmlns="" val="2563901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56935" y="235954"/>
            <a:ext cx="6546867" cy="4597922"/>
          </a:xfrm>
        </p:spPr>
      </p:pic>
      <p:sp>
        <p:nvSpPr>
          <p:cNvPr id="5" name="Прямоугольник 4"/>
          <p:cNvSpPr/>
          <p:nvPr/>
        </p:nvSpPr>
        <p:spPr>
          <a:xfrm>
            <a:off x="2432650" y="4833876"/>
            <a:ext cx="74267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Рис. 2.24.</a:t>
            </a:r>
            <a:r>
              <a:rPr lang="ru-RU" b="1" dirty="0"/>
              <a:t> Схема выноса проектных точек с каталогом координат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3258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448574"/>
            <a:ext cx="10058400" cy="5420520"/>
          </a:xfrm>
        </p:spPr>
        <p:txBody>
          <a:bodyPr/>
          <a:lstStyle/>
          <a:p>
            <a:pPr marL="90488" indent="633413" algn="just"/>
            <a:r>
              <a:rPr lang="ru-RU" dirty="0"/>
              <a:t>При наличии проектных точек, закрепленных на местности, необходимо выполнить закрепление их на обноске известными способами с помощью тахеометра или теодолита с целью обеспечения выполнение земляных работ по нулевому циклу.</a:t>
            </a:r>
          </a:p>
          <a:p>
            <a:pPr marL="90488" indent="633413" algn="just"/>
            <a:r>
              <a:rPr lang="ru-RU" dirty="0"/>
              <a:t>Имея схему выноса проектных точек с каталогом координат и закрепленными реперами на местности, выбрав место стоянки для тахеометра, мы известными способами в дальнейшем можем выполнить весь комплекс необходимых геодезических работ.</a:t>
            </a:r>
          </a:p>
          <a:p>
            <a:pPr marL="90488" indent="633413" algn="just"/>
            <a:r>
              <a:rPr lang="ru-RU" dirty="0"/>
              <a:t>Однако, достаточно часто возникает необходимость создания собственной разбивочной основы, так как использование существующих реперов бывает недостаточно удобным из-за отсутствия хорошей видимости (интенсивное движение транспорта, отвалы грунта, отдельно стоящие деревья и т.п.). К примеру, пусть выбрано место стоянки тахеометра в пределах блок секции </a:t>
            </a:r>
            <a:r>
              <a:rPr lang="ru-RU" i="1" dirty="0"/>
              <a:t>№2,</a:t>
            </a:r>
            <a:r>
              <a:rPr lang="ru-RU" dirty="0"/>
              <a:t> чтобы определить координаты места стоянки, нам необходимо засечься как минимум к трем реперам. А при расстояниях от места стояния тахеометра до реперов </a:t>
            </a:r>
            <a:r>
              <a:rPr lang="ru-RU" i="1" dirty="0"/>
              <a:t>№2, 3 и 4, </a:t>
            </a:r>
            <a:r>
              <a:rPr lang="ru-RU" dirty="0"/>
              <a:t>составляющих от 94 до 115 м, «</a:t>
            </a:r>
            <a:r>
              <a:rPr lang="ru-RU" dirty="0" err="1"/>
              <a:t>вешечнику</a:t>
            </a:r>
            <a:r>
              <a:rPr lang="ru-RU" dirty="0"/>
              <a:t>» предстоит проделать достаточно большой путь при их обходе, затраты времени при этом могут быть весьма значительными, особенно если обход необходимо осуществлять при строящемся многоэтажном здании.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46035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431321"/>
            <a:ext cx="10058400" cy="5437773"/>
          </a:xfrm>
        </p:spPr>
        <p:txBody>
          <a:bodyPr/>
          <a:lstStyle/>
          <a:p>
            <a:r>
              <a:rPr lang="ru-RU" dirty="0"/>
              <a:t>В таком случае, в пределах строительной площадки электронным тахеометром удобно работать в без отражательном режиме, в </a:t>
            </a:r>
            <a:r>
              <a:rPr lang="ru-RU" i="1" dirty="0"/>
              <a:t>собственной геодезической разбивочной основе.</a:t>
            </a:r>
            <a:endParaRPr lang="ru-RU" dirty="0"/>
          </a:p>
          <a:p>
            <a:r>
              <a:rPr lang="ru-RU" dirty="0"/>
              <a:t>Для создания собственной геодезической основы необходимо выполнить комплекс подготовительных мероприятий по преобразованию схемы выноса проекта в натуру. В том случае, если электронного файла нет (на практике схема обычно передается на бумажном носителе), то предлагается выполнить следующий порядок работы в </a:t>
            </a:r>
            <a:r>
              <a:rPr lang="ru-RU" i="1" dirty="0" err="1"/>
              <a:t>Autocad</a:t>
            </a:r>
            <a:r>
              <a:rPr lang="ru-RU" dirty="0"/>
              <a:t>:</a:t>
            </a:r>
          </a:p>
          <a:p>
            <a:r>
              <a:rPr lang="ru-RU" dirty="0"/>
              <a:t>1. Создать файл. Внести координаты всех точек из каталога координат, включая координаты реперов и соединив точки </a:t>
            </a:r>
            <a:r>
              <a:rPr lang="ru-RU" dirty="0" err="1"/>
              <a:t>полилинией</a:t>
            </a:r>
            <a:r>
              <a:rPr lang="ru-RU" dirty="0"/>
              <a:t>, получим контуры проектируемых зданий (рис. </a:t>
            </a:r>
            <a:r>
              <a:rPr lang="en-US" dirty="0" smtClean="0"/>
              <a:t>3</a:t>
            </a:r>
            <a:r>
              <a:rPr lang="ru-RU" dirty="0" smtClean="0"/>
              <a:t>).</a:t>
            </a:r>
            <a:endParaRPr lang="en-US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76551" y="3344878"/>
            <a:ext cx="5767185" cy="274537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617177" y="6090249"/>
            <a:ext cx="56925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/>
              <a:t>Рис. </a:t>
            </a:r>
            <a:r>
              <a:rPr lang="en-US" i="1" dirty="0"/>
              <a:t>3</a:t>
            </a:r>
            <a:r>
              <a:rPr lang="ru-RU" i="1" dirty="0" smtClean="0"/>
              <a:t>.</a:t>
            </a:r>
            <a:r>
              <a:rPr lang="ru-RU" dirty="0" smtClean="0"/>
              <a:t> </a:t>
            </a:r>
            <a:r>
              <a:rPr lang="ru-RU" dirty="0"/>
              <a:t>Схема расположения проектных точек в </a:t>
            </a:r>
            <a:r>
              <a:rPr lang="ru-RU" i="1" dirty="0" err="1"/>
              <a:t>Autocad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13117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310551"/>
            <a:ext cx="10058400" cy="5558543"/>
          </a:xfrm>
        </p:spPr>
        <p:txBody>
          <a:bodyPr/>
          <a:lstStyle/>
          <a:p>
            <a:r>
              <a:rPr lang="ru-RU" dirty="0"/>
              <a:t>При этом не трудно заметить, что мы получим схему в зеркальном отображении по сравнению со схемой на бумажном носителе (рис. </a:t>
            </a:r>
            <a:r>
              <a:rPr lang="ru-RU" dirty="0" smtClean="0"/>
              <a:t>4</a:t>
            </a:r>
            <a:r>
              <a:rPr lang="ru-RU" dirty="0"/>
              <a:t>).</a:t>
            </a:r>
          </a:p>
          <a:p>
            <a:r>
              <a:rPr lang="ru-RU" dirty="0"/>
              <a:t>2. На втором этапе для удобства работы следует отключить сетку и выполнить разворот проектируемых зданий до параллельного положения относительно осей X и У. Для этого необходимо создать свою систему координат для каждого здания (литера) отдельно. Выделив последовательно все точки, принадлежащие одному литеру и все реперные точки, скопировав их, вынесем за пределы схемы. Далее, определив угол наклона осей проектируемого здания, производим разворот на указанную величину относительно выбранной точки (7).</a:t>
            </a:r>
          </a:p>
          <a:p>
            <a:r>
              <a:rPr lang="ru-RU" dirty="0"/>
              <a:t>То же самое следует проделать со всеми остальными литерами.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97657" y="3617150"/>
            <a:ext cx="6625218" cy="2613337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846053" y="6230487"/>
            <a:ext cx="73284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Рис. </a:t>
            </a:r>
            <a:r>
              <a:rPr lang="en-US" i="1" dirty="0" smtClean="0"/>
              <a:t>4</a:t>
            </a:r>
            <a:r>
              <a:rPr lang="ru-RU" i="1" dirty="0" smtClean="0"/>
              <a:t>.</a:t>
            </a:r>
            <a:r>
              <a:rPr lang="ru-RU" dirty="0" smtClean="0"/>
              <a:t> </a:t>
            </a:r>
            <a:r>
              <a:rPr lang="ru-RU" b="1" dirty="0"/>
              <a:t>Фрагмент создания собственной системы координат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39052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41540"/>
            <a:ext cx="10058400" cy="5627554"/>
          </a:xfrm>
        </p:spPr>
        <p:txBody>
          <a:bodyPr/>
          <a:lstStyle/>
          <a:p>
            <a:r>
              <a:rPr lang="ru-RU" dirty="0"/>
              <a:t>3. Далее необходимо произвести перенос осей (при наличии электронного файла) или прорисовать оси здания в </a:t>
            </a:r>
            <a:r>
              <a:rPr lang="ru-RU" i="1" dirty="0" err="1"/>
              <a:t>Autocad</a:t>
            </a:r>
            <a:r>
              <a:rPr lang="ru-RU" dirty="0"/>
              <a:t> для каждого литера. А так как направление геодезических осей и осей </a:t>
            </a:r>
            <a:r>
              <a:rPr lang="ru-RU" i="1" dirty="0"/>
              <a:t>X</a:t>
            </a:r>
            <a:r>
              <a:rPr lang="ru-RU" dirty="0"/>
              <a:t> и </a:t>
            </a:r>
            <a:r>
              <a:rPr lang="ru-RU" i="1" dirty="0"/>
              <a:t>У </a:t>
            </a:r>
            <a:r>
              <a:rPr lang="ru-RU" dirty="0"/>
              <a:t>в </a:t>
            </a:r>
            <a:r>
              <a:rPr lang="ru-RU" i="1" dirty="0" err="1"/>
              <a:t>Autocad</a:t>
            </a:r>
            <a:r>
              <a:rPr lang="ru-RU" dirty="0"/>
              <a:t> не совпадает, то предварительно следует каждый выделенный литер отобразить зеркально относительно ортогональной линии и развернуть на 180°, таким образом, чтобы положение угловых точек совпадало со схемой (с учетом угла </a:t>
            </a:r>
            <a:r>
              <a:rPr lang="ru-RU" dirty="0" err="1"/>
              <a:t>доворота</a:t>
            </a:r>
            <a:r>
              <a:rPr lang="ru-RU" dirty="0"/>
              <a:t>).</a:t>
            </a:r>
          </a:p>
          <a:p>
            <a:r>
              <a:rPr lang="ru-RU" dirty="0"/>
              <a:t>При выносе (прорисовке) осей здания очень важно уточнить, чем являются точки с координатами, отображенные на схеме. Эти точки могут быть пересечением осей здания или внешними углами (в нашем случае - внешними углами). Тогда следует из рабочего чертежа (плана здания) установить фактические размеры здания по осям и внести соответствующие коррективы в расположение точек на пересечении осей.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11948" y="3475878"/>
            <a:ext cx="6629063" cy="273514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442075" y="6211019"/>
            <a:ext cx="30770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/>
              <a:t>Рис. </a:t>
            </a:r>
            <a:r>
              <a:rPr lang="en-US" i="1" dirty="0" smtClean="0"/>
              <a:t>5</a:t>
            </a:r>
            <a:r>
              <a:rPr lang="ru-RU" i="1" dirty="0" smtClean="0"/>
              <a:t>.</a:t>
            </a:r>
            <a:r>
              <a:rPr lang="ru-RU" dirty="0" smtClean="0"/>
              <a:t> </a:t>
            </a:r>
            <a:r>
              <a:rPr lang="ru-RU" b="1" dirty="0"/>
              <a:t>План здания (литер 2)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839107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89781"/>
            <a:ext cx="10058400" cy="5679313"/>
          </a:xfrm>
        </p:spPr>
        <p:txBody>
          <a:bodyPr/>
          <a:lstStyle/>
          <a:p>
            <a:r>
              <a:rPr lang="ru-RU" smtClean="0"/>
              <a:t>4. Перед началом следующего этапа подготовительных работ необходимо тщательным образом сверить расположение и нумерацию осей здания по проекту с создаваемым файлом, при необходимости произвести необходимую корректировку.</a:t>
            </a:r>
          </a:p>
          <a:p>
            <a:r>
              <a:rPr lang="ru-RU" smtClean="0"/>
              <a:t>Далее следует выбрать начало координат для каждого литера. К примеру, для литера </a:t>
            </a:r>
            <a:r>
              <a:rPr lang="ru-RU" i="1" smtClean="0"/>
              <a:t>2,</a:t>
            </a:r>
            <a:r>
              <a:rPr lang="ru-RU" smtClean="0"/>
              <a:t> в качестве начала координат принято пересечение осей </a:t>
            </a:r>
            <a:r>
              <a:rPr lang="ru-RU" i="1" smtClean="0"/>
              <a:t>А</a:t>
            </a:r>
            <a:r>
              <a:rPr lang="ru-RU" smtClean="0"/>
              <a:t> (по горизонтали) и оси </a:t>
            </a:r>
            <a:r>
              <a:rPr lang="ru-RU" i="1" smtClean="0"/>
              <a:t>1</a:t>
            </a:r>
            <a:r>
              <a:rPr lang="ru-RU" smtClean="0"/>
              <a:t> (по вертикали).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80626" y="2103814"/>
            <a:ext cx="10175054" cy="398643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122098" y="6090249"/>
            <a:ext cx="71558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Рис. </a:t>
            </a:r>
            <a:r>
              <a:rPr lang="en-US" i="1" dirty="0" smtClean="0"/>
              <a:t>6</a:t>
            </a:r>
            <a:r>
              <a:rPr lang="ru-RU" i="1" dirty="0" smtClean="0"/>
              <a:t>.</a:t>
            </a:r>
            <a:r>
              <a:rPr lang="ru-RU" dirty="0" smtClean="0"/>
              <a:t> </a:t>
            </a:r>
            <a:r>
              <a:rPr lang="ru-RU" b="1" dirty="0"/>
              <a:t>Расположение осей здания в принятой системе координат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5833181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399</TotalTime>
  <Words>1519</Words>
  <Application>Microsoft Office PowerPoint</Application>
  <PresentationFormat>Произвольный</PresentationFormat>
  <Paragraphs>50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Ретро</vt:lpstr>
      <vt:lpstr>6 лекция. Современные методы геодезических работ с применением электронных приборов на строительной площадке: вынос в натуру проектов зданий, инженерных сооружений, проведение обмерных работ и исполнительных съемок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 дәріс. Маркшейдердегі автоматтандырылған жүйелер.</dc:title>
  <dc:creator>ПК</dc:creator>
  <cp:lastModifiedBy>Acer</cp:lastModifiedBy>
  <cp:revision>29</cp:revision>
  <dcterms:created xsi:type="dcterms:W3CDTF">2020-09-01T04:45:35Z</dcterms:created>
  <dcterms:modified xsi:type="dcterms:W3CDTF">2022-10-29T07:35:03Z</dcterms:modified>
</cp:coreProperties>
</file>