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82847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 showGuides="1">
      <p:cViewPr varScale="1">
        <p:scale>
          <a:sx n="30" d="100"/>
          <a:sy n="30" d="100"/>
        </p:scale>
        <p:origin x="-34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007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668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5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74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039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36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259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324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97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64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306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0910FB-97C3-4EC6-A1E1-03DE0B9A647A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7172F29-26C8-4D6B-B360-5E2C5C3CCAD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340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2734635"/>
            <a:ext cx="10058400" cy="1388729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лекция. </a:t>
            </a:r>
            <a:r>
              <a:rPr lang="ru-RU" sz="2400" dirty="0" smtClean="0"/>
              <a:t>Современные электронные  приборы спутниковой навигации, предназначенные для решения задач прикладной геодезии.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5048049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ассоц.проф.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Кожаев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Ж.Т.</a:t>
            </a:r>
          </a:p>
          <a:p>
            <a:pPr algn="r"/>
            <a:endParaRPr lang="kk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 2022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33628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7</a:t>
            </a:r>
            <a:r>
              <a:rPr lang="en-GB" dirty="0"/>
              <a:t>M</a:t>
            </a:r>
            <a:r>
              <a:rPr lang="ru-RU" dirty="0"/>
              <a:t>07306 </a:t>
            </a:r>
            <a:r>
              <a:rPr lang="ru-RU" dirty="0" err="1"/>
              <a:t>Геопространственная</a:t>
            </a:r>
            <a:r>
              <a:rPr lang="ru-RU" dirty="0"/>
              <a:t> цифровая инженерия</a:t>
            </a:r>
            <a:endParaRPr lang="kk-KZ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MAP7012</a:t>
            </a:r>
            <a:r>
              <a:rPr lang="en-GB" b="1" dirty="0"/>
              <a:t> </a:t>
            </a:r>
            <a:r>
              <a:rPr lang="ru-RU" b="1" dirty="0" smtClean="0"/>
              <a:t>«</a:t>
            </a:r>
            <a:r>
              <a:rPr lang="en-GB" dirty="0" err="1" smtClean="0"/>
              <a:t>Инновационные</a:t>
            </a:r>
            <a:r>
              <a:rPr lang="en-GB" dirty="0" smtClean="0"/>
              <a:t> </a:t>
            </a:r>
            <a:r>
              <a:rPr lang="en-GB" dirty="0" err="1"/>
              <a:t>методы</a:t>
            </a:r>
            <a:r>
              <a:rPr lang="en-GB" dirty="0"/>
              <a:t> </a:t>
            </a:r>
            <a:r>
              <a:rPr lang="en-GB" dirty="0" err="1"/>
              <a:t>инженерно-геодезических</a:t>
            </a:r>
            <a:r>
              <a:rPr lang="en-GB" dirty="0"/>
              <a:t> </a:t>
            </a:r>
            <a:r>
              <a:rPr lang="en-GB" dirty="0" err="1" smtClean="0"/>
              <a:t>работ</a:t>
            </a:r>
            <a:r>
              <a:rPr lang="ru-RU" dirty="0" smtClean="0"/>
              <a:t>»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105344"/>
            <a:ext cx="12192000" cy="1061829"/>
          </a:xfrm>
          <a:prstGeom prst="rect">
            <a:avLst/>
          </a:prstGeom>
          <a:solidFill>
            <a:srgbClr val="8CADAE">
              <a:tint val="45000"/>
            </a:srgbClr>
          </a:solidFill>
          <a:ln w="9525" cap="flat" cmpd="sng" algn="ctr">
            <a:solidFill>
              <a:srgbClr val="8CADAE"/>
            </a:solidFill>
            <a:prstDash val="solid"/>
            <a:headEnd/>
            <a:tailEnd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 РЕСПУБЛИКАСЫ БІЛІМ ЖӘНЕ ҒЫЛЫМ МИНИСТРЛІГІ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Сәтбаев Университеті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kern="0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Ө.А.Байқоңыров атындағы Тау-кен</a:t>
            </a:r>
            <a:r>
              <a:rPr lang="ru-RU" sz="1600" kern="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металлургия институты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Маркшейдерлік іс және геодезия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kk-KZ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кафедрасы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8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44600"/>
            <a:ext cx="10058400" cy="46244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Введение</a:t>
            </a:r>
          </a:p>
          <a:p>
            <a:pPr algn="ctr"/>
            <a:r>
              <a:rPr lang="ru-RU" dirty="0" smtClean="0"/>
              <a:t>Прикладная геодезия - это область науки и практики, занимающаяся измерением, фиксацией и анализом местоположения объектов на поверхности Земли. В последние годы благодаря активному развитию спутниковых навигационных технологий значительно упростился процесс получения точных координат, что привело к появлению множества приборов, способных решать геодезические задачи быстро и с высокой точностью.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99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97280" y="1397000"/>
            <a:ext cx="10058400" cy="4472094"/>
          </a:xfrm>
        </p:spPr>
        <p:txBody>
          <a:bodyPr/>
          <a:lstStyle/>
          <a:p>
            <a:r>
              <a:rPr lang="ru-RU" b="1" dirty="0" smtClean="0"/>
              <a:t>1. Спутниковые навигационные системы (GNSS)</a:t>
            </a:r>
          </a:p>
          <a:p>
            <a:r>
              <a:rPr lang="ru-RU" dirty="0" smtClean="0"/>
              <a:t>Основой современной спутниковой навигации являются глобальные навигационные спутниковые системы (GNSS), которые позволяют определять местоположение с высокой точностью. К основным GNSS относятся:</a:t>
            </a:r>
          </a:p>
          <a:p>
            <a:r>
              <a:rPr lang="ru-RU" b="1" dirty="0" smtClean="0"/>
              <a:t>GPS</a:t>
            </a:r>
            <a:r>
              <a:rPr lang="ru-RU" dirty="0" smtClean="0"/>
              <a:t> (США)</a:t>
            </a:r>
          </a:p>
          <a:p>
            <a:r>
              <a:rPr lang="ru-RU" b="1" dirty="0" smtClean="0"/>
              <a:t>ГЛОНАСС</a:t>
            </a:r>
            <a:r>
              <a:rPr lang="ru-RU" dirty="0" smtClean="0"/>
              <a:t> (Россия)</a:t>
            </a:r>
          </a:p>
          <a:p>
            <a:r>
              <a:rPr lang="ru-RU" b="1" dirty="0" err="1" smtClean="0"/>
              <a:t>Galileo</a:t>
            </a:r>
            <a:r>
              <a:rPr lang="ru-RU" dirty="0" smtClean="0"/>
              <a:t> (Европейский Союз)</a:t>
            </a:r>
          </a:p>
          <a:p>
            <a:r>
              <a:rPr lang="ru-RU" b="1" dirty="0" err="1" smtClean="0"/>
              <a:t>BeiDou</a:t>
            </a:r>
            <a:r>
              <a:rPr lang="ru-RU" dirty="0" smtClean="0"/>
              <a:t> (Китай)</a:t>
            </a:r>
          </a:p>
          <a:p>
            <a:r>
              <a:rPr lang="ru-RU" dirty="0" smtClean="0"/>
              <a:t>Каждая из этих систем обеспечивает глобальное покрытие, а совместное использование нескольких систем позволяет повысить точность и надежность навигационных данных.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390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558800"/>
            <a:ext cx="10058400" cy="5310294"/>
          </a:xfrm>
        </p:spPr>
        <p:txBody>
          <a:bodyPr/>
          <a:lstStyle/>
          <a:p>
            <a:r>
              <a:rPr lang="ru-RU" b="1" dirty="0" smtClean="0"/>
              <a:t>2. Типы электронных приборов для спутниковой навигации в геодезии</a:t>
            </a:r>
          </a:p>
          <a:p>
            <a:r>
              <a:rPr lang="ru-RU" dirty="0" smtClean="0"/>
              <a:t>Современные навигационные приборы для прикладной геодезии подразделяются на несколько основных типов:</a:t>
            </a:r>
          </a:p>
          <a:p>
            <a:r>
              <a:rPr lang="ru-RU" b="1" dirty="0" smtClean="0"/>
              <a:t>Геодезические GNSS-приемники</a:t>
            </a:r>
            <a:endParaRPr lang="ru-RU" dirty="0" smtClean="0"/>
          </a:p>
          <a:p>
            <a:pPr lvl="1"/>
            <a:r>
              <a:rPr lang="ru-RU" dirty="0" smtClean="0"/>
              <a:t>Используются для высокоточных измерений. Такие приемники способны работать в режиме точного позиционирования с сантиметровой точностью.</a:t>
            </a:r>
          </a:p>
          <a:p>
            <a:pPr lvl="1"/>
            <a:r>
              <a:rPr lang="ru-RU" dirty="0" smtClean="0"/>
              <a:t>Основные характеристики: многоканальность, поддержка нескольких навигационных систем, высокая устойчивость к шумам.</a:t>
            </a:r>
          </a:p>
          <a:p>
            <a:pPr lvl="1"/>
            <a:r>
              <a:rPr lang="ru-RU" dirty="0" smtClean="0"/>
              <a:t>Применяются в таких задачах, как создание и обновление геодезических сетей, топографическая съемка, кадастровые работы.</a:t>
            </a:r>
          </a:p>
          <a:p>
            <a:r>
              <a:rPr lang="ru-RU" b="1" dirty="0" smtClean="0"/>
              <a:t>Мобильные GNSS-приемники</a:t>
            </a:r>
            <a:endParaRPr lang="ru-RU" dirty="0" smtClean="0"/>
          </a:p>
          <a:p>
            <a:pPr lvl="1"/>
            <a:r>
              <a:rPr lang="ru-RU" dirty="0" smtClean="0"/>
              <a:t>Мобильные устройства часто используют для менее точных измерений, где не требуется сантиметровая точность.</a:t>
            </a:r>
          </a:p>
          <a:p>
            <a:pPr lvl="1"/>
            <a:r>
              <a:rPr lang="ru-RU" dirty="0" smtClean="0"/>
              <a:t>Подходят для инвентаризации объектов, полевых работ и задач, где важна простота и быстрота использования.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46035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295400"/>
            <a:ext cx="10058400" cy="4573694"/>
          </a:xfrm>
        </p:spPr>
        <p:txBody>
          <a:bodyPr/>
          <a:lstStyle/>
          <a:p>
            <a:r>
              <a:rPr lang="ru-RU" b="1" dirty="0" smtClean="0"/>
              <a:t>Спутниковые тахеометры</a:t>
            </a:r>
            <a:endParaRPr lang="ru-RU" dirty="0" smtClean="0"/>
          </a:p>
          <a:p>
            <a:r>
              <a:rPr lang="ru-RU" dirty="0" smtClean="0"/>
              <a:t>Комбинируют GNSS и электронный тахеометр, что позволяет производить точные измерения в условиях, где GPS-сигнал может быть ослаблен или заблокирован.</a:t>
            </a:r>
          </a:p>
          <a:p>
            <a:r>
              <a:rPr lang="ru-RU" dirty="0" smtClean="0"/>
              <a:t>Используются для контроля деформаций, строительных работ и других задач с высокими требованиями к точности.</a:t>
            </a:r>
          </a:p>
          <a:p>
            <a:r>
              <a:rPr lang="ru-RU" b="1" dirty="0" smtClean="0"/>
              <a:t>GNSS-базовые станции</a:t>
            </a:r>
            <a:endParaRPr lang="ru-RU" dirty="0" smtClean="0"/>
          </a:p>
          <a:p>
            <a:r>
              <a:rPr lang="ru-RU" dirty="0" smtClean="0"/>
              <a:t>Постоянно установленные высокоточные приемники, которые передают корректирующую информацию, повышая точность других приемников в зоне покрытия.</a:t>
            </a:r>
          </a:p>
          <a:p>
            <a:r>
              <a:rPr lang="ru-RU" dirty="0" smtClean="0"/>
              <a:t>Особенно важны в геодезии для создания </a:t>
            </a:r>
            <a:r>
              <a:rPr lang="ru-RU" dirty="0" err="1" smtClean="0"/>
              <a:t>референсных</a:t>
            </a:r>
            <a:r>
              <a:rPr lang="ru-RU" dirty="0" smtClean="0"/>
              <a:t> сетей, используемых в RTK-позиционировании.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17177" y="6090249"/>
            <a:ext cx="5692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/>
              <a:t>Рис. </a:t>
            </a:r>
            <a:r>
              <a:rPr lang="en-US" i="1" dirty="0"/>
              <a:t>3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dirty="0"/>
              <a:t>Схема расположения проектных точек в </a:t>
            </a:r>
            <a:r>
              <a:rPr lang="ru-RU" i="1" dirty="0" err="1"/>
              <a:t>Autocad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3117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46200"/>
            <a:ext cx="10058400" cy="4522894"/>
          </a:xfrm>
        </p:spPr>
        <p:txBody>
          <a:bodyPr/>
          <a:lstStyle/>
          <a:p>
            <a:r>
              <a:rPr lang="ru-RU" b="1" dirty="0" smtClean="0"/>
              <a:t>3. Принципы работы и технологии повышения точности</a:t>
            </a:r>
          </a:p>
          <a:p>
            <a:r>
              <a:rPr lang="ru-RU" b="1" dirty="0" smtClean="0"/>
              <a:t>DGPS</a:t>
            </a:r>
            <a:r>
              <a:rPr lang="ru-RU" dirty="0" smtClean="0"/>
              <a:t> (Дифференциальный GPS): методика, основанная на использовании поправок с базовых станций, которая позволяет повысить точность позиционирования до нескольких метров.</a:t>
            </a:r>
          </a:p>
          <a:p>
            <a:r>
              <a:rPr lang="ru-RU" b="1" dirty="0" smtClean="0"/>
              <a:t>RTK (</a:t>
            </a:r>
            <a:r>
              <a:rPr lang="ru-RU" b="1" dirty="0" err="1" smtClean="0"/>
              <a:t>Real-Time</a:t>
            </a:r>
            <a:r>
              <a:rPr lang="ru-RU" b="1" dirty="0" smtClean="0"/>
              <a:t> </a:t>
            </a:r>
            <a:r>
              <a:rPr lang="ru-RU" b="1" dirty="0" err="1" smtClean="0"/>
              <a:t>Kinematic</a:t>
            </a:r>
            <a:r>
              <a:rPr lang="ru-RU" b="1" dirty="0" smtClean="0"/>
              <a:t>)</a:t>
            </a:r>
            <a:r>
              <a:rPr lang="ru-RU" dirty="0" smtClean="0"/>
              <a:t>: технология, позволяющая достигать сантиметровой точности при работе в реальном времени за счет передачи поправок от базовой станции на подвижный приемник.</a:t>
            </a:r>
          </a:p>
          <a:p>
            <a:r>
              <a:rPr lang="ru-RU" b="1" dirty="0" smtClean="0"/>
              <a:t>PPP (</a:t>
            </a:r>
            <a:r>
              <a:rPr lang="ru-RU" b="1" dirty="0" err="1" smtClean="0"/>
              <a:t>Precise</a:t>
            </a:r>
            <a:r>
              <a:rPr lang="ru-RU" b="1" dirty="0" smtClean="0"/>
              <a:t> </a:t>
            </a:r>
            <a:r>
              <a:rPr lang="ru-RU" b="1" dirty="0" err="1" smtClean="0"/>
              <a:t>Point</a:t>
            </a:r>
            <a:r>
              <a:rPr lang="ru-RU" b="1" dirty="0" smtClean="0"/>
              <a:t> </a:t>
            </a:r>
            <a:r>
              <a:rPr lang="ru-RU" b="1" dirty="0" err="1" smtClean="0"/>
              <a:t>Positioning</a:t>
            </a:r>
            <a:r>
              <a:rPr lang="ru-RU" b="1" dirty="0" smtClean="0"/>
              <a:t>)</a:t>
            </a:r>
            <a:r>
              <a:rPr lang="ru-RU" dirty="0" smtClean="0"/>
              <a:t>: высокоточный метод, использующий орбитальные и временные поправки от специализированных служб, работающих по всему миру.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46053" y="6230487"/>
            <a:ext cx="73284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Рис. </a:t>
            </a:r>
            <a:r>
              <a:rPr lang="en-US" i="1" dirty="0" smtClean="0"/>
              <a:t>4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b="1" dirty="0"/>
              <a:t>Фрагмент создания собственной системы координат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9052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46200"/>
            <a:ext cx="10058400" cy="4522894"/>
          </a:xfrm>
        </p:spPr>
        <p:txBody>
          <a:bodyPr/>
          <a:lstStyle/>
          <a:p>
            <a:r>
              <a:rPr lang="ru-RU" b="1" dirty="0" smtClean="0"/>
              <a:t>4. Применение GNSS-приборов в прикладной геодезии</a:t>
            </a:r>
          </a:p>
          <a:p>
            <a:r>
              <a:rPr lang="ru-RU" dirty="0" smtClean="0"/>
              <a:t>Современные приборы спутниковой навигации позволяют решать широкий круг геодезических задач:</a:t>
            </a:r>
          </a:p>
          <a:p>
            <a:r>
              <a:rPr lang="ru-RU" b="1" dirty="0" smtClean="0"/>
              <a:t>Создание и поддержание геодезических сетей</a:t>
            </a:r>
            <a:r>
              <a:rPr lang="ru-RU" dirty="0" smtClean="0"/>
              <a:t>: обеспечение точной пространственной привязки объектов.</a:t>
            </a:r>
          </a:p>
          <a:p>
            <a:r>
              <a:rPr lang="ru-RU" b="1" dirty="0" smtClean="0"/>
              <a:t>Топографическая съемка и кадастр</a:t>
            </a:r>
            <a:r>
              <a:rPr lang="ru-RU" dirty="0" smtClean="0"/>
              <a:t>: GNSS-приборы позволяют собирать данные для создания карт и ведения кадастровых реестров.</a:t>
            </a:r>
          </a:p>
          <a:p>
            <a:r>
              <a:rPr lang="ru-RU" b="1" dirty="0" smtClean="0"/>
              <a:t>Контроль за деформациями и мониторинг</a:t>
            </a:r>
            <a:r>
              <a:rPr lang="ru-RU" dirty="0" smtClean="0"/>
              <a:t>: мониторинг движений земной коры, отслеживание изменений на строительных площадках.</a:t>
            </a:r>
          </a:p>
          <a:p>
            <a:r>
              <a:rPr lang="ru-RU" b="1" dirty="0" smtClean="0"/>
              <a:t>Строительные и инженерные работы</a:t>
            </a:r>
            <a:r>
              <a:rPr lang="ru-RU" dirty="0" smtClean="0"/>
              <a:t>: геодезические GNSS-приемники помогают точно позиционировать технику и проводить замеры на объектах.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391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371600"/>
            <a:ext cx="10058400" cy="4497494"/>
          </a:xfrm>
        </p:spPr>
        <p:txBody>
          <a:bodyPr/>
          <a:lstStyle/>
          <a:p>
            <a:r>
              <a:rPr lang="ru-RU" b="1" dirty="0" smtClean="0"/>
              <a:t>5. Перспективы развития технологий</a:t>
            </a:r>
          </a:p>
          <a:p>
            <a:r>
              <a:rPr lang="ru-RU" b="1" dirty="0" smtClean="0"/>
              <a:t>Увеличение точности и надежности позиционирования</a:t>
            </a:r>
            <a:r>
              <a:rPr lang="ru-RU" dirty="0" smtClean="0"/>
              <a:t> за счет интеграции GNSS с другими системами, такими как инерциальные измерительные устройства.</a:t>
            </a:r>
          </a:p>
          <a:p>
            <a:r>
              <a:rPr lang="ru-RU" b="1" dirty="0" smtClean="0"/>
              <a:t>Миниатюризация и повышение удобства</a:t>
            </a:r>
            <a:r>
              <a:rPr lang="ru-RU" dirty="0" smtClean="0"/>
              <a:t> работы с GNSS-приборами, что позволит применять их в труднодоступных местах.</a:t>
            </a:r>
          </a:p>
          <a:p>
            <a:r>
              <a:rPr lang="ru-RU" b="1" dirty="0" smtClean="0"/>
              <a:t>Развитие автоматизированных систем и робототехники</a:t>
            </a:r>
            <a:r>
              <a:rPr lang="ru-RU" dirty="0" smtClean="0"/>
              <a:t>, что позволит выполнять геодезические измерения без участия человека.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8242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447800"/>
            <a:ext cx="10058400" cy="4421294"/>
          </a:xfrm>
        </p:spPr>
        <p:txBody>
          <a:bodyPr/>
          <a:lstStyle/>
          <a:p>
            <a:r>
              <a:rPr lang="ru-RU" b="1" dirty="0" smtClean="0"/>
              <a:t>Заключение</a:t>
            </a:r>
          </a:p>
          <a:p>
            <a:r>
              <a:rPr lang="ru-RU" dirty="0" smtClean="0"/>
              <a:t>Современные спутниковые навигационные приборы открывают новые возможности для прикладной геодезии. Технологии GNSS, RTK, PPP и другие методы повышенной точности делают процессы съемки, контроля и мониторинга более точными, эффективными и доступными для специалистов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Контрольные вопросы:</a:t>
            </a:r>
          </a:p>
          <a:p>
            <a:r>
              <a:rPr lang="ru-RU" dirty="0" smtClean="0"/>
              <a:t>Какие основные глобальные навигационные спутниковые системы (GNSS) используются для геодезических </a:t>
            </a:r>
            <a:r>
              <a:rPr lang="ru-RU" dirty="0" err="1" smtClean="0"/>
              <a:t>измерений?В</a:t>
            </a:r>
            <a:r>
              <a:rPr lang="ru-RU" dirty="0" smtClean="0"/>
              <a:t> чем отличие между геодезическим и мобильным </a:t>
            </a:r>
            <a:r>
              <a:rPr lang="ru-RU" dirty="0" err="1" smtClean="0"/>
              <a:t>GNSS-приемником?Какие</a:t>
            </a:r>
            <a:r>
              <a:rPr lang="ru-RU" dirty="0" smtClean="0"/>
              <a:t> технологии повышения точности позиционирования используются в современных GNSS-приборах, и какие из них обеспечивают сантиметровую </a:t>
            </a:r>
            <a:r>
              <a:rPr lang="ru-RU" dirty="0" err="1" smtClean="0"/>
              <a:t>точность?Для</a:t>
            </a:r>
            <a:r>
              <a:rPr lang="ru-RU" dirty="0" smtClean="0"/>
              <a:t> каких геодезических задач применяются спутниковые </a:t>
            </a:r>
            <a:r>
              <a:rPr lang="ru-RU" dirty="0" err="1" smtClean="0"/>
              <a:t>тахеометры?Какова</a:t>
            </a:r>
            <a:r>
              <a:rPr lang="ru-RU" dirty="0" smtClean="0"/>
              <a:t> роль базовых станций в технологиях RTK и DGPS?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143086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402</TotalTime>
  <Words>697</Words>
  <Application>Microsoft Office PowerPoint</Application>
  <PresentationFormat>Произвольный</PresentationFormat>
  <Paragraphs>54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Ретро</vt:lpstr>
      <vt:lpstr>7 лекция. Современные электронные  приборы спутниковой навигации, предназначенные для решения задач прикладной геодезии.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дәріс. Маркшейдердегі автоматтандырылған жүйелер.</dc:title>
  <dc:creator>ПК</dc:creator>
  <cp:lastModifiedBy>Acer</cp:lastModifiedBy>
  <cp:revision>32</cp:revision>
  <dcterms:created xsi:type="dcterms:W3CDTF">2020-09-01T04:45:35Z</dcterms:created>
  <dcterms:modified xsi:type="dcterms:W3CDTF">2024-11-07T07:17:53Z</dcterms:modified>
</cp:coreProperties>
</file>