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82847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showGuides="1">
      <p:cViewPr varScale="1">
        <p:scale>
          <a:sx n="94" d="100"/>
          <a:sy n="94" d="100"/>
        </p:scale>
        <p:origin x="-240"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172F29-26C8-4D6B-B360-5E2C5C3CCADF}"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007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72668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406752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171749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172F29-26C8-4D6B-B360-5E2C5C3CCADF}"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8039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324367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64259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198324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3919767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D0910FB-97C3-4EC6-A1E1-03DE0B9A647A}" type="datetimeFigureOut">
              <a:rPr lang="ru-RU" smtClean="0"/>
              <a:pPr/>
              <a:t>29.10.2022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333644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0910FB-97C3-4EC6-A1E1-03DE0B9A647A}" type="datetimeFigureOut">
              <a:rPr lang="ru-RU" smtClean="0"/>
              <a:pPr/>
              <a:t>29.10.2022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172F29-26C8-4D6B-B360-5E2C5C3CCADF}" type="slidenum">
              <a:rPr lang="ru-RU" smtClean="0"/>
              <a:pPr/>
              <a:t>‹#›</a:t>
            </a:fld>
            <a:endParaRPr lang="ru-RU"/>
          </a:p>
        </p:txBody>
      </p:sp>
    </p:spTree>
    <p:extLst>
      <p:ext uri="{BB962C8B-B14F-4D97-AF65-F5344CB8AC3E}">
        <p14:creationId xmlns:p14="http://schemas.microsoft.com/office/powerpoint/2010/main" xmlns="" val="172306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D0910FB-97C3-4EC6-A1E1-03DE0B9A647A}" type="datetimeFigureOut">
              <a:rPr lang="ru-RU" smtClean="0"/>
              <a:pPr/>
              <a:t>29.10.2022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7172F29-26C8-4D6B-B360-5E2C5C3CCADF}"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634067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6800" y="2734635"/>
            <a:ext cx="10058400" cy="1388729"/>
          </a:xfrm>
        </p:spPr>
        <p:txBody>
          <a:bodyPr>
            <a:normAutofit/>
          </a:bodyPr>
          <a:lstStyle/>
          <a:p>
            <a:pPr algn="ctr"/>
            <a:r>
              <a:rPr lang="en-US" sz="2400" dirty="0" smtClean="0">
                <a:latin typeface="Times New Roman" panose="02020603050405020304" pitchFamily="18" charset="0"/>
                <a:cs typeface="Times New Roman" panose="02020603050405020304" pitchFamily="18" charset="0"/>
              </a:rPr>
              <a:t>8</a:t>
            </a:r>
            <a:r>
              <a:rPr lang="ru-RU" sz="2400" dirty="0" smtClean="0">
                <a:latin typeface="Times New Roman" panose="02020603050405020304" pitchFamily="18" charset="0"/>
                <a:cs typeface="Times New Roman" panose="02020603050405020304" pitchFamily="18" charset="0"/>
              </a:rPr>
              <a:t> </a:t>
            </a:r>
            <a:r>
              <a:rPr lang="kk-KZ" sz="2400" dirty="0" smtClean="0">
                <a:latin typeface="Times New Roman" panose="02020603050405020304" pitchFamily="18" charset="0"/>
                <a:cs typeface="Times New Roman" panose="02020603050405020304" pitchFamily="18" charset="0"/>
              </a:rPr>
              <a:t>лекция. </a:t>
            </a:r>
            <a:r>
              <a:rPr lang="ru-RU" sz="2400" dirty="0"/>
              <a:t>Специальные геодезические приборы и инструменты, включая современные электронные тахеометры и приборы спутниковой навигации, предназначенные для решения задач прикладной геодезии.</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97280" y="5048049"/>
            <a:ext cx="10058400" cy="1143000"/>
          </a:xfrm>
        </p:spPr>
        <p:txBody>
          <a:bodyPr>
            <a:normAutofit/>
          </a:bodyPr>
          <a:lstStyle/>
          <a:p>
            <a:pPr algn="r"/>
            <a:r>
              <a:rPr lang="kk-KZ" sz="1400" dirty="0" smtClean="0">
                <a:latin typeface="Times New Roman" panose="02020603050405020304" pitchFamily="18" charset="0"/>
                <a:cs typeface="Times New Roman" panose="02020603050405020304" pitchFamily="18" charset="0"/>
              </a:rPr>
              <a:t>преподаватель</a:t>
            </a:r>
            <a:r>
              <a:rPr lang="ru-RU"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Phd</a:t>
            </a:r>
            <a:r>
              <a:rPr lang="en-US" sz="1400" dirty="0" smtClean="0">
                <a:latin typeface="Times New Roman" panose="02020603050405020304" pitchFamily="18" charset="0"/>
                <a:cs typeface="Times New Roman" panose="02020603050405020304" pitchFamily="18" charset="0"/>
              </a:rPr>
              <a:t>, </a:t>
            </a:r>
            <a:r>
              <a:rPr lang="kk-KZ" sz="1400" dirty="0" smtClean="0">
                <a:latin typeface="Times New Roman" panose="02020603050405020304" pitchFamily="18" charset="0"/>
                <a:cs typeface="Times New Roman" panose="02020603050405020304" pitchFamily="18" charset="0"/>
              </a:rPr>
              <a:t>Ассоц</a:t>
            </a:r>
            <a:r>
              <a:rPr lang="ru-RU" sz="1400" dirty="0" smtClean="0">
                <a:latin typeface="Times New Roman" panose="02020603050405020304" pitchFamily="18" charset="0"/>
                <a:cs typeface="Times New Roman" panose="02020603050405020304" pitchFamily="18" charset="0"/>
              </a:rPr>
              <a:t>.</a:t>
            </a:r>
            <a:r>
              <a:rPr lang="ru-RU" sz="1400" dirty="0" err="1" smtClean="0">
                <a:latin typeface="Times New Roman" panose="02020603050405020304" pitchFamily="18" charset="0"/>
                <a:cs typeface="Times New Roman" panose="02020603050405020304" pitchFamily="18" charset="0"/>
              </a:rPr>
              <a:t>пр</a:t>
            </a:r>
            <a:r>
              <a:rPr lang="kk-KZ" sz="1400" dirty="0" smtClean="0">
                <a:latin typeface="Times New Roman" panose="02020603050405020304" pitchFamily="18" charset="0"/>
                <a:cs typeface="Times New Roman" panose="02020603050405020304" pitchFamily="18" charset="0"/>
              </a:rPr>
              <a:t>оф.</a:t>
            </a:r>
            <a:r>
              <a:rPr lang="kk-KZ" sz="1400" dirty="0" smtClean="0">
                <a:latin typeface="Times New Roman" panose="02020603050405020304" pitchFamily="18" charset="0"/>
                <a:cs typeface="Times New Roman" panose="02020603050405020304" pitchFamily="18" charset="0"/>
              </a:rPr>
              <a:t> </a:t>
            </a:r>
            <a:r>
              <a:rPr lang="ru-RU" sz="1400" dirty="0" err="1" smtClean="0">
                <a:latin typeface="Times New Roman" panose="02020603050405020304" pitchFamily="18" charset="0"/>
                <a:cs typeface="Times New Roman" panose="02020603050405020304" pitchFamily="18" charset="0"/>
              </a:rPr>
              <a:t>Кожаев</a:t>
            </a:r>
            <a:r>
              <a:rPr lang="ru-RU" sz="1400" dirty="0" smtClean="0">
                <a:latin typeface="Times New Roman" panose="02020603050405020304" pitchFamily="18" charset="0"/>
                <a:cs typeface="Times New Roman" panose="02020603050405020304" pitchFamily="18" charset="0"/>
              </a:rPr>
              <a:t> Ж.Т.</a:t>
            </a:r>
          </a:p>
          <a:p>
            <a:pPr algn="r"/>
            <a:endParaRPr lang="kk-KZ" sz="1400" dirty="0">
              <a:latin typeface="Times New Roman" panose="02020603050405020304" pitchFamily="18" charset="0"/>
              <a:cs typeface="Times New Roman" panose="02020603050405020304" pitchFamily="18" charset="0"/>
            </a:endParaRPr>
          </a:p>
          <a:p>
            <a:pPr algn="ctr"/>
            <a:r>
              <a:rPr lang="kk-KZ" sz="1400" dirty="0" smtClean="0">
                <a:latin typeface="Times New Roman" panose="02020603050405020304" pitchFamily="18" charset="0"/>
                <a:cs typeface="Times New Roman" panose="02020603050405020304" pitchFamily="18" charset="0"/>
              </a:rPr>
              <a:t>Алматы </a:t>
            </a:r>
            <a:r>
              <a:rPr lang="kk-KZ" sz="1400" dirty="0" smtClean="0">
                <a:latin typeface="Times New Roman" panose="02020603050405020304" pitchFamily="18" charset="0"/>
                <a:cs typeface="Times New Roman" panose="02020603050405020304" pitchFamily="18" charset="0"/>
              </a:rPr>
              <a:t>2022</a:t>
            </a:r>
            <a:endParaRPr lang="ru-RU" sz="14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048000" y="1336281"/>
            <a:ext cx="6096000" cy="923330"/>
          </a:xfrm>
          <a:prstGeom prst="rect">
            <a:avLst/>
          </a:prstGeom>
        </p:spPr>
        <p:txBody>
          <a:bodyPr>
            <a:spAutoFit/>
          </a:bodyPr>
          <a:lstStyle/>
          <a:p>
            <a:pPr lvl="0" algn="ctr" fontAlgn="base">
              <a:spcBef>
                <a:spcPct val="0"/>
              </a:spcBef>
              <a:spcAft>
                <a:spcPct val="0"/>
              </a:spcAft>
            </a:pPr>
            <a:r>
              <a:rPr lang="ru-RU" dirty="0"/>
              <a:t>7</a:t>
            </a:r>
            <a:r>
              <a:rPr lang="en-GB" dirty="0"/>
              <a:t>M</a:t>
            </a:r>
            <a:r>
              <a:rPr lang="ru-RU" dirty="0"/>
              <a:t>07306 </a:t>
            </a:r>
            <a:r>
              <a:rPr lang="ru-RU" dirty="0" err="1"/>
              <a:t>Геопространственная</a:t>
            </a:r>
            <a:r>
              <a:rPr lang="ru-RU" dirty="0"/>
              <a:t> цифровая инженерия</a:t>
            </a:r>
            <a:endParaRPr lang="kk-KZ" dirty="0" smtClean="0">
              <a:solidFill>
                <a:schemeClr val="tx1"/>
              </a:solidFill>
              <a:latin typeface="Times New Roman" pitchFamily="18" charset="0"/>
              <a:ea typeface="Times New Roman" pitchFamily="18" charset="0"/>
              <a:cs typeface="Times New Roman" pitchFamily="18" charset="0"/>
            </a:endParaRPr>
          </a:p>
          <a:p>
            <a:pPr lvl="0" algn="ctr" fontAlgn="base">
              <a:spcBef>
                <a:spcPct val="0"/>
              </a:spcBef>
              <a:spcAft>
                <a:spcPct val="0"/>
              </a:spcAft>
            </a:pPr>
            <a:r>
              <a:rPr lang="en-GB" dirty="0"/>
              <a:t>MAP7012</a:t>
            </a:r>
            <a:r>
              <a:rPr lang="en-GB" b="1" dirty="0"/>
              <a:t> </a:t>
            </a:r>
            <a:r>
              <a:rPr lang="ru-RU" b="1" dirty="0" smtClean="0"/>
              <a:t>«</a:t>
            </a:r>
            <a:r>
              <a:rPr lang="en-GB" dirty="0" err="1" smtClean="0"/>
              <a:t>Инновационные</a:t>
            </a:r>
            <a:r>
              <a:rPr lang="en-GB" dirty="0" smtClean="0"/>
              <a:t> </a:t>
            </a:r>
            <a:r>
              <a:rPr lang="en-GB" dirty="0" err="1"/>
              <a:t>методы</a:t>
            </a:r>
            <a:r>
              <a:rPr lang="en-GB" dirty="0"/>
              <a:t> </a:t>
            </a:r>
            <a:r>
              <a:rPr lang="en-GB" dirty="0" err="1"/>
              <a:t>инженерно-геодезических</a:t>
            </a:r>
            <a:r>
              <a:rPr lang="en-GB" dirty="0"/>
              <a:t> </a:t>
            </a:r>
            <a:r>
              <a:rPr lang="en-GB" dirty="0" err="1" smtClean="0"/>
              <a:t>работ</a:t>
            </a:r>
            <a:r>
              <a:rPr lang="ru-RU" dirty="0" smtClean="0"/>
              <a:t>»</a:t>
            </a:r>
            <a:r>
              <a:rPr lang="kk-KZ" dirty="0" smtClean="0">
                <a:solidFill>
                  <a:schemeClr val="tx1"/>
                </a:solidFill>
                <a:latin typeface="Times New Roman" pitchFamily="18" charset="0"/>
                <a:ea typeface="Times New Roman" pitchFamily="18" charset="0"/>
                <a:cs typeface="Times New Roman" pitchFamily="18" charset="0"/>
              </a:rPr>
              <a:t> </a:t>
            </a:r>
          </a:p>
        </p:txBody>
      </p:sp>
      <p:sp>
        <p:nvSpPr>
          <p:cNvPr id="7" name="Rectangle 2"/>
          <p:cNvSpPr>
            <a:spLocks noChangeArrowheads="1"/>
          </p:cNvSpPr>
          <p:nvPr/>
        </p:nvSpPr>
        <p:spPr bwMode="auto">
          <a:xfrm>
            <a:off x="0" y="105344"/>
            <a:ext cx="12192000" cy="1031051"/>
          </a:xfrm>
          <a:prstGeom prst="rect">
            <a:avLst/>
          </a:prstGeom>
          <a:solidFill>
            <a:srgbClr val="8CADAE">
              <a:tint val="45000"/>
            </a:srgbClr>
          </a:solidFill>
          <a:ln w="9525" cap="flat" cmpd="sng" algn="ctr">
            <a:solidFill>
              <a:srgbClr val="8CADAE"/>
            </a:solidFill>
            <a:prstDash val="solid"/>
            <a:headEnd/>
            <a:tailEnd/>
          </a:ln>
          <a:effectLst>
            <a:outerShdw blurRad="50800" dist="25400" dir="5400000" rotWithShape="0">
              <a:srgbClr val="000000">
                <a:alpha val="35000"/>
              </a:srgbClr>
            </a:outerShdw>
          </a:effectLst>
        </p:spPr>
        <p:txBody>
          <a:bodyPr vert="horz" wrap="square" lIns="91440" tIns="45720" rIns="91440" bIns="0" numCol="1" anchor="ctr" anchorCtr="0" compatLnSpc="1">
            <a:prstTxWarp prst="textNoShape">
              <a:avLst/>
            </a:prstTxWarp>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kk-KZ"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ҚАЗАҚСТАН РЕСПУБЛИКАСЫ БІЛІМ ЖӘНЕ ҒЫЛЫМ МИНИСТРЛІГІ</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kk-KZ"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Сәтбаев Университеті</a:t>
            </a:r>
          </a:p>
          <a:p>
            <a:pPr lvl="0" algn="ctr" eaLnBrk="0" fontAlgn="base" hangingPunct="0">
              <a:spcBef>
                <a:spcPct val="0"/>
              </a:spcBef>
              <a:spcAft>
                <a:spcPct val="0"/>
              </a:spcAft>
              <a:defRPr/>
            </a:pPr>
            <a:r>
              <a:rPr lang="ru-RU" sz="1600" kern="0" dirty="0" err="1" smtClean="0">
                <a:solidFill>
                  <a:prstClr val="black"/>
                </a:solidFill>
                <a:latin typeface="Times New Roman" pitchFamily="18" charset="0"/>
                <a:ea typeface="Times New Roman" pitchFamily="18" charset="0"/>
                <a:cs typeface="Times New Roman" pitchFamily="18" charset="0"/>
              </a:rPr>
              <a:t>Ө.А.Байқоңыров атындағы Тау-кен</a:t>
            </a:r>
            <a:r>
              <a:rPr lang="ru-RU" sz="1600" kern="0" dirty="0" smtClean="0">
                <a:solidFill>
                  <a:prstClr val="black"/>
                </a:solidFill>
                <a:latin typeface="Times New Roman" pitchFamily="18" charset="0"/>
                <a:ea typeface="Times New Roman" pitchFamily="18" charset="0"/>
                <a:cs typeface="Times New Roman" pitchFamily="18" charset="0"/>
              </a:rPr>
              <a:t> металлургия институты</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ru-RU"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a:t>
            </a:r>
            <a:r>
              <a:rPr kumimoji="0" lang="kk-KZ"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Маркшейдерлік іс және геодезия</a:t>
            </a:r>
            <a:r>
              <a:rPr kumimoji="0" lang="ru-RU"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a:t>
            </a:r>
            <a:r>
              <a:rPr kumimoji="0" lang="kk-KZ" sz="1600" b="0" i="0" u="none" strike="noStrike" kern="0" cap="none" spc="0" normalizeH="0" baseline="0" noProof="0" dirty="0" smtClean="0">
                <a:ln>
                  <a:noFill/>
                </a:ln>
                <a:solidFill>
                  <a:prstClr val="black"/>
                </a:solidFill>
                <a:effectLst/>
                <a:uLnTx/>
                <a:uFillTx/>
                <a:latin typeface="Times New Roman" pitchFamily="18" charset="0"/>
                <a:ea typeface="Times New Roman" pitchFamily="18" charset="0"/>
                <a:cs typeface="Times New Roman" pitchFamily="18" charset="0"/>
              </a:rPr>
              <a:t> кафедрасы</a:t>
            </a:r>
            <a:endParaRPr kumimoji="0" lang="ru-RU" sz="1600" b="0" i="0" u="none" strike="noStrike" kern="0" cap="none" spc="0" normalizeH="0" baseline="0" noProof="0" dirty="0" smtClean="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xmlns="" val="20098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bwMode="auto">
          <a:xfrm>
            <a:off x="0" y="511728"/>
            <a:ext cx="12923612" cy="31393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algn="ctr" eaLnBrk="0" fontAlgn="base" hangingPunct="0">
              <a:lnSpc>
                <a:spcPct val="100000"/>
              </a:lnSpc>
              <a:spcBef>
                <a:spcPct val="0"/>
              </a:spcBef>
              <a:spcAft>
                <a:spcPct val="0"/>
              </a:spcAft>
              <a:buClrTx/>
              <a:buSzTx/>
              <a:buNone/>
            </a:pPr>
            <a:r>
              <a:rPr lang="ru-RU" sz="2400" dirty="0" smtClean="0"/>
              <a:t>Специальные </a:t>
            </a:r>
            <a:r>
              <a:rPr lang="ru-RU" sz="2400" dirty="0"/>
              <a:t>геодезические приборы и инструменты, включая современные </a:t>
            </a:r>
            <a:endParaRPr lang="en-US" sz="2400" dirty="0" smtClean="0"/>
          </a:p>
          <a:p>
            <a:pPr marL="0" lvl="0" indent="0" algn="ctr" eaLnBrk="0" fontAlgn="base" hangingPunct="0">
              <a:lnSpc>
                <a:spcPct val="100000"/>
              </a:lnSpc>
              <a:spcBef>
                <a:spcPct val="0"/>
              </a:spcBef>
              <a:spcAft>
                <a:spcPct val="0"/>
              </a:spcAft>
              <a:buClrTx/>
              <a:buSzTx/>
              <a:buNone/>
            </a:pPr>
            <a:r>
              <a:rPr lang="ru-RU" sz="2400" dirty="0" smtClean="0"/>
              <a:t>Электронные</a:t>
            </a:r>
            <a:r>
              <a:rPr lang="en-US" sz="2400" dirty="0" smtClean="0"/>
              <a:t> </a:t>
            </a:r>
            <a:r>
              <a:rPr lang="ru-RU" sz="2400" dirty="0" smtClean="0"/>
              <a:t>тахеометры </a:t>
            </a:r>
            <a:r>
              <a:rPr lang="ru-RU" sz="2400" dirty="0"/>
              <a:t>и </a:t>
            </a:r>
            <a:r>
              <a:rPr lang="ru-RU" sz="2400" dirty="0" smtClean="0"/>
              <a:t>приборы </a:t>
            </a:r>
            <a:r>
              <a:rPr lang="ru-RU" sz="2400" dirty="0"/>
              <a:t>спутниковой навигации, </a:t>
            </a:r>
            <a:endParaRPr lang="en-US" sz="2400" dirty="0" smtClean="0"/>
          </a:p>
          <a:p>
            <a:pPr marL="0" lvl="0" indent="0" algn="ctr" eaLnBrk="0" fontAlgn="base" hangingPunct="0">
              <a:lnSpc>
                <a:spcPct val="100000"/>
              </a:lnSpc>
              <a:spcBef>
                <a:spcPct val="0"/>
              </a:spcBef>
              <a:spcAft>
                <a:spcPct val="0"/>
              </a:spcAft>
              <a:buClrTx/>
              <a:buSzTx/>
              <a:buNone/>
            </a:pPr>
            <a:r>
              <a:rPr lang="ru-RU" sz="2400" dirty="0" smtClean="0"/>
              <a:t>предназначенные </a:t>
            </a:r>
            <a:r>
              <a:rPr lang="ru-RU" sz="2400" dirty="0"/>
              <a:t>для решения задач прикладной геодезии.</a:t>
            </a:r>
            <a:endParaRPr kumimoji="0" lang="ru-RU" altLang="ru-RU" sz="2200" b="1" i="0" u="none" strike="noStrike" cap="none" normalizeH="0" baseline="0" dirty="0" smtClean="0">
              <a:ln>
                <a:noFill/>
              </a:ln>
              <a:solidFill>
                <a:schemeClr val="tx1"/>
              </a:solidFill>
              <a:effectLst/>
              <a:latin typeface="Arial" panose="020B0604020202020204" pitchFamily="34" charset="0"/>
            </a:endParaRP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FFFFAA"/>
                </a:solidFill>
                <a:effectLst/>
                <a:latin typeface="Arial" panose="020B0604020202020204" pitchFamily="34" charset="0"/>
              </a:rPr>
              <a:t>________</a:t>
            </a:r>
            <a:r>
              <a:rPr kumimoji="0" lang="ru-RU" altLang="ru-RU" sz="1800" b="0" i="0" u="none" strike="noStrike" cap="none" normalizeH="0" baseline="0" dirty="0" smtClean="0">
                <a:ln>
                  <a:noFill/>
                </a:ln>
                <a:solidFill>
                  <a:schemeClr val="tx1"/>
                </a:solidFill>
                <a:effectLst/>
                <a:latin typeface="Arial" panose="020B0604020202020204" pitchFamily="34" charset="0"/>
              </a:rPr>
              <a:t>В настоящее время создано очень много геодезических приборов и новых геодезических технологий,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принципиально отличающих от традиционных. В прежние годы для каждого вида измерений существовал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свой тип приборов: для угловых измерений теодолит, для высотных измерений – нивелир, для линейных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измерений – лазерная рулетка и дальномер. Каждый прибор, в зависимости от предполагаемого </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использования имел свои </a:t>
            </a:r>
            <a:r>
              <a:rPr kumimoji="0" lang="ru-RU" altLang="ru-RU" sz="1800" b="0" i="0" u="none" strike="noStrike" cap="none" normalizeH="0" baseline="0" dirty="0" err="1" smtClean="0">
                <a:ln>
                  <a:noFill/>
                </a:ln>
                <a:solidFill>
                  <a:schemeClr val="tx1"/>
                </a:solidFill>
                <a:effectLst/>
                <a:latin typeface="Arial" panose="020B0604020202020204" pitchFamily="34" charset="0"/>
              </a:rPr>
              <a:t>точностные</a:t>
            </a:r>
            <a:r>
              <a:rPr kumimoji="0" lang="ru-RU" altLang="ru-RU" sz="1800" b="0" i="0" u="none" strike="noStrike" cap="none" normalizeH="0" baseline="0" dirty="0" smtClean="0">
                <a:ln>
                  <a:noFill/>
                </a:ln>
                <a:solidFill>
                  <a:schemeClr val="tx1"/>
                </a:solidFill>
                <a:effectLst/>
                <a:latin typeface="Arial" panose="020B0604020202020204" pitchFamily="34" charset="0"/>
              </a:rPr>
              <a:t> характеристики. </a:t>
            </a: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rgbClr val="FFFFAA"/>
                </a:solidFill>
                <a:effectLst/>
                <a:latin typeface="Arial" panose="020B0604020202020204" pitchFamily="34" charset="0"/>
              </a:rPr>
              <a:t>__</a:t>
            </a:r>
            <a:r>
              <a:rPr kumimoji="0" lang="ru-RU" altLang="ru-RU" sz="1800" b="0" i="0" u="none" strike="noStrike" cap="none" normalizeH="0" baseline="0" dirty="0" smtClean="0">
                <a:ln>
                  <a:noFill/>
                </a:ln>
                <a:solidFill>
                  <a:schemeClr val="tx1"/>
                </a:solidFill>
                <a:effectLst/>
                <a:latin typeface="Arial" panose="020B0604020202020204" pitchFamily="34" charset="0"/>
              </a:rPr>
              <a:t>Создание электронных тахеометров можно считать естественным развитием геодезической техники,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a:p>
            <a:pPr marL="0" marR="0" lvl="0" indent="266700" algn="just"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связанным с общим развитием приборостроения и электроники. </a:t>
            </a:r>
          </a:p>
        </p:txBody>
      </p:sp>
      <p:sp>
        <p:nvSpPr>
          <p:cNvPr id="6" name="Прямоугольник 5"/>
          <p:cNvSpPr/>
          <p:nvPr/>
        </p:nvSpPr>
        <p:spPr>
          <a:xfrm>
            <a:off x="310938" y="3626716"/>
            <a:ext cx="11562194" cy="923330"/>
          </a:xfrm>
          <a:prstGeom prst="rect">
            <a:avLst/>
          </a:prstGeom>
        </p:spPr>
        <p:txBody>
          <a:bodyPr wrap="square">
            <a:spAutoFit/>
          </a:bodyPr>
          <a:lstStyle/>
          <a:p>
            <a:r>
              <a:rPr lang="ru-RU" dirty="0"/>
              <a:t>Электронный тахеометр сделал возможным получение координат в любой точке объекта в течение короткого промежутка времени без каких-либо дополнительных или предварительных построений на местности. Точность измерения углов в современном электронном тахеометре достигает половины угловой секунды.</a:t>
            </a: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5475" y="4550046"/>
            <a:ext cx="1885167" cy="2307954"/>
          </a:xfrm>
          <a:prstGeom prst="rect">
            <a:avLst/>
          </a:prstGeom>
        </p:spPr>
      </p:pic>
    </p:spTree>
    <p:extLst>
      <p:ext uri="{BB962C8B-B14F-4D97-AF65-F5344CB8AC3E}">
        <p14:creationId xmlns:p14="http://schemas.microsoft.com/office/powerpoint/2010/main" xmlns="" val="61964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422031"/>
            <a:ext cx="10058400" cy="5447063"/>
          </a:xfrm>
        </p:spPr>
        <p:txBody>
          <a:bodyPr/>
          <a:lstStyle/>
          <a:p>
            <a:pPr algn="just"/>
            <a:r>
              <a:rPr lang="ru-RU" dirty="0"/>
              <a:t>Электронные тахеометры и спутниковые технологии стали основой геодезических, кадастровых, маркшейдерских и картографических съемок и объединили эти технические науки одним приборным парком. </a:t>
            </a:r>
          </a:p>
          <a:p>
            <a:pPr algn="just"/>
            <a:r>
              <a:rPr lang="ru-RU" dirty="0" smtClean="0"/>
              <a:t>Например</a:t>
            </a:r>
            <a:r>
              <a:rPr lang="ru-RU" dirty="0"/>
              <a:t>, лазерный ручной дальномер позволяет кадастровому технику выполнить обмеры внутри помещения с достаточной точностью, быстро и без привлечения помощников. На рисунке изображены ручной и стационарный лазерные дальномеры, длины которых составляет 12 см. </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178105" y="2943339"/>
            <a:ext cx="4187190" cy="2620286"/>
          </a:xfrm>
          <a:prstGeom prst="rect">
            <a:avLst/>
          </a:prstGeom>
        </p:spPr>
      </p:pic>
    </p:spTree>
    <p:extLst>
      <p:ext uri="{BB962C8B-B14F-4D97-AF65-F5344CB8AC3E}">
        <p14:creationId xmlns:p14="http://schemas.microsoft.com/office/powerpoint/2010/main" xmlns="" val="79555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450166"/>
            <a:ext cx="10058400" cy="5418928"/>
          </a:xfrm>
        </p:spPr>
        <p:txBody>
          <a:bodyPr/>
          <a:lstStyle/>
          <a:p>
            <a:pPr algn="just"/>
            <a:r>
              <a:rPr lang="ru-RU" dirty="0"/>
              <a:t>Для измерения углов созданы электронные теодолиты, которые могут применяться не только как самостоятельные приборы для угловых измерений в различных видах геодезических работ, но и в связи с функцией накопления и сохранения информации, как миникомпьютеры для обработки измерений.</a:t>
            </a:r>
          </a:p>
        </p:txBody>
      </p:sp>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99853" y="1814733"/>
            <a:ext cx="2076982" cy="4550898"/>
          </a:xfrm>
          <a:prstGeom prst="rect">
            <a:avLst/>
          </a:prstGeom>
        </p:spPr>
      </p:pic>
    </p:spTree>
    <p:extLst>
      <p:ext uri="{BB962C8B-B14F-4D97-AF65-F5344CB8AC3E}">
        <p14:creationId xmlns:p14="http://schemas.microsoft.com/office/powerpoint/2010/main" xmlns="" val="656247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228600"/>
            <a:ext cx="10058400" cy="5640494"/>
          </a:xfrm>
        </p:spPr>
        <p:txBody>
          <a:bodyPr/>
          <a:lstStyle/>
          <a:p>
            <a:pPr algn="just"/>
            <a:r>
              <a:rPr lang="ru-RU" dirty="0"/>
              <a:t>Для получения объемного изображения территории, пригодного для создания цифровых карт используются лазерные сканеры. </a:t>
            </a:r>
          </a:p>
          <a:p>
            <a:pPr algn="just"/>
            <a:r>
              <a:rPr lang="ru-RU" dirty="0"/>
              <a:t>________Лазерный сканер по средствам высокоскоростного сканирования переносит совокупность характеристик реальной поверхности в цифровой вид и представляет результат в пространственной системе координат. Лазерные сканеры – лазерные 3D сканеры – лазерные сканирующие системы – наземные лазерные сканеры – это совершенно новое геодезическое оборудование. Если рассмотреть техническую сторону лазерных сканеров, можно сказать, что лазерный сканер – это прибор, оснащенный высокоскоростным </a:t>
            </a:r>
            <a:r>
              <a:rPr lang="ru-RU" dirty="0" err="1"/>
              <a:t>безотражательным</a:t>
            </a:r>
            <a:r>
              <a:rPr lang="ru-RU" dirty="0"/>
              <a:t> лазерным дальномером и системой изменения направления луча лазера – специальное поворотное зеркало.</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81718" y="3205932"/>
            <a:ext cx="3272118" cy="3256780"/>
          </a:xfrm>
          <a:prstGeom prst="rect">
            <a:avLst/>
          </a:prstGeom>
        </p:spPr>
      </p:pic>
    </p:spTree>
    <p:extLst>
      <p:ext uri="{BB962C8B-B14F-4D97-AF65-F5344CB8AC3E}">
        <p14:creationId xmlns:p14="http://schemas.microsoft.com/office/powerpoint/2010/main" xmlns="" val="86206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228600"/>
            <a:ext cx="10058400" cy="5640494"/>
          </a:xfrm>
        </p:spPr>
        <p:txBody>
          <a:bodyPr>
            <a:normAutofit lnSpcReduction="10000"/>
          </a:bodyPr>
          <a:lstStyle/>
          <a:p>
            <a:pPr algn="just"/>
            <a:r>
              <a:rPr lang="ru-RU" dirty="0"/>
              <a:t>Прогресс современной технологии выполнения полевых инженерно-геодезических работ неразрывно связан с внедрением в геодезическое производство спутниковых систем позиционирования ( таких, как GPS, «NAVSTAR» и «</a:t>
            </a:r>
            <a:r>
              <a:rPr lang="ru-RU" dirty="0" err="1"/>
              <a:t>Глонасс</a:t>
            </a:r>
            <a:r>
              <a:rPr lang="ru-RU" dirty="0"/>
              <a:t>»), открывающих перспективу резкого повышения производительности труда при одновременном повышении точности измерений и снижении материальных затрат. </a:t>
            </a:r>
          </a:p>
          <a:p>
            <a:pPr algn="just"/>
            <a:r>
              <a:rPr lang="ru-RU" dirty="0"/>
              <a:t>________GPS - американская мировая спутниковая система навигации, основанная на 32 спутниках, вращающихся на средней орбите Земли. GPS позволяет в любом месте Земли (исключая приполярные области), почти при любой погоде, а также в околоземном космическом пространстве определять местоположение и скорость объектов. </a:t>
            </a:r>
          </a:p>
          <a:p>
            <a:pPr algn="just"/>
            <a:r>
              <a:rPr lang="ru-RU" dirty="0"/>
              <a:t>________ГЛОНАСС - советская/российская мировая спутниковая система навигации, основанная на 24 спутниках, движущихся над поверхностью Земли в трёх орбитальных плоскостях с наклоном орбитальных плоскостей 64,8° и высотой 19400 км. </a:t>
            </a:r>
          </a:p>
          <a:p>
            <a:pPr algn="just"/>
            <a:r>
              <a:rPr lang="ru-RU" dirty="0"/>
              <a:t>_Основным отличием от GPS является то, что у ГЛОНАСС более стабильное соединение, но менее короткий срок жизни спутника. Общим недостатком использования любой радионавигационной системы является то, что при определённых условиях сигнал может не доходить до приёмника, или приходить со значительными искажениями или задержками. Например, практически невозможно определить своё точное местонахождение в глубине квартиры внутри железобетонного здания, в подвале или в тоннеле даже профессиональными геодезическими приемниками. </a:t>
            </a:r>
          </a:p>
        </p:txBody>
      </p:sp>
    </p:spTree>
    <p:extLst>
      <p:ext uri="{BB962C8B-B14F-4D97-AF65-F5344CB8AC3E}">
        <p14:creationId xmlns:p14="http://schemas.microsoft.com/office/powerpoint/2010/main" xmlns="" val="25403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617259" y="96488"/>
            <a:ext cx="2329612" cy="3205546"/>
          </a:xfrm>
        </p:spPr>
      </p:pic>
      <p:pic>
        <p:nvPicPr>
          <p:cNvPr id="7" name="Рисунок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815417" y="734579"/>
            <a:ext cx="2610971" cy="2567455"/>
          </a:xfrm>
          <a:prstGeom prst="rect">
            <a:avLst/>
          </a:prstGeom>
        </p:spPr>
      </p:pic>
      <p:sp>
        <p:nvSpPr>
          <p:cNvPr id="8" name="Прямоугольник 7"/>
          <p:cNvSpPr/>
          <p:nvPr/>
        </p:nvSpPr>
        <p:spPr>
          <a:xfrm>
            <a:off x="1264023" y="3587261"/>
            <a:ext cx="9681882" cy="1477328"/>
          </a:xfrm>
          <a:prstGeom prst="rect">
            <a:avLst/>
          </a:prstGeom>
        </p:spPr>
        <p:txBody>
          <a:bodyPr wrap="square">
            <a:spAutoFit/>
          </a:bodyPr>
          <a:lstStyle/>
          <a:p>
            <a:pPr algn="just"/>
            <a:r>
              <a:rPr lang="ru-RU" dirty="0"/>
              <a:t>_Одним из важных аспектов GPS по сравнению с обычными методами съемки является получение трех координат точек. Трехмерное положение точек получают с помощью засечек с искусственных спутников Земли. </a:t>
            </a:r>
          </a:p>
          <a:p>
            <a:pPr algn="just"/>
            <a:r>
              <a:rPr lang="ru-RU" dirty="0"/>
              <a:t>________Приемники GPS выпускаются для всех требований точности и многих специальных измерений. </a:t>
            </a:r>
          </a:p>
        </p:txBody>
      </p:sp>
    </p:spTree>
    <p:extLst>
      <p:ext uri="{BB962C8B-B14F-4D97-AF65-F5344CB8AC3E}">
        <p14:creationId xmlns:p14="http://schemas.microsoft.com/office/powerpoint/2010/main" xmlns="" val="1873150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7280" y="403412"/>
            <a:ext cx="10058400" cy="5465682"/>
          </a:xfrm>
        </p:spPr>
        <p:txBody>
          <a:bodyPr/>
          <a:lstStyle/>
          <a:p>
            <a:pPr algn="just"/>
            <a:r>
              <a:rPr lang="ru-RU" dirty="0"/>
              <a:t>В настоящий момент спутниковые технологии вытесняют традиционные геодезические методы определения координат, длин линий, углов и азимутов, идет поиск наиболее оптимальных технологий, обобщение и создание методических, руководящих и инструктивных материалов. Также начинают активно применяться новые виды </a:t>
            </a:r>
            <a:r>
              <a:rPr lang="ru-RU" dirty="0" smtClean="0"/>
              <a:t>технологий</a:t>
            </a:r>
            <a:r>
              <a:rPr lang="ru-RU" dirty="0"/>
              <a:t>, например, такие как беспилотные летательные аппараты. </a:t>
            </a:r>
            <a:endParaRPr lang="en-US" dirty="0" smtClean="0"/>
          </a:p>
          <a:p>
            <a:pPr algn="just"/>
            <a:r>
              <a:rPr lang="ru-RU" dirty="0"/>
              <a:t>Беспилотный летательный аппарат (БПЛА, также иногда сокращается как БЛА) — летательный аппарат без экипажа на борту. Все чаще используется в строительных компаниях для задач, связанных с геодезией (либо картографией). Для определения координат и земной скорости современные БПЛА, как правило, используют спутниковые навигационные приёмники (GPS или ГЛОНАСС). Углы ориентации и перегрузки определяются с использованием гироскопов и акселерометров.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38836" y="3658985"/>
            <a:ext cx="4476885" cy="2822388"/>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666604" y="3658985"/>
            <a:ext cx="4233582" cy="2822388"/>
          </a:xfrm>
          <a:prstGeom prst="rect">
            <a:avLst/>
          </a:prstGeom>
        </p:spPr>
      </p:pic>
    </p:spTree>
    <p:extLst>
      <p:ext uri="{BB962C8B-B14F-4D97-AF65-F5344CB8AC3E}">
        <p14:creationId xmlns:p14="http://schemas.microsoft.com/office/powerpoint/2010/main" xmlns="" val="1795425646"/>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630</TotalTime>
  <Words>770</Words>
  <Application>Microsoft Office PowerPoint</Application>
  <PresentationFormat>Произвольный</PresentationFormat>
  <Paragraphs>34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Ретро</vt:lpstr>
      <vt:lpstr>8 лекция. Специальные геодезические приборы и инструменты, включая современные электронные тахеометры и приборы спутниковой навигации, предназначенные для решения задач прикладной геодезии.</vt:lpstr>
      <vt:lpstr>Слайд 2</vt:lpstr>
      <vt:lpstr>Слайд 3</vt:lpstr>
      <vt:lpstr>Слайд 4</vt:lpstr>
      <vt:lpstr>Слайд 5</vt:lpstr>
      <vt:lpstr>Слайд 6</vt:lpstr>
      <vt:lpstr>Слайд 7</vt:lpstr>
      <vt:lpstr>Слайд 8</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дәріс. Маркшейдердегі автоматтандырылған жүйелер.</dc:title>
  <dc:creator>ПК</dc:creator>
  <cp:lastModifiedBy>Acer</cp:lastModifiedBy>
  <cp:revision>35</cp:revision>
  <dcterms:created xsi:type="dcterms:W3CDTF">2020-09-01T04:45:35Z</dcterms:created>
  <dcterms:modified xsi:type="dcterms:W3CDTF">2022-10-29T07:39:20Z</dcterms:modified>
</cp:coreProperties>
</file>