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7F7F"/>
    <a:srgbClr val="82847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 showGuides="1">
      <p:cViewPr varScale="1">
        <p:scale>
          <a:sx n="30" d="100"/>
          <a:sy n="30" d="100"/>
        </p:scale>
        <p:origin x="-346" y="-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910FB-97C3-4EC6-A1E1-03DE0B9A647A}" type="datetimeFigureOut">
              <a:rPr lang="ru-RU" smtClean="0"/>
              <a:pPr/>
              <a:t>07.11.2024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50076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910FB-97C3-4EC6-A1E1-03DE0B9A647A}" type="datetimeFigureOut">
              <a:rPr lang="ru-RU" smtClean="0"/>
              <a:pPr/>
              <a:t>07.11.2024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26686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910FB-97C3-4EC6-A1E1-03DE0B9A647A}" type="datetimeFigureOut">
              <a:rPr lang="ru-RU" smtClean="0"/>
              <a:pPr/>
              <a:t>07.11.2024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67521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910FB-97C3-4EC6-A1E1-03DE0B9A647A}" type="datetimeFigureOut">
              <a:rPr lang="ru-RU" smtClean="0"/>
              <a:pPr/>
              <a:t>07.11.2024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17494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910FB-97C3-4EC6-A1E1-03DE0B9A647A}" type="datetimeFigureOut">
              <a:rPr lang="ru-RU" smtClean="0"/>
              <a:pPr/>
              <a:t>07.11.2024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980399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910FB-97C3-4EC6-A1E1-03DE0B9A647A}" type="datetimeFigureOut">
              <a:rPr lang="ru-RU" smtClean="0"/>
              <a:pPr/>
              <a:t>07.11.2024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4367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910FB-97C3-4EC6-A1E1-03DE0B9A647A}" type="datetimeFigureOut">
              <a:rPr lang="ru-RU" smtClean="0"/>
              <a:pPr/>
              <a:t>07.11.2024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42592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910FB-97C3-4EC6-A1E1-03DE0B9A647A}" type="datetimeFigureOut">
              <a:rPr lang="ru-RU" smtClean="0"/>
              <a:pPr/>
              <a:t>07.11.2024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8324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910FB-97C3-4EC6-A1E1-03DE0B9A647A}" type="datetimeFigureOut">
              <a:rPr lang="ru-RU" smtClean="0"/>
              <a:pPr/>
              <a:t>07.11.2024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19767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D0910FB-97C3-4EC6-A1E1-03DE0B9A647A}" type="datetimeFigureOut">
              <a:rPr lang="ru-RU" smtClean="0"/>
              <a:pPr/>
              <a:t>07.11.2024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3644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910FB-97C3-4EC6-A1E1-03DE0B9A647A}" type="datetimeFigureOut">
              <a:rPr lang="ru-RU" smtClean="0"/>
              <a:pPr/>
              <a:t>07.11.2024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23065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D0910FB-97C3-4EC6-A1E1-03DE0B9A647A}" type="datetimeFigureOut">
              <a:rPr lang="ru-RU" smtClean="0"/>
              <a:pPr/>
              <a:t>07.11.2024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663406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66800" y="2734635"/>
            <a:ext cx="10058400" cy="1388729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лекция. </a:t>
            </a:r>
            <a:r>
              <a:rPr lang="ru-RU" sz="2400" dirty="0" smtClean="0"/>
              <a:t>Специальные геодезические приборы для выполнение геодезического сопровождение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97280" y="5048049"/>
            <a:ext cx="10058400" cy="1143000"/>
          </a:xfrm>
        </p:spPr>
        <p:txBody>
          <a:bodyPr>
            <a:normAutofit/>
          </a:bodyPr>
          <a:lstStyle/>
          <a:p>
            <a:pPr algn="r"/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преподаватель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Phd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сениор-лектор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Кожаев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Ж.Т.</a:t>
            </a:r>
          </a:p>
          <a:p>
            <a:pPr algn="r"/>
            <a:endParaRPr lang="kk-K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Алматы 2022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48000" y="1336281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/>
              <a:t>7</a:t>
            </a:r>
            <a:r>
              <a:rPr lang="en-GB" dirty="0"/>
              <a:t>M</a:t>
            </a:r>
            <a:r>
              <a:rPr lang="ru-RU" dirty="0"/>
              <a:t>07306 </a:t>
            </a:r>
            <a:r>
              <a:rPr lang="ru-RU" dirty="0" err="1"/>
              <a:t>Геопространственная</a:t>
            </a:r>
            <a:r>
              <a:rPr lang="ru-RU" dirty="0"/>
              <a:t> цифровая инженерия</a:t>
            </a:r>
            <a:endParaRPr lang="kk-KZ" dirty="0" smtClean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dirty="0"/>
              <a:t>MAP7012</a:t>
            </a:r>
            <a:r>
              <a:rPr lang="en-GB" b="1" dirty="0"/>
              <a:t> </a:t>
            </a:r>
            <a:r>
              <a:rPr lang="ru-RU" b="1" dirty="0" smtClean="0"/>
              <a:t>«</a:t>
            </a:r>
            <a:r>
              <a:rPr lang="en-GB" dirty="0" err="1" smtClean="0"/>
              <a:t>Инновационные</a:t>
            </a:r>
            <a:r>
              <a:rPr lang="en-GB" dirty="0" smtClean="0"/>
              <a:t> </a:t>
            </a:r>
            <a:r>
              <a:rPr lang="en-GB" dirty="0" err="1"/>
              <a:t>методы</a:t>
            </a:r>
            <a:r>
              <a:rPr lang="en-GB" dirty="0"/>
              <a:t> </a:t>
            </a:r>
            <a:r>
              <a:rPr lang="en-GB" dirty="0" err="1"/>
              <a:t>инженерно-геодезических</a:t>
            </a:r>
            <a:r>
              <a:rPr lang="en-GB" dirty="0"/>
              <a:t> </a:t>
            </a:r>
            <a:r>
              <a:rPr lang="en-GB" dirty="0" err="1" smtClean="0"/>
              <a:t>работ</a:t>
            </a:r>
            <a:r>
              <a:rPr lang="ru-RU" dirty="0" smtClean="0"/>
              <a:t>»</a:t>
            </a: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105344"/>
            <a:ext cx="12192000" cy="1031051"/>
          </a:xfrm>
          <a:prstGeom prst="rect">
            <a:avLst/>
          </a:prstGeom>
          <a:solidFill>
            <a:srgbClr val="8CADAE">
              <a:tint val="45000"/>
            </a:srgbClr>
          </a:solidFill>
          <a:ln w="9525" cap="flat" cmpd="sng" algn="ctr">
            <a:solidFill>
              <a:srgbClr val="8CADAE"/>
            </a:solidFill>
            <a:prstDash val="solid"/>
            <a:headEnd/>
            <a:tailEnd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ҚАЗАҚСТАН РЕСПУБЛИКАСЫ БІЛІМ ЖӘНЕ ҒЫЛЫМ МИНИСТРЛІГІ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Сәтбаев Университеті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К.Тұрысов атындағы геология, мұнай және тау-кен ісі институты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kk-KZ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Маркшейдерлік іс және геодезия</a:t>
            </a: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kk-KZ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кафедрасы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0983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397000"/>
            <a:ext cx="10058400" cy="4472094"/>
          </a:xfrm>
        </p:spPr>
        <p:txBody>
          <a:bodyPr>
            <a:normAutofit/>
          </a:bodyPr>
          <a:lstStyle/>
          <a:p>
            <a:r>
              <a:rPr lang="ru-RU" b="1" dirty="0" smtClean="0"/>
              <a:t>Введение</a:t>
            </a:r>
          </a:p>
          <a:p>
            <a:r>
              <a:rPr lang="ru-RU" dirty="0" smtClean="0"/>
              <a:t>Геодезическое сопровождение представляет собой комплекс мероприятий, направленных на точное определение и контроль пространственного положения объектов на всех стадиях строительства и эксплуатации. Для выполнения этих задач используются специальные геодезические приборы, которые обеспечивают высокую точность и надежность измерений, позволяя специалистам контролировать деформации, перемещения и точное положение строительных и инженерных объектов.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4037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939800" y="1473200"/>
            <a:ext cx="10744200" cy="469900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2. Типы специальных геодезических приборов</a:t>
            </a:r>
          </a:p>
          <a:p>
            <a:r>
              <a:rPr lang="ru-RU" dirty="0" smtClean="0"/>
              <a:t>Для выполнения геодезического сопровождения используются следующие основные типы приборов:</a:t>
            </a:r>
          </a:p>
          <a:p>
            <a:r>
              <a:rPr lang="ru-RU" b="1" dirty="0" smtClean="0"/>
              <a:t>Электронные тахеометры</a:t>
            </a:r>
            <a:endParaRPr lang="ru-RU" dirty="0" smtClean="0"/>
          </a:p>
          <a:p>
            <a:pPr lvl="1"/>
            <a:r>
              <a:rPr lang="ru-RU" dirty="0" smtClean="0"/>
              <a:t>Универсальные приборы, которые измеряют горизонтальные и вертикальные углы, а также расстояния до объекта с помощью лазерного дальномера.</a:t>
            </a:r>
          </a:p>
          <a:p>
            <a:pPr lvl="1"/>
            <a:r>
              <a:rPr lang="ru-RU" dirty="0" smtClean="0"/>
              <a:t>Тахеометры позволяют выполнять полный спектр геодезических задач на строительных площадках, таких как вынос в натуру и контроль установленных конструкций.</a:t>
            </a:r>
          </a:p>
          <a:p>
            <a:pPr lvl="1"/>
            <a:r>
              <a:rPr lang="ru-RU" b="1" dirty="0" smtClean="0"/>
              <a:t>Роботизированные тахеометры</a:t>
            </a:r>
            <a:r>
              <a:rPr lang="ru-RU" dirty="0" smtClean="0"/>
              <a:t>: более совершенная версия, которая может автоматически наводиться на отражатель и выполнять измерения без участия оператора. Особенно эффективны в условиях, требующих быстрого и точного контроля.</a:t>
            </a:r>
          </a:p>
          <a:p>
            <a:r>
              <a:rPr lang="ru-RU" b="1" dirty="0" smtClean="0"/>
              <a:t>Лазерные сканеры</a:t>
            </a:r>
            <a:endParaRPr lang="ru-RU" dirty="0" smtClean="0"/>
          </a:p>
          <a:p>
            <a:pPr lvl="1"/>
            <a:r>
              <a:rPr lang="ru-RU" dirty="0" smtClean="0"/>
              <a:t>Приборы, которые с высокой скоростью сканируют объект, собирая данные о его трехмерной форме и фиксируя миллионы точек.</a:t>
            </a:r>
          </a:p>
          <a:p>
            <a:pPr lvl="1"/>
            <a:r>
              <a:rPr lang="ru-RU" dirty="0" smtClean="0"/>
              <a:t>Позволяют получать детализированные 3D-модели сооружений, что полезно для анализа деформаций и контроля геометрии зданий и конструкций.</a:t>
            </a:r>
          </a:p>
          <a:p>
            <a:pPr lvl="1"/>
            <a:r>
              <a:rPr lang="ru-RU" dirty="0" smtClean="0"/>
              <a:t>Широко используются в крупных проектах, где важна визуализация сложных форм и конструкций.</a:t>
            </a:r>
          </a:p>
          <a:p>
            <a:r>
              <a:rPr lang="ru-RU" b="1" dirty="0" smtClean="0"/>
              <a:t>GNSS-приемники высокой точности</a:t>
            </a:r>
            <a:endParaRPr lang="ru-RU" dirty="0" smtClean="0"/>
          </a:p>
          <a:p>
            <a:pPr lvl="1"/>
            <a:r>
              <a:rPr lang="ru-RU" dirty="0" smtClean="0"/>
              <a:t>Используются для контроля положения объектов на открытых пространствах и особенно актуальны на больших строительных площадках.</a:t>
            </a:r>
          </a:p>
          <a:p>
            <a:pPr lvl="1"/>
            <a:r>
              <a:rPr lang="ru-RU" dirty="0" smtClean="0"/>
              <a:t>Высокоточные GNSS-приемники, поддерживающие RTK (</a:t>
            </a:r>
            <a:r>
              <a:rPr lang="ru-RU" dirty="0" err="1" smtClean="0"/>
              <a:t>Real-Time</a:t>
            </a:r>
            <a:r>
              <a:rPr lang="ru-RU" dirty="0" smtClean="0"/>
              <a:t> </a:t>
            </a:r>
            <a:r>
              <a:rPr lang="ru-RU" dirty="0" err="1" smtClean="0"/>
              <a:t>Kinematic</a:t>
            </a:r>
            <a:r>
              <a:rPr lang="ru-RU" dirty="0" smtClean="0"/>
              <a:t>) или PPP (</a:t>
            </a:r>
            <a:r>
              <a:rPr lang="ru-RU" dirty="0" err="1" smtClean="0"/>
              <a:t>Precise</a:t>
            </a:r>
            <a:r>
              <a:rPr lang="ru-RU" dirty="0" smtClean="0"/>
              <a:t> </a:t>
            </a:r>
            <a:r>
              <a:rPr lang="ru-RU" dirty="0" err="1" smtClean="0"/>
              <a:t>Point</a:t>
            </a:r>
            <a:r>
              <a:rPr lang="ru-RU" dirty="0" smtClean="0"/>
              <a:t> </a:t>
            </a:r>
            <a:r>
              <a:rPr lang="ru-RU" dirty="0" err="1" smtClean="0"/>
              <a:t>Positioning</a:t>
            </a:r>
            <a:r>
              <a:rPr lang="ru-RU" dirty="0" smtClean="0"/>
              <a:t>), обеспечивают сантиметровую точность, позволяя выполнять вынос в натуру, а также проводить мониторинг деформаций объектов.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73150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447800"/>
            <a:ext cx="10058400" cy="4421294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err="1" smtClean="0"/>
              <a:t>Деформометры</a:t>
            </a:r>
            <a:r>
              <a:rPr lang="ru-RU" b="1" dirty="0" smtClean="0"/>
              <a:t> и инклинометры</a:t>
            </a:r>
            <a:endParaRPr lang="ru-RU" dirty="0" smtClean="0"/>
          </a:p>
          <a:p>
            <a:r>
              <a:rPr lang="ru-RU" b="1" dirty="0" err="1" smtClean="0"/>
              <a:t>Деформометры</a:t>
            </a:r>
            <a:r>
              <a:rPr lang="ru-RU" dirty="0" smtClean="0"/>
              <a:t>: устройства, предназначенные для постоянного контроля малых деформаций конструкций, например, мостов или высотных зданий.</a:t>
            </a:r>
          </a:p>
          <a:p>
            <a:r>
              <a:rPr lang="ru-RU" b="1" dirty="0" smtClean="0"/>
              <a:t>Инклинометры</a:t>
            </a:r>
            <a:r>
              <a:rPr lang="ru-RU" dirty="0" smtClean="0"/>
              <a:t>: приборы, которые измеряют угол наклона объекта, позволяя контролировать крен зданий, оползни и другие опасные смещения.</a:t>
            </a:r>
          </a:p>
          <a:p>
            <a:r>
              <a:rPr lang="ru-RU" dirty="0" smtClean="0"/>
              <a:t>Применяются на объектах с повышенной подвижностью или в условиях, где важно учитывать малейшие смещения для предотвращения аварийных ситуаций.</a:t>
            </a:r>
          </a:p>
          <a:p>
            <a:r>
              <a:rPr lang="ru-RU" b="1" dirty="0" smtClean="0"/>
              <a:t>Автоматизированные системы мониторинга</a:t>
            </a:r>
            <a:endParaRPr lang="ru-RU" dirty="0" smtClean="0"/>
          </a:p>
          <a:p>
            <a:r>
              <a:rPr lang="ru-RU" dirty="0" smtClean="0"/>
              <a:t>Комплексы, объединяющие различные геодезические приборы (такие как тахеометры, GNSS-приемники и лазерные сканеры) в единую систему.</a:t>
            </a:r>
          </a:p>
          <a:p>
            <a:r>
              <a:rPr lang="ru-RU" dirty="0" smtClean="0"/>
              <a:t>Способны автоматически собирать и передавать данные в реальном времени, анализируя изменения положения объектов.</a:t>
            </a:r>
          </a:p>
          <a:p>
            <a:r>
              <a:rPr lang="ru-RU" dirty="0" smtClean="0"/>
              <a:t>Такие системы востребованы на крупных сооружениях, например, плотинах, мостах или небоскребах, где важно непрерывное отслеживание состояния конструкции.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95425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97280" y="1270000"/>
            <a:ext cx="10058400" cy="4599094"/>
          </a:xfrm>
        </p:spPr>
        <p:txBody>
          <a:bodyPr/>
          <a:lstStyle/>
          <a:p>
            <a:r>
              <a:rPr lang="ru-RU" b="1" dirty="0" smtClean="0"/>
              <a:t>3. Принципы работы и особенности использования приборов</a:t>
            </a:r>
          </a:p>
          <a:p>
            <a:r>
              <a:rPr lang="ru-RU" b="1" dirty="0" smtClean="0"/>
              <a:t>Высокая точность и устойчивость к внешним факторам</a:t>
            </a:r>
            <a:r>
              <a:rPr lang="ru-RU" dirty="0" smtClean="0"/>
              <a:t>: приборы должны обеспечивать стабильную точность в различных условиях, таких как вибрации и погодные изменения.</a:t>
            </a:r>
          </a:p>
          <a:p>
            <a:r>
              <a:rPr lang="ru-RU" b="1" dirty="0" smtClean="0"/>
              <a:t>Интеграция данных</a:t>
            </a:r>
            <a:r>
              <a:rPr lang="ru-RU" dirty="0" smtClean="0"/>
              <a:t>: современные приборы часто передают информацию в облачные сервисы для последующего анализа и формирования отчетов.</a:t>
            </a:r>
          </a:p>
          <a:p>
            <a:r>
              <a:rPr lang="ru-RU" b="1" dirty="0" smtClean="0"/>
              <a:t>Автоматизация процессов</a:t>
            </a:r>
            <a:r>
              <a:rPr lang="ru-RU" dirty="0" smtClean="0"/>
              <a:t>: роботизированные тахеометры и автоматизированные системы мониторинга значительно повышают скорость работы, особенно на крупных и сложных объектах.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97280" y="1371600"/>
            <a:ext cx="10058400" cy="4497494"/>
          </a:xfrm>
        </p:spPr>
        <p:txBody>
          <a:bodyPr/>
          <a:lstStyle/>
          <a:p>
            <a:r>
              <a:rPr lang="ru-RU" b="1" dirty="0" smtClean="0"/>
              <a:t>4. Примеры использования геодезических приборов на практике</a:t>
            </a:r>
          </a:p>
          <a:p>
            <a:r>
              <a:rPr lang="ru-RU" b="1" dirty="0" smtClean="0"/>
              <a:t>Мосты и плотины</a:t>
            </a:r>
            <a:r>
              <a:rPr lang="ru-RU" dirty="0" smtClean="0"/>
              <a:t>: автоматизированные системы мониторинга и </a:t>
            </a:r>
            <a:r>
              <a:rPr lang="ru-RU" dirty="0" err="1" smtClean="0"/>
              <a:t>деформометры</a:t>
            </a:r>
            <a:r>
              <a:rPr lang="ru-RU" dirty="0" smtClean="0"/>
              <a:t> используются для отслеживания смещений конструкций и контроля уровня деформаций в реальном времени.</a:t>
            </a:r>
          </a:p>
          <a:p>
            <a:r>
              <a:rPr lang="ru-RU" b="1" dirty="0" smtClean="0"/>
              <a:t>Высотные здания</a:t>
            </a:r>
            <a:r>
              <a:rPr lang="ru-RU" dirty="0" smtClean="0"/>
              <a:t>: инклинометры и тахеометры позволяют контролировать вертикальность конструкций, особенно на этапе строительства.</a:t>
            </a:r>
          </a:p>
          <a:p>
            <a:r>
              <a:rPr lang="ru-RU" b="1" dirty="0" smtClean="0"/>
              <a:t>Тоннели и подземные сооружения</a:t>
            </a:r>
            <a:r>
              <a:rPr lang="ru-RU" dirty="0" smtClean="0"/>
              <a:t>: лазерные сканеры и тахеометры используются для контроля профиля и формы сооружений, а также для наблюдения за сдвигами и деформациями почвы вокруг.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97280" y="1422400"/>
            <a:ext cx="10058400" cy="4446694"/>
          </a:xfrm>
        </p:spPr>
        <p:txBody>
          <a:bodyPr/>
          <a:lstStyle/>
          <a:p>
            <a:r>
              <a:rPr lang="ru-RU" b="1" dirty="0" smtClean="0"/>
              <a:t>5. Перспективы развития технологий</a:t>
            </a:r>
          </a:p>
          <a:p>
            <a:r>
              <a:rPr lang="ru-RU" b="1" dirty="0" smtClean="0"/>
              <a:t>Системы искусственного интеллекта для анализа данных</a:t>
            </a:r>
            <a:r>
              <a:rPr lang="ru-RU" dirty="0" smtClean="0"/>
              <a:t>: развитие ИИ позволяет улучшить анализ данных, полученных от геодезических приборов, и быстрее выявлять потенциальные угрозы.</a:t>
            </a:r>
          </a:p>
          <a:p>
            <a:r>
              <a:rPr lang="ru-RU" b="1" dirty="0" smtClean="0"/>
              <a:t>Датчики нового поколения</a:t>
            </a:r>
            <a:r>
              <a:rPr lang="ru-RU" dirty="0" smtClean="0"/>
              <a:t>: усовершенствованные датчики смогут фиксировать даже минимальные изменения положения конструкций.</a:t>
            </a:r>
          </a:p>
          <a:p>
            <a:r>
              <a:rPr lang="ru-RU" b="1" dirty="0" smtClean="0"/>
              <a:t>Повышение интеграции с BIM-системами</a:t>
            </a:r>
            <a:r>
              <a:rPr lang="ru-RU" dirty="0" smtClean="0"/>
              <a:t> (</a:t>
            </a:r>
            <a:r>
              <a:rPr lang="ru-RU" dirty="0" err="1" smtClean="0"/>
              <a:t>Building</a:t>
            </a:r>
            <a:r>
              <a:rPr lang="ru-RU" dirty="0" smtClean="0"/>
              <a:t> </a:t>
            </a:r>
            <a:r>
              <a:rPr lang="ru-RU" dirty="0" err="1" smtClean="0"/>
              <a:t>Information</a:t>
            </a:r>
            <a:r>
              <a:rPr lang="ru-RU" dirty="0" smtClean="0"/>
              <a:t> </a:t>
            </a:r>
            <a:r>
              <a:rPr lang="ru-RU" dirty="0" err="1" smtClean="0"/>
              <a:t>Modeling</a:t>
            </a:r>
            <a:r>
              <a:rPr lang="ru-RU" dirty="0" smtClean="0"/>
              <a:t>): использование данных приборов для актуализации 3D-моделей зданий в режиме реального времени.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97280" y="1219200"/>
            <a:ext cx="10058400" cy="4649894"/>
          </a:xfrm>
        </p:spPr>
        <p:txBody>
          <a:bodyPr/>
          <a:lstStyle/>
          <a:p>
            <a:r>
              <a:rPr lang="ru-RU" b="1" dirty="0" smtClean="0"/>
              <a:t>Заключение</a:t>
            </a:r>
          </a:p>
          <a:p>
            <a:r>
              <a:rPr lang="ru-RU" dirty="0" smtClean="0"/>
              <a:t>Специальные геодезические приборы играют важную роль в выполнении геодезического сопровождения, обеспечивая точность и надежность данных на всех стадиях строительства и эксплуатации. Внедрение передовых технологий, таких как роботизированные системы и автоматизированные комплексы, позволяет оперативно и с высокой точностью решать сложные задачи в строительной отрасли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b="1" dirty="0" smtClean="0"/>
              <a:t>Контрольные вопрос:</a:t>
            </a:r>
          </a:p>
          <a:p>
            <a:r>
              <a:rPr lang="ru-RU" dirty="0" smtClean="0"/>
              <a:t>Какие задачи решает геодезическое сопровождение при строительстве и эксплуатации </a:t>
            </a:r>
            <a:r>
              <a:rPr lang="ru-RU" dirty="0" err="1" smtClean="0"/>
              <a:t>объектов?Какое</a:t>
            </a:r>
            <a:r>
              <a:rPr lang="ru-RU" dirty="0" smtClean="0"/>
              <a:t> преимущество имеют роботизированные тахеометры перед обычными электронными </a:t>
            </a:r>
            <a:r>
              <a:rPr lang="ru-RU" dirty="0" err="1" smtClean="0"/>
              <a:t>тахеометрами?Для</a:t>
            </a:r>
            <a:r>
              <a:rPr lang="ru-RU" dirty="0" smtClean="0"/>
              <a:t> чего используются лазерные сканеры при выполнении геодезического </a:t>
            </a:r>
            <a:r>
              <a:rPr lang="ru-RU" dirty="0" err="1" smtClean="0"/>
              <a:t>сопровождения?Какие</a:t>
            </a:r>
            <a:r>
              <a:rPr lang="ru-RU" dirty="0" smtClean="0"/>
              <a:t> приборы предназначены для мониторинга деформаций и крена конструкций, и какова их </a:t>
            </a:r>
            <a:r>
              <a:rPr lang="ru-RU" dirty="0" err="1" smtClean="0"/>
              <a:t>роль?Каковы</a:t>
            </a:r>
            <a:r>
              <a:rPr lang="ru-RU" dirty="0" smtClean="0"/>
              <a:t> преимущества автоматизированных систем мониторинга на крупных строительных объектах?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658</TotalTime>
  <Words>741</Words>
  <Application>Microsoft Office PowerPoint</Application>
  <PresentationFormat>Произвольный</PresentationFormat>
  <Paragraphs>50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Ретро</vt:lpstr>
      <vt:lpstr>9 лекция. Специальные геодезические приборы для выполнение геодезического сопровождение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 дәріс. Маркшейдердегі автоматтандырылған жүйелер.</dc:title>
  <dc:creator>ПК</dc:creator>
  <cp:lastModifiedBy>Acer</cp:lastModifiedBy>
  <cp:revision>38</cp:revision>
  <dcterms:created xsi:type="dcterms:W3CDTF">2020-09-01T04:45:35Z</dcterms:created>
  <dcterms:modified xsi:type="dcterms:W3CDTF">2024-11-07T07:21:53Z</dcterms:modified>
</cp:coreProperties>
</file>