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284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149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07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6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3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5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0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734635"/>
            <a:ext cx="10058400" cy="138872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ru-RU" sz="2400" dirty="0"/>
              <a:t>Основные сведения и методы съемки с БПЛА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7</a:t>
            </a:r>
            <a:r>
              <a:rPr lang="en-GB" dirty="0"/>
              <a:t>M</a:t>
            </a:r>
            <a:r>
              <a:rPr lang="ru-RU" dirty="0"/>
              <a:t>07306 </a:t>
            </a:r>
            <a:r>
              <a:rPr lang="ru-RU" dirty="0" err="1"/>
              <a:t>Геопространственная</a:t>
            </a:r>
            <a:r>
              <a:rPr lang="ru-RU" dirty="0"/>
              <a:t> цифровая инженерия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MAP7012</a:t>
            </a:r>
            <a:r>
              <a:rPr lang="en-GB" b="1" dirty="0"/>
              <a:t> </a:t>
            </a:r>
            <a:r>
              <a:rPr lang="ru-RU" b="1" dirty="0" smtClean="0"/>
              <a:t>«</a:t>
            </a:r>
            <a:r>
              <a:rPr lang="en-GB" dirty="0" err="1" smtClean="0"/>
              <a:t>Инновационные</a:t>
            </a:r>
            <a:r>
              <a:rPr lang="en-GB" dirty="0" smtClean="0"/>
              <a:t> </a:t>
            </a:r>
            <a:r>
              <a:rPr lang="en-GB" dirty="0" err="1"/>
              <a:t>методы</a:t>
            </a:r>
            <a:r>
              <a:rPr lang="en-GB" dirty="0"/>
              <a:t> </a:t>
            </a:r>
            <a:r>
              <a:rPr lang="en-GB" dirty="0" err="1"/>
              <a:t>инженерно-геодезических</a:t>
            </a:r>
            <a:r>
              <a:rPr lang="en-GB" dirty="0"/>
              <a:t> </a:t>
            </a:r>
            <a:r>
              <a:rPr lang="en-GB" dirty="0" err="1" smtClean="0"/>
              <a:t>работ</a:t>
            </a:r>
            <a:r>
              <a:rPr lang="ru-RU" dirty="0" smtClean="0"/>
              <a:t>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rgbClr val="8CADAE">
              <a:tint val="45000"/>
            </a:srgbClr>
          </a:solidFill>
          <a:ln w="9525" cap="flat" cmpd="sng" algn="ctr">
            <a:solidFill>
              <a:srgbClr val="8CADAE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975223"/>
            <a:ext cx="10058400" cy="201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/>
              <a:t>Применение </a:t>
            </a:r>
            <a:r>
              <a:rPr lang="ru-RU" sz="2500" b="1" dirty="0" err="1"/>
              <a:t>беспилотника</a:t>
            </a:r>
            <a:r>
              <a:rPr lang="ru-RU" sz="2500" b="1" dirty="0"/>
              <a:t> для топографической съёмки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27" y="1102568"/>
            <a:ext cx="5021132" cy="4519019"/>
          </a:xfrm>
        </p:spPr>
      </p:pic>
      <p:sp>
        <p:nvSpPr>
          <p:cNvPr id="5" name="Прямоугольник 4"/>
          <p:cNvSpPr/>
          <p:nvPr/>
        </p:nvSpPr>
        <p:spPr>
          <a:xfrm>
            <a:off x="5522259" y="107607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В настоящее время при проведении инженерно-геодезических изысканий обычно используется труд инженера-геодезиста, работающего «в поле». Его задача известна, результат — создание топографического плана заданного масштаба и точности. Но так же известны и сложности, которые встают на пути получения качественных данных за приемлемое время. Такими сложностями могут быть как труднодоступность (а иногда и полная недоступность какой-то части) объекта изысканий, почти линейная зависимость времени на выполнение изысканий от объёма работ (площади), особенности рельефа, наличие водных препятствий, и многие другие.</a:t>
            </a:r>
          </a:p>
          <a:p>
            <a:pPr algn="just"/>
            <a:r>
              <a:rPr lang="ru-RU" dirty="0"/>
              <a:t>Часто так же встречается непонимание со стороны заказчика объекта, которому всегда необходимо получить материалы изысканий в как можно более короткие сроки, что вполне объяснимо.</a:t>
            </a:r>
          </a:p>
        </p:txBody>
      </p:sp>
    </p:spTree>
    <p:extLst>
      <p:ext uri="{BB962C8B-B14F-4D97-AF65-F5344CB8AC3E}">
        <p14:creationId xmlns:p14="http://schemas.microsoft.com/office/powerpoint/2010/main" xmlns="" val="261467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1746"/>
            <a:ext cx="10058400" cy="4023360"/>
          </a:xfrm>
        </p:spPr>
        <p:txBody>
          <a:bodyPr/>
          <a:lstStyle/>
          <a:p>
            <a:pPr algn="just"/>
            <a:r>
              <a:rPr lang="ru-RU" dirty="0"/>
              <a:t>Одна из технологий, позволяющих частично решить некоторые из описанных выше проблем топографии, — аэрофотосъёмка, которая на сегодняшний момент активно развивается благодаря появлению лёгких недорогих летательных аппаратов (и что немаловажно, — беспилотных), позволяет обойти многие описанные сложности и выдать предварительный результат уже чуть ли не на следующий день, а окончательный — через какое-то время, которое будет на несколько порядков меньше времени, которое было бы потрачено на выполнение геодезических изысканий «обычным» способом.</a:t>
            </a:r>
          </a:p>
          <a:p>
            <a:pPr algn="just"/>
            <a:r>
              <a:rPr lang="ru-RU" dirty="0"/>
              <a:t>Эта технология на самом деле давно и хорошо изучена, её использование началось практически сразу, как только появились первые летательные аппараты. Заключается она в съёмке участка местности с воздуха, а детали её заключаются лишь в применении различных методов, технологий и программных </a:t>
            </a:r>
            <a:r>
              <a:rPr lang="ru-RU" dirty="0" smtClean="0"/>
              <a:t>средств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39" y="3567954"/>
            <a:ext cx="4838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30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031" y="537882"/>
            <a:ext cx="10058400" cy="6454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Специфика фотограмметрической обработки данных аэросъемки с БПЛА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6058" y="1788459"/>
            <a:ext cx="6529892" cy="221149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Обработка </a:t>
            </a:r>
            <a:r>
              <a:rPr lang="ru-RU" dirty="0"/>
              <a:t>аэрофотосъемки с БПЛА в цифровых фотограмметрических системах (ЦФС) в целом аналогична обработке аэрофотосъемки с «больших самолетов». Однако особенности данных с борта БПЛА часто не позволяют использовать автоматические процедуры стандартных пакетов — часть операций (например, расстановку связующих точек) приходится производить в ручном режиме.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81" y="1062317"/>
            <a:ext cx="5082148" cy="40072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5897" y="5173046"/>
            <a:ext cx="468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1. Накидной монтаж по телеметрической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6843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1706"/>
            <a:ext cx="10058400" cy="5667388"/>
          </a:xfrm>
        </p:spPr>
        <p:txBody>
          <a:bodyPr/>
          <a:lstStyle/>
          <a:p>
            <a:pPr algn="just"/>
            <a:r>
              <a:rPr lang="ru-RU" dirty="0"/>
              <a:t>Автоматический поиск связующих точек в таких случаях затруднен или требует значительного времени работы компьютера. Для уточнения накидного монтажа в таких случаях в ЦФС PHOTOMOD используется т.н. «автоматический накидной монтаж», который уточняет взаимное расположение снимков (Рис. 2).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177" y="1614997"/>
            <a:ext cx="7172605" cy="42540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2598" y="5933529"/>
            <a:ext cx="6122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2. Накидной монтаж после автоматического уточнения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360893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55494"/>
            <a:ext cx="10058400" cy="5613600"/>
          </a:xfrm>
        </p:spPr>
        <p:txBody>
          <a:bodyPr/>
          <a:lstStyle/>
          <a:p>
            <a:pPr algn="just"/>
            <a:r>
              <a:rPr lang="ru-RU" dirty="0" smtClean="0"/>
              <a:t>Съемка </a:t>
            </a:r>
            <a:r>
              <a:rPr lang="ru-RU" dirty="0"/>
              <a:t>с борта БПЛА производится с увеличенными перекрытиями. Нестабильность полета летательного аппарата иногда может привести к очень большим перекрытиям между соседними снимками, что вызывает сложности в стандартных фотограмметрических пакетах.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259" y="1536083"/>
            <a:ext cx="5356648" cy="4531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53835" y="6067808"/>
            <a:ext cx="6945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3. «Перепутывание» снимков при маленьком базисе съемки </a:t>
            </a:r>
          </a:p>
        </p:txBody>
      </p:sp>
    </p:spTree>
    <p:extLst>
      <p:ext uri="{BB962C8B-B14F-4D97-AF65-F5344CB8AC3E}">
        <p14:creationId xmlns:p14="http://schemas.microsoft.com/office/powerpoint/2010/main" xmlns="" val="8175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5153"/>
            <a:ext cx="10058400" cy="5653941"/>
          </a:xfrm>
        </p:spPr>
        <p:txBody>
          <a:bodyPr/>
          <a:lstStyle/>
          <a:p>
            <a:pPr algn="just"/>
            <a:r>
              <a:rPr lang="ru-RU" dirty="0"/>
              <a:t>Разные углы и высоты съемки соседних кадров приводят к увеличению области поиска связующих точек и увеличению числа грубых ошибок по сравнению со стандартными </a:t>
            </a:r>
            <a:r>
              <a:rPr lang="ru-RU" dirty="0" err="1"/>
              <a:t>аэрозалетами</a:t>
            </a:r>
            <a:r>
              <a:rPr lang="ru-RU" dirty="0"/>
              <a:t>. После создания уточненного накидного монтажа выполняется процедура автоматического измерения связующих точек. На первых проходах накидной монтаж опять уточняется: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372" y="1480538"/>
            <a:ext cx="5834390" cy="41734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4315" y="5653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4. Накидной монтаж после первых проходов автоматического измерения связующих точек</a:t>
            </a:r>
          </a:p>
        </p:txBody>
      </p:sp>
    </p:spTree>
    <p:extLst>
      <p:ext uri="{BB962C8B-B14F-4D97-AF65-F5344CB8AC3E}">
        <p14:creationId xmlns:p14="http://schemas.microsoft.com/office/powerpoint/2010/main" xmlns="" val="238843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16859"/>
            <a:ext cx="10058400" cy="54522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Выводы</a:t>
            </a:r>
          </a:p>
          <a:p>
            <a:pPr algn="just"/>
            <a:r>
              <a:rPr lang="ru-RU" dirty="0"/>
              <a:t>Использование БПЛА в качестве аэросъемочной платформы имеет большие перспективы при съемке небольших по протяженности площадных объектов и при съемке линейных объектов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Данные с БПЛА позволяют получать качественные картографические материалы (пространственные данные) при следующих условиях: </a:t>
            </a:r>
            <a:br>
              <a:rPr lang="ru-RU" dirty="0"/>
            </a:br>
            <a:r>
              <a:rPr lang="ru-RU" dirty="0"/>
              <a:t> выполнении определенных (вполне посильных) требований к съемочной аппаратуре и процессу съемки (гарантия достаточности перекрытий); </a:t>
            </a:r>
            <a:br>
              <a:rPr lang="ru-RU" dirty="0"/>
            </a:br>
            <a:r>
              <a:rPr lang="ru-RU" dirty="0"/>
              <a:t> строгой фотограмметрической обработке. Точность при этом возрастает в десятки раз и может составлять около GSD, как и для обычной аэросъемки и космических снимков. </a:t>
            </a:r>
            <a:endParaRPr lang="en-US" dirty="0" smtClean="0"/>
          </a:p>
          <a:p>
            <a:pPr algn="just"/>
            <a:r>
              <a:rPr lang="ru-RU" dirty="0" smtClean="0"/>
              <a:t>Использовать </a:t>
            </a:r>
            <a:r>
              <a:rPr lang="ru-RU" dirty="0"/>
              <a:t>на БПЛА калиброванные камеры. </a:t>
            </a:r>
            <a:br>
              <a:rPr lang="ru-RU" dirty="0"/>
            </a:br>
            <a:r>
              <a:rPr lang="ru-RU" dirty="0" smtClean="0"/>
              <a:t>Производить </a:t>
            </a:r>
            <a:r>
              <a:rPr lang="ru-RU" dirty="0"/>
              <a:t>съемку с выдержкой не длиннее 1/250с. </a:t>
            </a:r>
            <a:br>
              <a:rPr lang="ru-RU" dirty="0"/>
            </a:br>
            <a:r>
              <a:rPr lang="ru-RU" dirty="0"/>
              <a:t> Использовать объективы с фиксированным фокусным расстоянием. Если это невозможно, следует фиксировать увеличение (</a:t>
            </a:r>
            <a:r>
              <a:rPr lang="ru-RU" dirty="0" err="1"/>
              <a:t>Zoom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Съемка </a:t>
            </a:r>
            <a:r>
              <a:rPr lang="ru-RU" dirty="0"/>
              <a:t>должна производиться с фокусировкой на бесконечность и с отключенным режимом автофокусировки. 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Проектировать съемку с увеличенными перекрытиями (80% вдоль, 40% поперек маршрута). </a:t>
            </a:r>
            <a:br>
              <a:rPr lang="ru-RU" dirty="0"/>
            </a:br>
            <a:r>
              <a:rPr lang="ru-RU" dirty="0"/>
              <a:t> Желательно использовать камеры с центральным затвором. </a:t>
            </a:r>
            <a:br>
              <a:rPr lang="ru-RU" dirty="0"/>
            </a:br>
            <a:r>
              <a:rPr lang="ru-RU" dirty="0"/>
              <a:t> Желательно использовать </a:t>
            </a:r>
            <a:r>
              <a:rPr lang="ru-RU" dirty="0" err="1"/>
              <a:t>двухдиапазонные</a:t>
            </a:r>
            <a:r>
              <a:rPr lang="ru-RU" dirty="0"/>
              <a:t> GPS приемники на борту и дифференциальный режим измерений. </a:t>
            </a:r>
            <a:br>
              <a:rPr lang="ru-RU" dirty="0"/>
            </a:br>
            <a:r>
              <a:rPr lang="ru-RU" dirty="0"/>
              <a:t> Желательно использование на борту IMU, пусть и не имеющего высокой точности.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368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35" y="608208"/>
            <a:ext cx="10575985" cy="6115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625" y="2134522"/>
            <a:ext cx="749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>
                <a:solidFill>
                  <a:srgbClr val="3D38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Благодарим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874" y="5473005"/>
            <a:ext cx="418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r>
              <a:rPr lang="ru-RU" dirty="0">
                <a:solidFill>
                  <a:prstClr val="white"/>
                </a:solidFill>
              </a:rPr>
              <a:t>г. </a:t>
            </a:r>
            <a:r>
              <a:rPr lang="ru-RU" dirty="0" err="1">
                <a:solidFill>
                  <a:prstClr val="white"/>
                </a:solidFill>
              </a:rPr>
              <a:t>Алматы</a:t>
            </a:r>
            <a:r>
              <a:rPr lang="ru-RU" dirty="0">
                <a:solidFill>
                  <a:prstClr val="white"/>
                </a:solidFill>
              </a:rPr>
              <a:t>, ул. </a:t>
            </a:r>
            <a:r>
              <a:rPr lang="ru-RU" dirty="0" err="1">
                <a:solidFill>
                  <a:prstClr val="white"/>
                </a:solidFill>
              </a:rPr>
              <a:t>Сатпаева</a:t>
            </a:r>
            <a:r>
              <a:rPr lang="ru-RU" dirty="0">
                <a:solidFill>
                  <a:prstClr val="white"/>
                </a:solidFill>
              </a:rPr>
              <a:t>, д. 22 </a:t>
            </a:r>
          </a:p>
          <a:p>
            <a:r>
              <a:rPr lang="ru-RU" dirty="0">
                <a:solidFill>
                  <a:prstClr val="white"/>
                </a:solidFill>
              </a:rPr>
              <a:t>Телефон:  +7 777 273 3435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9346" y="5750004"/>
            <a:ext cx="283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www.kozhaev_zh@mail.ru</a:t>
            </a:r>
          </a:p>
        </p:txBody>
      </p:sp>
    </p:spTree>
    <p:extLst>
      <p:ext uri="{BB962C8B-B14F-4D97-AF65-F5344CB8AC3E}">
        <p14:creationId xmlns:p14="http://schemas.microsoft.com/office/powerpoint/2010/main" xmlns="" val="1651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1086</TotalTime>
  <Words>586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Ретро</vt:lpstr>
      <vt:lpstr>13 лекция. Основные сведения и методы съемки с БПЛА</vt:lpstr>
      <vt:lpstr>Применение беспилотника для топографической съёмки </vt:lpstr>
      <vt:lpstr>Слайд 3</vt:lpstr>
      <vt:lpstr>Специфика фотограмметрической обработки данных аэросъемки с БПЛА 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дәріс. Маркшейдердегі автоматтандырылған жүйелер.</dc:title>
  <dc:creator>ПК</dc:creator>
  <cp:lastModifiedBy>Acer</cp:lastModifiedBy>
  <cp:revision>61</cp:revision>
  <dcterms:created xsi:type="dcterms:W3CDTF">2020-09-01T04:45:35Z</dcterms:created>
  <dcterms:modified xsi:type="dcterms:W3CDTF">2022-10-29T07:44:16Z</dcterms:modified>
</cp:coreProperties>
</file>