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284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149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07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6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5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4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039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5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06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34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734635"/>
            <a:ext cx="10058400" cy="138872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лекция. </a:t>
            </a:r>
            <a:r>
              <a:rPr lang="ru-RU" sz="2400" dirty="0"/>
              <a:t>Основные сведения и методы съемки с БПЛА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48049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ассоц.проф.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Ж.Т.</a:t>
            </a:r>
          </a:p>
          <a:p>
            <a:pPr algn="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3362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7</a:t>
            </a:r>
            <a:r>
              <a:rPr lang="en-GB" dirty="0"/>
              <a:t>M</a:t>
            </a:r>
            <a:r>
              <a:rPr lang="ru-RU" dirty="0"/>
              <a:t>07306 </a:t>
            </a:r>
            <a:r>
              <a:rPr lang="ru-RU" dirty="0" err="1"/>
              <a:t>Геопространственная</a:t>
            </a:r>
            <a:r>
              <a:rPr lang="ru-RU" dirty="0"/>
              <a:t> цифровая инженерия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MAP7012</a:t>
            </a:r>
            <a:r>
              <a:rPr lang="en-GB" b="1" dirty="0"/>
              <a:t> </a:t>
            </a:r>
            <a:r>
              <a:rPr lang="ru-RU" b="1" dirty="0" smtClean="0"/>
              <a:t>«</a:t>
            </a:r>
            <a:r>
              <a:rPr lang="en-GB" dirty="0" err="1" smtClean="0"/>
              <a:t>Инновационные</a:t>
            </a:r>
            <a:r>
              <a:rPr lang="en-GB" dirty="0" smtClean="0"/>
              <a:t> </a:t>
            </a:r>
            <a:r>
              <a:rPr lang="en-GB" dirty="0" err="1"/>
              <a:t>методы</a:t>
            </a:r>
            <a:r>
              <a:rPr lang="en-GB" dirty="0"/>
              <a:t> </a:t>
            </a:r>
            <a:r>
              <a:rPr lang="en-GB" dirty="0" err="1"/>
              <a:t>инженерно-геодезических</a:t>
            </a:r>
            <a:r>
              <a:rPr lang="en-GB" dirty="0"/>
              <a:t> </a:t>
            </a:r>
            <a:r>
              <a:rPr lang="en-GB" dirty="0" err="1" smtClean="0"/>
              <a:t>работ</a:t>
            </a:r>
            <a:r>
              <a:rPr lang="ru-RU" dirty="0" smtClean="0"/>
              <a:t>»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5344"/>
            <a:ext cx="12192000" cy="1031051"/>
          </a:xfrm>
          <a:prstGeom prst="rect">
            <a:avLst/>
          </a:prstGeom>
          <a:solidFill>
            <a:srgbClr val="8CADAE">
              <a:tint val="45000"/>
            </a:srgbClr>
          </a:solidFill>
          <a:ln w="9525" cap="flat" cmpd="sng" algn="ctr">
            <a:solidFill>
              <a:srgbClr val="8CADAE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Сәтбаев Университеті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Ө.А.Байқоңыров атындағы Тау-кен</a:t>
            </a: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металлургия институты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87506"/>
            <a:ext cx="10058400" cy="2151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Примеры фотограмметрической обработки данных аэросъемки с БПЛА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658906"/>
            <a:ext cx="10058400" cy="5210188"/>
          </a:xfrm>
        </p:spPr>
        <p:txBody>
          <a:bodyPr/>
          <a:lstStyle/>
          <a:p>
            <a:r>
              <a:rPr lang="ru-RU" dirty="0"/>
              <a:t>Рассмотрим несколько примеров обработки аэросъемки с БПЛА. Во всех примерах для обработки использовалась ЦФС PHOTOMOD.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388" y="1326023"/>
            <a:ext cx="4558553" cy="49518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02941" y="133125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В Данном блоке </a:t>
            </a:r>
            <a:r>
              <a:rPr lang="ru-RU" dirty="0"/>
              <a:t>аэросъемки был обработан в автоматическом режиме по упрощенной схеме, без уравнивания и использования опорных точек. Привязка осуществлялась по центрам проекции, трансформирование снимков проводилось сразу в программе PHOTOMOD </a:t>
            </a:r>
            <a:r>
              <a:rPr lang="ru-RU" dirty="0" err="1"/>
              <a:t>GeoMosaic</a:t>
            </a:r>
            <a:r>
              <a:rPr lang="ru-RU" dirty="0"/>
              <a:t> без учета рельефа. </a:t>
            </a:r>
            <a:r>
              <a:rPr lang="ru-RU" dirty="0" smtClean="0"/>
              <a:t>При </a:t>
            </a:r>
            <a:r>
              <a:rPr lang="ru-RU" dirty="0"/>
              <a:t>уравнивании три из измеренных опорных точек </a:t>
            </a:r>
            <a:r>
              <a:rPr lang="ru-RU" dirty="0" smtClean="0"/>
              <a:t>считается </a:t>
            </a:r>
            <a:r>
              <a:rPr lang="ru-RU" dirty="0"/>
              <a:t>контрольными. Среднеквадратическая ошибка уравнивания составила по опорным точкам 15 см, 16 см, 12 см, по контрольным точкам 23 см, 29 см и 57 см. Расхождения на связующих точках составили 8 см, 14 см и 69 см. Общий вид блока представлен на следующем рисунке.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196" y="6501905"/>
            <a:ext cx="594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5. Общий вид «блока 1» Рис. 5. Общий вид «блока 1» </a:t>
            </a:r>
          </a:p>
        </p:txBody>
      </p:sp>
    </p:spTree>
    <p:extLst>
      <p:ext uri="{BB962C8B-B14F-4D97-AF65-F5344CB8AC3E}">
        <p14:creationId xmlns:p14="http://schemas.microsoft.com/office/powerpoint/2010/main" xmlns="" val="345338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199" y="1065180"/>
            <a:ext cx="5682727" cy="530810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процессе уравнивания </a:t>
            </a:r>
            <a:r>
              <a:rPr lang="ru-RU" dirty="0" smtClean="0"/>
              <a:t>бывает, </a:t>
            </a:r>
            <a:r>
              <a:rPr lang="ru-RU" dirty="0"/>
              <a:t>что координаты центров проекций из телеметрической информации содержат систематическую ошибку, главная из компонент которой составляет 10,5 метра по высоте Z. Среднеквадратические ошибки на центрах проекции после вычитания систематической ошибки </a:t>
            </a:r>
            <a:r>
              <a:rPr lang="ru-RU" dirty="0" smtClean="0"/>
              <a:t>составляет </a:t>
            </a:r>
            <a:r>
              <a:rPr lang="ru-RU" dirty="0"/>
              <a:t>84 см, 239 см и 75 см. Существенно большая ошибка по Y (вдоль полета), скорее всего, связана с неточным определением моментов съемки в телеметрии. Большие ошибки по Z на связующих точках возможно связаны с неточной калибровкой камеры и с накопленной ошибкой при съемке камерой с щелевым затвором. Наибольшие ошибки на связующих точках наблюдаются на краях и в углах снимков.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52" y="1065180"/>
            <a:ext cx="5448300" cy="3695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7482" y="4760880"/>
            <a:ext cx="483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6. Величины ошибок на связующих точках </a:t>
            </a:r>
          </a:p>
        </p:txBody>
      </p:sp>
    </p:spTree>
    <p:extLst>
      <p:ext uri="{BB962C8B-B14F-4D97-AF65-F5344CB8AC3E}">
        <p14:creationId xmlns:p14="http://schemas.microsoft.com/office/powerpoint/2010/main" xmlns="" val="392700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7659" y="1344719"/>
            <a:ext cx="4351468" cy="4023360"/>
          </a:xfrm>
        </p:spPr>
        <p:txBody>
          <a:bodyPr/>
          <a:lstStyle/>
          <a:p>
            <a:r>
              <a:rPr lang="ru-RU" dirty="0"/>
              <a:t>Дальнейшая обработка блока </a:t>
            </a:r>
            <a:r>
              <a:rPr lang="ru-RU" dirty="0" smtClean="0"/>
              <a:t>по </a:t>
            </a:r>
            <a:r>
              <a:rPr lang="ru-RU" dirty="0"/>
              <a:t>стандартной схеме. </a:t>
            </a:r>
            <a:r>
              <a:rPr lang="ru-RU" dirty="0" smtClean="0"/>
              <a:t>Построение рельефа </a:t>
            </a:r>
            <a:r>
              <a:rPr lang="ru-RU" dirty="0"/>
              <a:t>в автоматическом режиме и сделано </a:t>
            </a:r>
            <a:r>
              <a:rPr lang="ru-RU" dirty="0" err="1"/>
              <a:t>ортотранформирование</a:t>
            </a:r>
            <a:r>
              <a:rPr lang="ru-RU" dirty="0"/>
              <a:t> с учетом построенного рельефа. Фрагмент построенного </a:t>
            </a:r>
            <a:r>
              <a:rPr lang="ru-RU" dirty="0" err="1"/>
              <a:t>ортофото</a:t>
            </a:r>
            <a:r>
              <a:rPr lang="ru-RU" dirty="0"/>
              <a:t> приведен на следующем рисунке. При построении этого фрагмента специально не включалась функция выравнивания яркости для демонстрации совпадения контуров соседних снимков.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1344719"/>
            <a:ext cx="4819650" cy="4524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4085" y="5869094"/>
            <a:ext cx="613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7. Фрагмент </a:t>
            </a:r>
            <a:r>
              <a:rPr lang="ru-RU" dirty="0" err="1"/>
              <a:t>ортофотоплана</a:t>
            </a:r>
            <a:r>
              <a:rPr lang="ru-RU" dirty="0"/>
              <a:t> без выравнивания яркости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347769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5270" y="608260"/>
            <a:ext cx="5144844" cy="56711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Съемка выполнялась с высоты около 900 м над средней плоскостью снимаемой местности с борта БПЛА </a:t>
            </a:r>
            <a:r>
              <a:rPr lang="ru-RU" dirty="0" err="1"/>
              <a:t>Птеро</a:t>
            </a:r>
            <a:r>
              <a:rPr lang="ru-RU" dirty="0"/>
              <a:t> цифровой </a:t>
            </a:r>
            <a:r>
              <a:rPr lang="ru-RU" dirty="0" err="1"/>
              <a:t>фотокомерой</a:t>
            </a:r>
            <a:r>
              <a:rPr lang="ru-RU" dirty="0"/>
              <a:t> </a:t>
            </a:r>
            <a:r>
              <a:rPr lang="ru-RU" dirty="0" err="1"/>
              <a:t>Canon</a:t>
            </a:r>
            <a:r>
              <a:rPr lang="ru-RU" dirty="0"/>
              <a:t> EOS 5D. Камера была предварительно откалибрована. Для оценки качества материалов использовался фрагмент блока, состоящий из 2-х маршрутов по 6 снимков в каждом. В качестве опорных использовались 14 точек, плановые координаты XY которых были сняты с планов масштаба 1:1000, а высота Z определялась по материалам воздушного лазерного сканирования, выполненного с точностью около 20-30 см. После фотограмметрического уравнивания среднеквадратические погрешности координат на опорных точках составили по X, Y и Z соответственно 20 см, 21 см и 50 см. Среднеквадратические погрешности координат связующих точек составили 6 см, 6 см, 15 см. Размер пиксела на местности для этого блока GSD составляет около 12 см. Общая схема блока показана на следующем рисунке.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488" y="608260"/>
            <a:ext cx="5105400" cy="5133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7614" y="5826168"/>
            <a:ext cx="615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8. Схема «блока 2» с опорными и связующими точками </a:t>
            </a:r>
          </a:p>
        </p:txBody>
      </p:sp>
    </p:spTree>
    <p:extLst>
      <p:ext uri="{BB962C8B-B14F-4D97-AF65-F5344CB8AC3E}">
        <p14:creationId xmlns:p14="http://schemas.microsoft.com/office/powerpoint/2010/main" xmlns="" val="144796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416859"/>
            <a:ext cx="10058400" cy="54522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Выводы</a:t>
            </a:r>
          </a:p>
          <a:p>
            <a:pPr algn="just"/>
            <a:r>
              <a:rPr lang="ru-RU" dirty="0"/>
              <a:t>Использование БПЛА в качестве аэросъемочной платформы имеет большие перспективы при съемке небольших по протяженности площадных объектов и при съемке линейных объектов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Данные с БПЛА позволяют получать качественные картографические материалы (пространственные данные) при следующих условиях: </a:t>
            </a:r>
            <a:br>
              <a:rPr lang="ru-RU" dirty="0"/>
            </a:br>
            <a:r>
              <a:rPr lang="ru-RU" dirty="0"/>
              <a:t> выполнении определенных (вполне посильных) требований к съемочной аппаратуре и процессу съемки (гарантия достаточности перекрытий); </a:t>
            </a:r>
            <a:br>
              <a:rPr lang="ru-RU" dirty="0"/>
            </a:br>
            <a:r>
              <a:rPr lang="ru-RU" dirty="0"/>
              <a:t> строгой фотограмметрической обработке. Точность при этом возрастает в десятки раз и может составлять около GSD, как и для обычной аэросъемки и космических снимков. </a:t>
            </a:r>
            <a:endParaRPr lang="en-US" dirty="0" smtClean="0"/>
          </a:p>
          <a:p>
            <a:pPr algn="just"/>
            <a:r>
              <a:rPr lang="ru-RU" dirty="0" smtClean="0"/>
              <a:t>Использовать </a:t>
            </a:r>
            <a:r>
              <a:rPr lang="ru-RU" dirty="0"/>
              <a:t>на БПЛА калиброванные камеры. </a:t>
            </a:r>
            <a:br>
              <a:rPr lang="ru-RU" dirty="0"/>
            </a:br>
            <a:r>
              <a:rPr lang="ru-RU" dirty="0" smtClean="0"/>
              <a:t>Производить </a:t>
            </a:r>
            <a:r>
              <a:rPr lang="ru-RU" dirty="0"/>
              <a:t>съемку с выдержкой не длиннее 1/250с. </a:t>
            </a:r>
            <a:br>
              <a:rPr lang="ru-RU" dirty="0"/>
            </a:br>
            <a:r>
              <a:rPr lang="ru-RU" dirty="0"/>
              <a:t> Использовать объективы с фиксированным фокусным расстоянием. Если это невозможно, следует фиксировать увеличение (</a:t>
            </a:r>
            <a:r>
              <a:rPr lang="ru-RU" dirty="0" err="1"/>
              <a:t>Zoom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Съемка </a:t>
            </a:r>
            <a:r>
              <a:rPr lang="ru-RU" dirty="0"/>
              <a:t>должна производиться с фокусировкой на бесконечность и с отключенным режимом автофокусировки. 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Проектировать съемку с увеличенными перекрытиями (80% вдоль, 40% поперек маршрута). </a:t>
            </a:r>
            <a:br>
              <a:rPr lang="ru-RU" dirty="0"/>
            </a:br>
            <a:r>
              <a:rPr lang="ru-RU" dirty="0"/>
              <a:t> Желательно использовать камеры с центральным затвором. </a:t>
            </a:r>
            <a:br>
              <a:rPr lang="ru-RU" dirty="0"/>
            </a:br>
            <a:r>
              <a:rPr lang="ru-RU" dirty="0"/>
              <a:t> Желательно использовать </a:t>
            </a:r>
            <a:r>
              <a:rPr lang="ru-RU" dirty="0" err="1"/>
              <a:t>двухдиапазонные</a:t>
            </a:r>
            <a:r>
              <a:rPr lang="ru-RU" dirty="0"/>
              <a:t> GPS приемники на борту и дифференциальный режим измерений. </a:t>
            </a:r>
            <a:br>
              <a:rPr lang="ru-RU" dirty="0"/>
            </a:br>
            <a:r>
              <a:rPr lang="ru-RU" dirty="0"/>
              <a:t> Желательно использование на борту IMU, пусть и не имеющего высокой точности.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368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35" y="608208"/>
            <a:ext cx="10575985" cy="6115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1625" y="2134522"/>
            <a:ext cx="749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>
                <a:solidFill>
                  <a:srgbClr val="3D38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Благодарим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874" y="5473005"/>
            <a:ext cx="418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r>
              <a:rPr lang="ru-RU" dirty="0">
                <a:solidFill>
                  <a:prstClr val="white"/>
                </a:solidFill>
              </a:rPr>
              <a:t>г. </a:t>
            </a:r>
            <a:r>
              <a:rPr lang="ru-RU" dirty="0" err="1">
                <a:solidFill>
                  <a:prstClr val="white"/>
                </a:solidFill>
              </a:rPr>
              <a:t>Алматы</a:t>
            </a:r>
            <a:r>
              <a:rPr lang="ru-RU" dirty="0">
                <a:solidFill>
                  <a:prstClr val="white"/>
                </a:solidFill>
              </a:rPr>
              <a:t>, ул. </a:t>
            </a:r>
            <a:r>
              <a:rPr lang="ru-RU" dirty="0" err="1">
                <a:solidFill>
                  <a:prstClr val="white"/>
                </a:solidFill>
              </a:rPr>
              <a:t>Сатпаева</a:t>
            </a:r>
            <a:r>
              <a:rPr lang="ru-RU" dirty="0">
                <a:solidFill>
                  <a:prstClr val="white"/>
                </a:solidFill>
              </a:rPr>
              <a:t>, д. 22 </a:t>
            </a:r>
          </a:p>
          <a:p>
            <a:r>
              <a:rPr lang="ru-RU" dirty="0">
                <a:solidFill>
                  <a:prstClr val="white"/>
                </a:solidFill>
              </a:rPr>
              <a:t>Телефон:  +7 777 273 3435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9346" y="5750004"/>
            <a:ext cx="283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www.kozhaev_zh@mail.ru</a:t>
            </a:r>
          </a:p>
        </p:txBody>
      </p:sp>
    </p:spTree>
    <p:extLst>
      <p:ext uri="{BB962C8B-B14F-4D97-AF65-F5344CB8AC3E}">
        <p14:creationId xmlns:p14="http://schemas.microsoft.com/office/powerpoint/2010/main" xmlns="" val="1651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1091</TotalTime>
  <Words>577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Ретро</vt:lpstr>
      <vt:lpstr>14 лекция. Основные сведения и методы съемки с БПЛА</vt:lpstr>
      <vt:lpstr>Примеры фотограмметрической обработки данных аэросъемки с БПЛА 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дәріс. Маркшейдердегі автоматтандырылған жүйелер.</dc:title>
  <dc:creator>ПК</dc:creator>
  <cp:lastModifiedBy>Acer</cp:lastModifiedBy>
  <cp:revision>61</cp:revision>
  <dcterms:created xsi:type="dcterms:W3CDTF">2020-09-01T04:45:35Z</dcterms:created>
  <dcterms:modified xsi:type="dcterms:W3CDTF">2022-10-29T07:45:18Z</dcterms:modified>
</cp:coreProperties>
</file>