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Override3.xml" ContentType="application/vnd.openxmlformats-officedocument.themeOverride+xml"/>
  <Override PartName="/ppt/theme/themeOverride4.xml" ContentType="application/vnd.openxmlformats-officedocument.themeOverride+xml"/>
  <Override PartName="/ppt/theme/themeOverride5.xml" ContentType="application/vnd.openxmlformats-officedocument.themeOverride+xml"/>
  <Override PartName="/ppt/theme/themeOverride6.xml" ContentType="application/vnd.openxmlformats-officedocument.themeOverride+xml"/>
  <Override PartName="/ppt/theme/themeOverride7.xml" ContentType="application/vnd.openxmlformats-officedocument.themeOverride+xml"/>
  <Override PartName="/ppt/theme/themeOverride8.xml" ContentType="application/vnd.openxmlformats-officedocument.themeOverride+xml"/>
  <Override PartName="/ppt/theme/themeOverride9.xml" ContentType="application/vnd.openxmlformats-officedocument.themeOverride+xml"/>
  <Override PartName="/ppt/theme/themeOverride10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907" r:id="rId1"/>
  </p:sldMasterIdLst>
  <p:sldIdLst>
    <p:sldId id="283" r:id="rId2"/>
    <p:sldId id="258" r:id="rId3"/>
    <p:sldId id="289" r:id="rId4"/>
    <p:sldId id="256" r:id="rId5"/>
    <p:sldId id="285" r:id="rId6"/>
    <p:sldId id="286" r:id="rId7"/>
    <p:sldId id="287" r:id="rId8"/>
    <p:sldId id="288" r:id="rId9"/>
    <p:sldId id="257" r:id="rId10"/>
    <p:sldId id="262" r:id="rId11"/>
    <p:sldId id="263" r:id="rId12"/>
    <p:sldId id="264" r:id="rId13"/>
    <p:sldId id="266" r:id="rId14"/>
    <p:sldId id="268" r:id="rId15"/>
    <p:sldId id="269" r:id="rId16"/>
    <p:sldId id="267" r:id="rId17"/>
    <p:sldId id="270" r:id="rId18"/>
    <p:sldId id="265" r:id="rId19"/>
  </p:sldIdLst>
  <p:sldSz cx="12192000" cy="6858000"/>
  <p:notesSz cx="9296400" cy="7010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208">
          <p15:clr>
            <a:srgbClr val="A4A3A4"/>
          </p15:clr>
        </p15:guide>
        <p15:guide id="2" pos="2928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159" d="100"/>
          <a:sy n="159" d="100"/>
        </p:scale>
        <p:origin x="2544" y="21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>
        <p:guide orient="horz" pos="2208"/>
        <p:guide pos="292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4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5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6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7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8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9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0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9/13/2021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480CB8C-FF30-3943-91D7-502391CA66B1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911824"/>
      </p:ext>
    </p:extLst>
  </p:cSld>
  <p:clrMapOvr>
    <a:masterClrMapping/>
  </p:clrMapOvr>
  <p:hf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9/13/2021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480CB8C-FF30-3943-91D7-502391CA66B1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6665328"/>
      </p:ext>
    </p:extLst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9/13/2021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480CB8C-FF30-3943-91D7-502391CA66B1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407142991"/>
      </p:ext>
    </p:extLst>
  </p:cSld>
  <p:clrMapOvr>
    <a:masterClrMapping/>
  </p:clrMapOvr>
  <p:hf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9/13/2021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480CB8C-FF30-3943-91D7-502391CA66B1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4620334"/>
      </p:ext>
    </p:extLst>
  </p:cSld>
  <p:clrMapOvr>
    <a:masterClrMapping/>
  </p:clrMapOvr>
  <p:hf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9/13/2021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480CB8C-FF30-3943-91D7-502391CA66B1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158922231"/>
      </p:ext>
    </p:extLst>
  </p:cSld>
  <p:clrMapOvr>
    <a:masterClrMapping/>
  </p:clrMapOvr>
  <p:hf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9/13/2021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480CB8C-FF30-3943-91D7-502391CA66B1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7244274"/>
      </p:ext>
    </p:extLst>
  </p:cSld>
  <p:clrMapOvr>
    <a:masterClrMapping/>
  </p:clrMapOvr>
  <p:hf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9/13/2021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480CB8C-FF30-3943-91D7-502391CA66B1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9666128"/>
      </p:ext>
    </p:extLst>
  </p:cSld>
  <p:clrMapOvr>
    <a:masterClrMapping/>
  </p:clrMapOvr>
  <p:hf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9/13/2021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480CB8C-FF30-3943-91D7-502391CA66B1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1357630"/>
      </p:ext>
    </p:extLst>
  </p:cSld>
  <p:clrMapOvr>
    <a:masterClrMapping/>
  </p:clrMapOvr>
  <p:hf hdr="0" ftr="0" dt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_Заголовок и объект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005DAC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7" name="Rectangle 6"/>
          <p:cNvSpPr>
            <a:spLocks noGrp="1"/>
          </p:cNvSpPr>
          <p:nvPr>
            <p:ph sz="quarter" idx="13"/>
          </p:nvPr>
        </p:nvSpPr>
        <p:spPr>
          <a:xfrm>
            <a:off x="677333" y="1272088"/>
            <a:ext cx="10800000" cy="468000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</p:txBody>
      </p:sp>
      <p:sp>
        <p:nvSpPr>
          <p:cNvPr id="6" name="Rectangle 5"/>
          <p:cNvSpPr>
            <a:spLocks noGrp="1"/>
          </p:cNvSpPr>
          <p:nvPr>
            <p:ph type="sldNum" sz="quarter" idx="16"/>
          </p:nvPr>
        </p:nvSpPr>
        <p:spPr>
          <a:xfrm>
            <a:off x="5721733" y="6230214"/>
            <a:ext cx="711200" cy="242888"/>
          </a:xfrm>
        </p:spPr>
        <p:txBody>
          <a:bodyPr/>
          <a:lstStyle>
            <a:lvl1pPr>
              <a:defRPr b="0"/>
            </a:lvl1pPr>
            <a:extLst/>
          </a:lstStyle>
          <a:p>
            <a:pPr>
              <a:defRPr/>
            </a:pPr>
            <a:fld id="{D71220F2-4667-4640-A00A-BF591109F077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465518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2_Заголовок и объект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005DAC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7" name="Rectangle 6"/>
          <p:cNvSpPr>
            <a:spLocks noGrp="1"/>
          </p:cNvSpPr>
          <p:nvPr>
            <p:ph sz="quarter" idx="13"/>
          </p:nvPr>
        </p:nvSpPr>
        <p:spPr>
          <a:xfrm>
            <a:off x="677333" y="1272088"/>
            <a:ext cx="10800000" cy="468000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</p:txBody>
      </p:sp>
      <p:sp>
        <p:nvSpPr>
          <p:cNvPr id="6" name="Rectangle 5"/>
          <p:cNvSpPr>
            <a:spLocks noGrp="1"/>
          </p:cNvSpPr>
          <p:nvPr>
            <p:ph type="sldNum" sz="quarter" idx="16"/>
          </p:nvPr>
        </p:nvSpPr>
        <p:spPr>
          <a:xfrm>
            <a:off x="5721733" y="6230214"/>
            <a:ext cx="711200" cy="242888"/>
          </a:xfrm>
        </p:spPr>
        <p:txBody>
          <a:bodyPr/>
          <a:lstStyle>
            <a:lvl1pPr>
              <a:defRPr b="0"/>
            </a:lvl1pPr>
            <a:extLst/>
          </a:lstStyle>
          <a:p>
            <a:pPr>
              <a:defRPr/>
            </a:pPr>
            <a:fld id="{D71220F2-4667-4640-A00A-BF591109F077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243785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3_Заголовок и объект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005DAC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7" name="Rectangle 6"/>
          <p:cNvSpPr>
            <a:spLocks noGrp="1"/>
          </p:cNvSpPr>
          <p:nvPr>
            <p:ph sz="quarter" idx="13"/>
          </p:nvPr>
        </p:nvSpPr>
        <p:spPr>
          <a:xfrm>
            <a:off x="677333" y="1272088"/>
            <a:ext cx="10800000" cy="468000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</p:txBody>
      </p:sp>
      <p:sp>
        <p:nvSpPr>
          <p:cNvPr id="6" name="Rectangle 5"/>
          <p:cNvSpPr>
            <a:spLocks noGrp="1"/>
          </p:cNvSpPr>
          <p:nvPr>
            <p:ph type="sldNum" sz="quarter" idx="16"/>
          </p:nvPr>
        </p:nvSpPr>
        <p:spPr>
          <a:xfrm>
            <a:off x="5721733" y="6230214"/>
            <a:ext cx="711200" cy="242888"/>
          </a:xfrm>
        </p:spPr>
        <p:txBody>
          <a:bodyPr/>
          <a:lstStyle>
            <a:lvl1pPr>
              <a:defRPr b="0"/>
            </a:lvl1pPr>
            <a:extLst/>
          </a:lstStyle>
          <a:p>
            <a:pPr>
              <a:defRPr/>
            </a:pPr>
            <a:fld id="{D71220F2-4667-4640-A00A-BF591109F077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069982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9/13/2021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480CB8C-FF30-3943-91D7-502391CA66B1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6064381"/>
      </p:ext>
    </p:extLst>
  </p:cSld>
  <p:clrMapOvr>
    <a:masterClrMapping/>
  </p:clrMapOvr>
  <p:hf hdr="0" ftr="0" dt="0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4_Заголовок и объект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005DAC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7" name="Rectangle 6"/>
          <p:cNvSpPr>
            <a:spLocks noGrp="1"/>
          </p:cNvSpPr>
          <p:nvPr>
            <p:ph sz="quarter" idx="13"/>
          </p:nvPr>
        </p:nvSpPr>
        <p:spPr>
          <a:xfrm>
            <a:off x="677333" y="1272088"/>
            <a:ext cx="10800000" cy="468000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</p:txBody>
      </p:sp>
      <p:sp>
        <p:nvSpPr>
          <p:cNvPr id="6" name="Rectangle 5"/>
          <p:cNvSpPr>
            <a:spLocks noGrp="1"/>
          </p:cNvSpPr>
          <p:nvPr>
            <p:ph type="sldNum" sz="quarter" idx="16"/>
          </p:nvPr>
        </p:nvSpPr>
        <p:spPr>
          <a:xfrm>
            <a:off x="5721733" y="6230214"/>
            <a:ext cx="711200" cy="242888"/>
          </a:xfrm>
        </p:spPr>
        <p:txBody>
          <a:bodyPr/>
          <a:lstStyle>
            <a:lvl1pPr>
              <a:defRPr b="0"/>
            </a:lvl1pPr>
            <a:extLst/>
          </a:lstStyle>
          <a:p>
            <a:pPr>
              <a:defRPr/>
            </a:pPr>
            <a:fld id="{D71220F2-4667-4640-A00A-BF591109F077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389169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5_Заголовок и объект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005DAC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7" name="Rectangle 6"/>
          <p:cNvSpPr>
            <a:spLocks noGrp="1"/>
          </p:cNvSpPr>
          <p:nvPr>
            <p:ph sz="quarter" idx="13"/>
          </p:nvPr>
        </p:nvSpPr>
        <p:spPr>
          <a:xfrm>
            <a:off x="677333" y="1272088"/>
            <a:ext cx="10800000" cy="468000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</p:txBody>
      </p:sp>
      <p:sp>
        <p:nvSpPr>
          <p:cNvPr id="6" name="Rectangle 5"/>
          <p:cNvSpPr>
            <a:spLocks noGrp="1"/>
          </p:cNvSpPr>
          <p:nvPr>
            <p:ph type="sldNum" sz="quarter" idx="16"/>
          </p:nvPr>
        </p:nvSpPr>
        <p:spPr>
          <a:xfrm>
            <a:off x="5721733" y="6230214"/>
            <a:ext cx="711200" cy="242888"/>
          </a:xfrm>
        </p:spPr>
        <p:txBody>
          <a:bodyPr/>
          <a:lstStyle>
            <a:lvl1pPr>
              <a:defRPr b="0"/>
            </a:lvl1pPr>
            <a:extLst/>
          </a:lstStyle>
          <a:p>
            <a:pPr>
              <a:defRPr/>
            </a:pPr>
            <a:fld id="{D71220F2-4667-4640-A00A-BF591109F077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447644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6_Заголовок и объект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005DAC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7" name="Rectangle 6"/>
          <p:cNvSpPr>
            <a:spLocks noGrp="1"/>
          </p:cNvSpPr>
          <p:nvPr>
            <p:ph sz="quarter" idx="13"/>
          </p:nvPr>
        </p:nvSpPr>
        <p:spPr>
          <a:xfrm>
            <a:off x="677333" y="1272088"/>
            <a:ext cx="10800000" cy="468000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</p:txBody>
      </p:sp>
      <p:sp>
        <p:nvSpPr>
          <p:cNvPr id="6" name="Rectangle 5"/>
          <p:cNvSpPr>
            <a:spLocks noGrp="1"/>
          </p:cNvSpPr>
          <p:nvPr>
            <p:ph type="sldNum" sz="quarter" idx="16"/>
          </p:nvPr>
        </p:nvSpPr>
        <p:spPr>
          <a:xfrm>
            <a:off x="5721733" y="6230214"/>
            <a:ext cx="711200" cy="242888"/>
          </a:xfrm>
        </p:spPr>
        <p:txBody>
          <a:bodyPr/>
          <a:lstStyle>
            <a:lvl1pPr>
              <a:defRPr b="0"/>
            </a:lvl1pPr>
            <a:extLst/>
          </a:lstStyle>
          <a:p>
            <a:pPr>
              <a:defRPr/>
            </a:pPr>
            <a:fld id="{D71220F2-4667-4640-A00A-BF591109F077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590248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7_Заголовок и объект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005DAC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7" name="Rectangle 6"/>
          <p:cNvSpPr>
            <a:spLocks noGrp="1"/>
          </p:cNvSpPr>
          <p:nvPr>
            <p:ph sz="quarter" idx="13"/>
          </p:nvPr>
        </p:nvSpPr>
        <p:spPr>
          <a:xfrm>
            <a:off x="677333" y="1272088"/>
            <a:ext cx="10800000" cy="468000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</p:txBody>
      </p:sp>
      <p:sp>
        <p:nvSpPr>
          <p:cNvPr id="6" name="Rectangle 5"/>
          <p:cNvSpPr>
            <a:spLocks noGrp="1"/>
          </p:cNvSpPr>
          <p:nvPr>
            <p:ph type="sldNum" sz="quarter" idx="16"/>
          </p:nvPr>
        </p:nvSpPr>
        <p:spPr>
          <a:xfrm>
            <a:off x="5721733" y="6230214"/>
            <a:ext cx="711200" cy="242888"/>
          </a:xfrm>
        </p:spPr>
        <p:txBody>
          <a:bodyPr/>
          <a:lstStyle>
            <a:lvl1pPr>
              <a:defRPr b="0"/>
            </a:lvl1pPr>
            <a:extLst/>
          </a:lstStyle>
          <a:p>
            <a:pPr>
              <a:defRPr/>
            </a:pPr>
            <a:fld id="{D71220F2-4667-4640-A00A-BF591109F077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825321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8_Заголовок и объект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005DAC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7" name="Rectangle 6"/>
          <p:cNvSpPr>
            <a:spLocks noGrp="1"/>
          </p:cNvSpPr>
          <p:nvPr>
            <p:ph sz="quarter" idx="13"/>
          </p:nvPr>
        </p:nvSpPr>
        <p:spPr>
          <a:xfrm>
            <a:off x="677333" y="1272088"/>
            <a:ext cx="10800000" cy="468000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</p:txBody>
      </p:sp>
      <p:sp>
        <p:nvSpPr>
          <p:cNvPr id="6" name="Rectangle 5"/>
          <p:cNvSpPr>
            <a:spLocks noGrp="1"/>
          </p:cNvSpPr>
          <p:nvPr>
            <p:ph type="sldNum" sz="quarter" idx="16"/>
          </p:nvPr>
        </p:nvSpPr>
        <p:spPr>
          <a:xfrm>
            <a:off x="5721733" y="6230214"/>
            <a:ext cx="711200" cy="242888"/>
          </a:xfrm>
        </p:spPr>
        <p:txBody>
          <a:bodyPr/>
          <a:lstStyle>
            <a:lvl1pPr>
              <a:defRPr b="0"/>
            </a:lvl1pPr>
            <a:extLst/>
          </a:lstStyle>
          <a:p>
            <a:pPr>
              <a:defRPr/>
            </a:pPr>
            <a:fld id="{D71220F2-4667-4640-A00A-BF591109F077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021063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9_Заголовок и объект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005DAC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7" name="Rectangle 6"/>
          <p:cNvSpPr>
            <a:spLocks noGrp="1"/>
          </p:cNvSpPr>
          <p:nvPr>
            <p:ph sz="quarter" idx="13"/>
          </p:nvPr>
        </p:nvSpPr>
        <p:spPr>
          <a:xfrm>
            <a:off x="677333" y="1272088"/>
            <a:ext cx="10800000" cy="468000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</p:txBody>
      </p:sp>
      <p:sp>
        <p:nvSpPr>
          <p:cNvPr id="6" name="Rectangle 5"/>
          <p:cNvSpPr>
            <a:spLocks noGrp="1"/>
          </p:cNvSpPr>
          <p:nvPr>
            <p:ph type="sldNum" sz="quarter" idx="16"/>
          </p:nvPr>
        </p:nvSpPr>
        <p:spPr>
          <a:xfrm>
            <a:off x="5721733" y="6230214"/>
            <a:ext cx="711200" cy="242888"/>
          </a:xfrm>
        </p:spPr>
        <p:txBody>
          <a:bodyPr/>
          <a:lstStyle>
            <a:lvl1pPr>
              <a:defRPr b="0"/>
            </a:lvl1pPr>
            <a:extLst/>
          </a:lstStyle>
          <a:p>
            <a:pPr>
              <a:defRPr/>
            </a:pPr>
            <a:fld id="{D71220F2-4667-4640-A00A-BF591109F077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769219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0_Заголовок и объект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005DAC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7" name="Rectangle 6"/>
          <p:cNvSpPr>
            <a:spLocks noGrp="1"/>
          </p:cNvSpPr>
          <p:nvPr>
            <p:ph sz="quarter" idx="13"/>
          </p:nvPr>
        </p:nvSpPr>
        <p:spPr>
          <a:xfrm>
            <a:off x="677333" y="1272088"/>
            <a:ext cx="10800000" cy="468000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</p:txBody>
      </p:sp>
      <p:sp>
        <p:nvSpPr>
          <p:cNvPr id="6" name="Rectangle 5"/>
          <p:cNvSpPr>
            <a:spLocks noGrp="1"/>
          </p:cNvSpPr>
          <p:nvPr>
            <p:ph type="sldNum" sz="quarter" idx="16"/>
          </p:nvPr>
        </p:nvSpPr>
        <p:spPr>
          <a:xfrm>
            <a:off x="5721733" y="6230214"/>
            <a:ext cx="711200" cy="242888"/>
          </a:xfrm>
        </p:spPr>
        <p:txBody>
          <a:bodyPr/>
          <a:lstStyle>
            <a:lvl1pPr>
              <a:defRPr b="0"/>
            </a:lvl1pPr>
            <a:extLst/>
          </a:lstStyle>
          <a:p>
            <a:pPr>
              <a:defRPr/>
            </a:pPr>
            <a:fld id="{D71220F2-4667-4640-A00A-BF591109F077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073588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9/13/2021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480CB8C-FF30-3943-91D7-502391CA66B1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9601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9/13/2021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480CB8C-FF30-3943-91D7-502391CA66B1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9596628"/>
      </p:ext>
    </p:extLst>
  </p:cSld>
  <p:clrMapOvr>
    <a:masterClrMapping/>
  </p:clrMapOvr>
  <p:hf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9/13/2021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480CB8C-FF30-3943-91D7-502391CA66B1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1506273"/>
      </p:ext>
    </p:extLst>
  </p:cSld>
  <p:clrMapOvr>
    <a:masterClrMapping/>
  </p:clrMapOvr>
  <p:hf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9/13/2021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7A7AB5-7B02-4805-89BB-E355F9AF50E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96660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9/13/2021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7E2DC74-6AE0-E34A-B1CE-D1ED0F866CA8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94425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9/13/2021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480CB8C-FF30-3943-91D7-502391CA66B1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2303667"/>
      </p:ext>
    </p:extLst>
  </p:cSld>
  <p:clrMapOvr>
    <a:masterClrMapping/>
  </p:clrMapOvr>
  <p:hf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9/13/2021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480CB8C-FF30-3943-91D7-502391CA66B1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3423479"/>
      </p:ext>
    </p:extLst>
  </p:cSld>
  <p:clrMapOvr>
    <a:masterClrMapping/>
  </p:clrMapOvr>
  <p:hf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9/13/2021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pPr>
              <a:defRPr/>
            </a:pPr>
            <a:fld id="{5480CB8C-FF30-3943-91D7-502391CA66B1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89399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08" r:id="rId1"/>
    <p:sldLayoutId id="2147483909" r:id="rId2"/>
    <p:sldLayoutId id="2147483910" r:id="rId3"/>
    <p:sldLayoutId id="2147483911" r:id="rId4"/>
    <p:sldLayoutId id="2147483912" r:id="rId5"/>
    <p:sldLayoutId id="2147483913" r:id="rId6"/>
    <p:sldLayoutId id="2147483914" r:id="rId7"/>
    <p:sldLayoutId id="2147483915" r:id="rId8"/>
    <p:sldLayoutId id="2147483916" r:id="rId9"/>
    <p:sldLayoutId id="2147483917" r:id="rId10"/>
    <p:sldLayoutId id="2147483918" r:id="rId11"/>
    <p:sldLayoutId id="2147483919" r:id="rId12"/>
    <p:sldLayoutId id="2147483920" r:id="rId13"/>
    <p:sldLayoutId id="2147483921" r:id="rId14"/>
    <p:sldLayoutId id="2147483922" r:id="rId15"/>
    <p:sldLayoutId id="2147483923" r:id="rId16"/>
    <p:sldLayoutId id="2147483924" r:id="rId17"/>
    <p:sldLayoutId id="2147483925" r:id="rId18"/>
    <p:sldLayoutId id="2147483926" r:id="rId19"/>
    <p:sldLayoutId id="2147483927" r:id="rId20"/>
    <p:sldLayoutId id="2147483928" r:id="rId21"/>
    <p:sldLayoutId id="2147483929" r:id="rId22"/>
    <p:sldLayoutId id="2147483930" r:id="rId23"/>
    <p:sldLayoutId id="2147483931" r:id="rId24"/>
    <p:sldLayoutId id="2147483932" r:id="rId25"/>
    <p:sldLayoutId id="2147483933" r:id="rId26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12242133" cy="6858000"/>
          </a:xfrm>
          <a:prstGeom prst="rect">
            <a:avLst/>
          </a:prstGeom>
        </p:spPr>
      </p:pic>
      <p:sp>
        <p:nvSpPr>
          <p:cNvPr id="6" name="Заголовок 5"/>
          <p:cNvSpPr txBox="1">
            <a:spLocks noGrp="1"/>
          </p:cNvSpPr>
          <p:nvPr>
            <p:ph type="title"/>
          </p:nvPr>
        </p:nvSpPr>
        <p:spPr>
          <a:xfrm>
            <a:off x="1524000" y="1021958"/>
            <a:ext cx="8923162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1200"/>
              </a:spcAft>
            </a:pPr>
            <a:r>
              <a:rPr lang="ru-RU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Дисциплина </a:t>
            </a:r>
            <a:br>
              <a:rPr lang="ru-RU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Проектирование и эксплуатация нефтегазовых сооружений</a:t>
            </a:r>
            <a:br>
              <a:rPr lang="ru-RU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br>
              <a:rPr lang="ru-RU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57215" y="96122"/>
            <a:ext cx="4178893" cy="947814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1814438" y="5284550"/>
            <a:ext cx="8342285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Лектор: </a:t>
            </a:r>
            <a:r>
              <a:rPr lang="ru-RU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Заурбеков </a:t>
            </a:r>
            <a:r>
              <a:rPr lang="ru-RU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Кадыржан</a:t>
            </a:r>
            <a:r>
              <a:rPr lang="ru-RU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Сейтжанович</a:t>
            </a:r>
            <a:r>
              <a:rPr lang="ru-RU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/>
            <a:r>
              <a:rPr lang="ru-RU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Кафедра «Нефтяная Инженерия»</a:t>
            </a:r>
            <a:br>
              <a:rPr lang="en-US" b="1" dirty="0">
                <a:latin typeface="Times New Roman" pitchFamily="18" charset="0"/>
                <a:cs typeface="Times New Roman" pitchFamily="18" charset="0"/>
              </a:rPr>
            </a:br>
            <a:r>
              <a:rPr lang="en-US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Whsp</a:t>
            </a:r>
            <a:r>
              <a:rPr lang="ru-RU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87072520660</a:t>
            </a:r>
            <a:br>
              <a:rPr lang="ru-RU" b="1" dirty="0">
                <a:latin typeface="Times New Roman" pitchFamily="18" charset="0"/>
                <a:cs typeface="Times New Roman" pitchFamily="18" charset="0"/>
              </a:rPr>
            </a:br>
            <a:r>
              <a:rPr lang="en-US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k.zaurbekov@satbayev.university</a:t>
            </a:r>
            <a:endParaRPr lang="en-US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Алматы 202</a:t>
            </a:r>
            <a:r>
              <a:rPr lang="en-US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560424" y="2127449"/>
            <a:ext cx="9121282" cy="20005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Лекция № 1</a:t>
            </a:r>
          </a:p>
          <a:p>
            <a:pPr algn="ctr"/>
            <a:r>
              <a:rPr lang="ru-RU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Основные тенденции и перспективы развития нефтедобывающей отрасли в Республике Казахстан, странах СНГ и за рубежом. </a:t>
            </a:r>
          </a:p>
        </p:txBody>
      </p:sp>
    </p:spTree>
    <p:extLst>
      <p:ext uri="{BB962C8B-B14F-4D97-AF65-F5344CB8AC3E}">
        <p14:creationId xmlns:p14="http://schemas.microsoft.com/office/powerpoint/2010/main" val="399784012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102268" y="168442"/>
            <a:ext cx="10799763" cy="720725"/>
          </a:xfrm>
        </p:spPr>
        <p:txBody>
          <a:bodyPr>
            <a:normAutofit/>
          </a:bodyPr>
          <a:lstStyle/>
          <a:p>
            <a:r>
              <a:rPr lang="ru-RU" dirty="0">
                <a:solidFill>
                  <a:schemeClr val="tx1"/>
                </a:solidFill>
              </a:rPr>
              <a:t>Введение. Обзор свойств жидкости.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quarter" idx="4294967295"/>
          </p:nvPr>
        </p:nvSpPr>
        <p:spPr>
          <a:xfrm>
            <a:off x="383314" y="1135815"/>
            <a:ext cx="10631597" cy="526498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000" dirty="0"/>
              <a:t>Подразделение жидкостей на два главных класса по типу их реакции на изменение давления: </a:t>
            </a:r>
          </a:p>
          <a:p>
            <a:r>
              <a:rPr lang="ru-RU" sz="2000" dirty="0"/>
              <a:t>сжимаемые</a:t>
            </a:r>
          </a:p>
          <a:p>
            <a:r>
              <a:rPr lang="ru-RU" sz="2000" dirty="0"/>
              <a:t>несжимаемые</a:t>
            </a:r>
          </a:p>
          <a:p>
            <a:pPr marL="0" indent="0">
              <a:buNone/>
            </a:pPr>
            <a:r>
              <a:rPr lang="ru-RU" sz="2000" dirty="0"/>
              <a:t>Определяя понятия свойств жидкостей, следует подчеркнуть, что в качестве основной системы единиц измерения используется СИ, в которой базовыми единицами являются </a:t>
            </a:r>
          </a:p>
          <a:p>
            <a:r>
              <a:rPr lang="ru-RU" sz="2000" dirty="0"/>
              <a:t>единица длины – метр; </a:t>
            </a:r>
          </a:p>
          <a:p>
            <a:r>
              <a:rPr lang="ru-RU" sz="2000" dirty="0"/>
              <a:t>единица массы – килограмм, кг; </a:t>
            </a:r>
          </a:p>
          <a:p>
            <a:r>
              <a:rPr lang="ru-RU" sz="2000" dirty="0"/>
              <a:t>единица времени – секунда; </a:t>
            </a:r>
          </a:p>
          <a:p>
            <a:r>
              <a:rPr lang="ru-RU" sz="2000" dirty="0"/>
              <a:t>единица температуры – градус Кельвина, К. </a:t>
            </a:r>
          </a:p>
        </p:txBody>
      </p:sp>
    </p:spTree>
    <p:extLst>
      <p:ext uri="{BB962C8B-B14F-4D97-AF65-F5344CB8AC3E}">
        <p14:creationId xmlns:p14="http://schemas.microsoft.com/office/powerpoint/2010/main" val="326765417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0" y="0"/>
            <a:ext cx="10799763" cy="720725"/>
          </a:xfrm>
        </p:spPr>
        <p:txBody>
          <a:bodyPr>
            <a:normAutofit/>
          </a:bodyPr>
          <a:lstStyle/>
          <a:p>
            <a:r>
              <a:rPr lang="ru-RU" dirty="0">
                <a:solidFill>
                  <a:schemeClr val="tx1"/>
                </a:solidFill>
              </a:rPr>
              <a:t>Введение. Обзор свойств жидкости</a:t>
            </a:r>
            <a:r>
              <a:rPr lang="ru-RU" dirty="0"/>
              <a:t>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/>
              <p:cNvSpPr>
                <a:spLocks noGrp="1"/>
              </p:cNvSpPr>
              <p:nvPr>
                <p:ph sz="quarter" idx="4294967295"/>
              </p:nvPr>
            </p:nvSpPr>
            <p:spPr>
              <a:xfrm>
                <a:off x="304800" y="1108075"/>
                <a:ext cx="11359662" cy="4933287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ru-RU" dirty="0"/>
                  <a:t>Производные единицы Международной системы СИ</a:t>
                </a:r>
              </a:p>
              <a:p>
                <a:r>
                  <a:rPr lang="ru-RU" dirty="0"/>
                  <a:t>Скорость – метр в секунду,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b="0" i="1" smtClean="0">
                            <a:latin typeface="Cambria Math" panose="02040503050406030204" pitchFamily="18" charset="0"/>
                          </a:rPr>
                          <m:t>м</m:t>
                        </m:r>
                      </m:num>
                      <m:den>
                        <m:r>
                          <a:rPr lang="ru-RU" b="0" i="1" smtClean="0">
                            <a:latin typeface="Cambria Math" panose="02040503050406030204" pitchFamily="18" charset="0"/>
                          </a:rPr>
                          <m:t>с</m:t>
                        </m:r>
                      </m:den>
                    </m:f>
                  </m:oMath>
                </a14:m>
                <a:r>
                  <a:rPr lang="ru-RU" dirty="0"/>
                  <a:t> (м/с);</a:t>
                </a:r>
              </a:p>
              <a:p>
                <a:r>
                  <a:rPr lang="ru-RU" dirty="0"/>
                  <a:t>Объёмный расход – куб. метр в секунду,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f>
                          <m:fPr>
                            <m:ctrlPr>
                              <a:rPr lang="ru-RU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sSup>
                              <m:sSupPr>
                                <m:ctrlPr>
                                  <a:rPr lang="ru-RU" i="1" smtClean="0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ru-RU" b="0" i="1" smtClean="0">
                                    <a:latin typeface="Cambria Math" panose="02040503050406030204" pitchFamily="18" charset="0"/>
                                  </a:rPr>
                                  <m:t>м</m:t>
                                </m:r>
                              </m:e>
                              <m:sup>
                                <m:r>
                                  <a:rPr lang="ru-RU" b="0" i="1" smtClean="0">
                                    <a:latin typeface="Cambria Math" panose="02040503050406030204" pitchFamily="18" charset="0"/>
                                  </a:rPr>
                                  <m:t>3</m:t>
                                </m:r>
                              </m:sup>
                            </m:sSup>
                          </m:num>
                          <m:den>
                            <m:r>
                              <a:rPr lang="ru-RU" b="0" i="1" smtClean="0">
                                <a:latin typeface="Cambria Math" panose="02040503050406030204" pitchFamily="18" charset="0"/>
                              </a:rPr>
                              <m:t>с</m:t>
                            </m:r>
                          </m:den>
                        </m:f>
                        <m:r>
                          <a:rPr lang="ru-RU" b="0" i="1" smtClean="0">
                            <a:latin typeface="Cambria Math" panose="02040503050406030204" pitchFamily="18" charset="0"/>
                          </a:rPr>
                          <m:t>(м</m:t>
                        </m:r>
                      </m:e>
                      <m:sup>
                        <m:r>
                          <a:rPr lang="ru-RU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  <m:r>
                      <a:rPr lang="ru-RU" b="0" i="1" smtClean="0">
                        <a:latin typeface="Cambria Math" panose="02040503050406030204" pitchFamily="18" charset="0"/>
                      </a:rPr>
                      <m:t>/с</m:t>
                    </m:r>
                  </m:oMath>
                </a14:m>
                <a:r>
                  <a:rPr lang="ru-RU" dirty="0"/>
                  <a:t>); </a:t>
                </a:r>
              </a:p>
              <a:p>
                <a:r>
                  <a:rPr lang="ru-RU" dirty="0"/>
                  <a:t>Сила – ньютон, Н; </a:t>
                </a:r>
              </a:p>
              <a:p>
                <a:r>
                  <a:rPr lang="ru-RU" dirty="0"/>
                  <a:t>Давление, напряжение – паскаль (ньютон на квадратный метр),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b="0" i="1" smtClean="0">
                            <a:latin typeface="Cambria Math" panose="02040503050406030204" pitchFamily="18" charset="0"/>
                          </a:rPr>
                          <m:t>Н</m:t>
                        </m:r>
                      </m:num>
                      <m:den>
                        <m:sSup>
                          <m:sSupPr>
                            <m:ctrlPr>
                              <a:rPr lang="ru-RU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ru-RU" b="0" i="1" smtClean="0">
                                <a:latin typeface="Cambria Math" panose="02040503050406030204" pitchFamily="18" charset="0"/>
                              </a:rPr>
                              <m:t>м</m:t>
                            </m:r>
                          </m:e>
                          <m:sup>
                            <m:r>
                              <a:rPr lang="ru-RU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den>
                    </m:f>
                    <m:r>
                      <a:rPr lang="ru-RU" b="0" i="1" smtClean="0">
                        <a:latin typeface="Cambria Math" panose="02040503050406030204" pitchFamily="18" charset="0"/>
                      </a:rPr>
                      <m:t>(Н/</m:t>
                    </m:r>
                    <m:sSup>
                      <m:sSupPr>
                        <m:ctrlPr>
                          <a:rPr lang="ru-RU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ru-RU" b="0" i="1" smtClean="0">
                            <a:latin typeface="Cambria Math" panose="02040503050406030204" pitchFamily="18" charset="0"/>
                          </a:rPr>
                          <m:t>м</m:t>
                        </m:r>
                      </m:e>
                      <m:sup>
                        <m:r>
                          <a:rPr lang="ru-RU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ru-RU" dirty="0"/>
                  <a:t>); </a:t>
                </a:r>
              </a:p>
              <a:p>
                <a:r>
                  <a:rPr lang="ru-RU" dirty="0"/>
                  <a:t>Плотность – килограмм на куб. метр,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b="0" i="1" smtClean="0">
                            <a:latin typeface="Cambria Math" panose="02040503050406030204" pitchFamily="18" charset="0"/>
                          </a:rPr>
                          <m:t>кг</m:t>
                        </m:r>
                      </m:num>
                      <m:den>
                        <m:sSup>
                          <m:sSupPr>
                            <m:ctrlPr>
                              <a:rPr lang="ru-RU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ru-RU" b="0" i="1" smtClean="0">
                                <a:latin typeface="Cambria Math" panose="02040503050406030204" pitchFamily="18" charset="0"/>
                              </a:rPr>
                              <m:t>м</m:t>
                            </m:r>
                          </m:e>
                          <m:sup>
                            <m:r>
                              <a:rPr lang="ru-RU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sup>
                        </m:sSup>
                      </m:den>
                    </m:f>
                    <m:r>
                      <a:rPr lang="ru-RU" b="0" i="1" smtClean="0">
                        <a:latin typeface="Cambria Math" panose="02040503050406030204" pitchFamily="18" charset="0"/>
                      </a:rPr>
                      <m:t>(кг/</m:t>
                    </m:r>
                    <m:sSup>
                      <m:sSupPr>
                        <m:ctrlPr>
                          <a:rPr lang="ru-RU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ru-RU" b="0" i="1" smtClean="0">
                            <a:latin typeface="Cambria Math" panose="02040503050406030204" pitchFamily="18" charset="0"/>
                          </a:rPr>
                          <m:t>м</m:t>
                        </m:r>
                      </m:e>
                      <m:sup>
                        <m:r>
                          <a:rPr lang="ru-RU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</m:oMath>
                </a14:m>
                <a:r>
                  <a:rPr lang="ru-RU" dirty="0"/>
                  <a:t>);</a:t>
                </a:r>
              </a:p>
              <a:p>
                <a:r>
                  <a:rPr lang="ru-RU" dirty="0"/>
                  <a:t>Динамическая вязкость – паскаль-секунда, </a:t>
                </a:r>
                <a:r>
                  <a:rPr lang="ru-RU" dirty="0" err="1"/>
                  <a:t>Па</a:t>
                </a:r>
                <a:r>
                  <a:rPr lang="ru-RU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⸱с</a:t>
                </a:r>
                <a:r>
                  <a:rPr lang="ru-RU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;</a:t>
                </a:r>
                <a:endParaRPr lang="ru-RU" dirty="0"/>
              </a:p>
              <a:p>
                <a:r>
                  <a:rPr lang="ru-RU" dirty="0"/>
                  <a:t>Работа, энергия – джоуль (ньютон на метр), Дж (</a:t>
                </a:r>
                <a:r>
                  <a:rPr lang="ru-RU" dirty="0" err="1"/>
                  <a:t>Н</a:t>
                </a:r>
                <a:r>
                  <a:rPr lang="ru-RU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⸱</a:t>
                </a:r>
                <a:r>
                  <a:rPr lang="ru-RU" dirty="0" err="1"/>
                  <a:t>м</a:t>
                </a:r>
                <a:r>
                  <a:rPr lang="ru-RU" dirty="0"/>
                  <a:t>).</a:t>
                </a:r>
              </a:p>
              <a:p>
                <a:endParaRPr lang="ru-RU" dirty="0"/>
              </a:p>
            </p:txBody>
          </p:sp>
        </mc:Choice>
        <mc:Fallback xmlns=""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4294967295"/>
              </p:nvPr>
            </p:nvSpPr>
            <p:spPr>
              <a:xfrm>
                <a:off x="304800" y="1108075"/>
                <a:ext cx="11359662" cy="4933287"/>
              </a:xfrm>
              <a:blipFill>
                <a:blip r:embed="rId2"/>
                <a:stretch>
                  <a:fillRect l="-429" t="-865"/>
                </a:stretch>
              </a:blipFill>
            </p:spPr>
            <p:txBody>
              <a:bodyPr/>
              <a:lstStyle/>
              <a:p>
                <a:r>
                  <a:rPr lang="ru-K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66082055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0" y="0"/>
            <a:ext cx="10799763" cy="720725"/>
          </a:xfrm>
        </p:spPr>
        <p:txBody>
          <a:bodyPr>
            <a:normAutofit/>
          </a:bodyPr>
          <a:lstStyle/>
          <a:p>
            <a:r>
              <a:rPr lang="ru-RU" dirty="0">
                <a:solidFill>
                  <a:schemeClr val="tx1"/>
                </a:solidFill>
              </a:rPr>
              <a:t>Введение. Обзор свойств жидкости.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/>
              <p:cNvSpPr>
                <a:spLocks noGrp="1"/>
              </p:cNvSpPr>
              <p:nvPr>
                <p:ph sz="quarter" idx="4294967295"/>
              </p:nvPr>
            </p:nvSpPr>
            <p:spPr>
              <a:xfrm>
                <a:off x="445168" y="894520"/>
                <a:ext cx="10799763" cy="5156200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ru-RU" b="1" dirty="0"/>
                  <a:t>Плотность </a:t>
                </a:r>
              </a:p>
              <a:p>
                <a:r>
                  <a:rPr lang="ru-RU" dirty="0"/>
                  <a:t> Средняя плотность среды в достаточно малом объёме  , содержащем точку М(х, у, z), определяется по формуле</a:t>
                </a:r>
                <a:endParaRPr lang="en-US" dirty="0"/>
              </a:p>
              <a:p>
                <a:pPr marL="0" indent="0">
                  <a:buNone/>
                </a:pPr>
                <a:endParaRPr lang="ru-RU" dirty="0"/>
              </a:p>
              <a:p>
                <a:pPr marL="0" indent="0">
                  <a:buNone/>
                </a:pPr>
                <a:r>
                  <a:rPr lang="en-US" dirty="0"/>
                  <a:t>                                               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sz="32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ru-RU" sz="32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𝜌</m:t>
                        </m:r>
                      </m:e>
                      <m:sub>
                        <m:r>
                          <a:rPr lang="ru-RU" sz="3200" b="0" i="1" smtClean="0">
                            <a:latin typeface="Cambria Math" panose="02040503050406030204" pitchFamily="18" charset="0"/>
                          </a:rPr>
                          <m:t>ср</m:t>
                        </m:r>
                      </m:sub>
                    </m:sSub>
                    <m:r>
                      <a:rPr lang="ru-RU" sz="32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ru-RU" sz="32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∆</m:t>
                        </m:r>
                        <m:r>
                          <a:rPr lang="en-US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𝑚</m:t>
                        </m:r>
                      </m:num>
                      <m:den>
                        <m:r>
                          <a:rPr lang="ru-RU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∆</m:t>
                        </m:r>
                        <m:r>
                          <a:rPr lang="en-US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𝑉</m:t>
                        </m:r>
                      </m:den>
                    </m:f>
                    <m:r>
                      <a:rPr lang="en-US" sz="3200" b="0" i="0" smtClean="0">
                        <a:latin typeface="Cambria Math" panose="02040503050406030204" pitchFamily="18" charset="0"/>
                      </a:rPr>
                      <m:t> ,</m:t>
                    </m:r>
                  </m:oMath>
                </a14:m>
                <a:endParaRPr lang="ru-RU" sz="3200" dirty="0"/>
              </a:p>
              <a:p>
                <a:pPr marL="0" indent="0">
                  <a:buNone/>
                </a:pPr>
                <a:r>
                  <a:rPr lang="ru-RU" dirty="0"/>
                  <a:t>где   </a:t>
                </a:r>
                <a14:m>
                  <m:oMath xmlns:m="http://schemas.openxmlformats.org/officeDocument/2006/math">
                    <m:r>
                      <a:rPr lang="ru-RU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∆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𝑚</m:t>
                    </m:r>
                  </m:oMath>
                </a14:m>
                <a:r>
                  <a:rPr lang="ru-RU" dirty="0"/>
                  <a:t>  – масса сплошной среды, заключенная в объёме  </a:t>
                </a:r>
                <a14:m>
                  <m:oMath xmlns:m="http://schemas.openxmlformats.org/officeDocument/2006/math">
                    <m:r>
                      <a:rPr lang="ru-RU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∆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𝑉</m:t>
                    </m:r>
                  </m:oMath>
                </a14:m>
                <a:r>
                  <a:rPr lang="ru-RU" dirty="0"/>
                  <a:t>.</a:t>
                </a:r>
                <a:endParaRPr lang="en-US" dirty="0"/>
              </a:p>
              <a:p>
                <a:pPr marL="0" indent="0">
                  <a:buNone/>
                </a:pPr>
                <a:endParaRPr lang="en-US" dirty="0"/>
              </a:p>
              <a:p>
                <a:r>
                  <a:rPr lang="ru-RU" dirty="0"/>
                  <a:t>В точке М плотность равна</a:t>
                </a:r>
                <a:endParaRPr lang="en-US" dirty="0"/>
              </a:p>
              <a:p>
                <a:pPr marL="0" indent="0" algn="ctr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32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𝜌</m:t>
                      </m:r>
                      <m:d>
                        <m:dPr>
                          <m:ctrlPr>
                            <a:rPr lang="en-US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𝑦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𝑧</m:t>
                          </m:r>
                        </m:e>
                      </m:d>
                      <m:r>
                        <a:rPr lang="en-US" sz="3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unc>
                        <m:funcPr>
                          <m:ctrlPr>
                            <a:rPr lang="en-US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limLowPr>
                            <m:e>
                              <m:r>
                                <m:rPr>
                                  <m:sty m:val="p"/>
                                </m:rPr>
                                <a:rPr lang="en-US" sz="3200" b="0" i="0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lim</m:t>
                              </m:r>
                            </m:e>
                            <m:lim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∆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𝑉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→0</m:t>
                              </m:r>
                            </m:lim>
                          </m:limLow>
                        </m:fName>
                        <m:e>
                          <m:f>
                            <m:f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∆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𝑚</m:t>
                              </m:r>
                            </m:num>
                            <m:den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∆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𝑉</m:t>
                              </m:r>
                            </m:den>
                          </m:f>
                        </m:e>
                      </m:func>
                    </m:oMath>
                  </m:oMathPara>
                </a14:m>
                <a:endParaRPr lang="ru-RU" sz="3200" dirty="0"/>
              </a:p>
            </p:txBody>
          </p:sp>
        </mc:Choice>
        <mc:Fallback xmlns=""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4294967295"/>
              </p:nvPr>
            </p:nvSpPr>
            <p:spPr>
              <a:xfrm>
                <a:off x="445168" y="894520"/>
                <a:ext cx="10799763" cy="5156200"/>
              </a:xfrm>
              <a:blipFill>
                <a:blip r:embed="rId2"/>
                <a:stretch>
                  <a:fillRect l="-451" t="-827"/>
                </a:stretch>
              </a:blipFill>
            </p:spPr>
            <p:txBody>
              <a:bodyPr/>
              <a:lstStyle/>
              <a:p>
                <a:r>
                  <a:rPr lang="ru-K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8478099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0" y="0"/>
            <a:ext cx="10799763" cy="720725"/>
          </a:xfrm>
        </p:spPr>
        <p:txBody>
          <a:bodyPr>
            <a:normAutofit/>
          </a:bodyPr>
          <a:lstStyle/>
          <a:p>
            <a:r>
              <a:rPr lang="ru-RU" dirty="0">
                <a:solidFill>
                  <a:schemeClr val="tx1"/>
                </a:solidFill>
              </a:rPr>
              <a:t>Введение. Обзор свойств жидкости.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/>
              <p:cNvSpPr>
                <a:spLocks noGrp="1"/>
              </p:cNvSpPr>
              <p:nvPr>
                <p:ph sz="quarter" idx="4294967295"/>
              </p:nvPr>
            </p:nvSpPr>
            <p:spPr>
              <a:xfrm>
                <a:off x="475247" y="1089025"/>
                <a:ext cx="10801350" cy="4679950"/>
              </a:xfrm>
            </p:spPr>
            <p:txBody>
              <a:bodyPr/>
              <a:lstStyle/>
              <a:p>
                <a:pPr marL="0" indent="0">
                  <a:buNone/>
                </a:pPr>
                <a:endParaRPr lang="ru-RU" dirty="0"/>
              </a:p>
              <a:p>
                <a:pPr algn="just"/>
                <a:r>
                  <a:rPr lang="ru-RU" dirty="0"/>
                  <a:t> </a:t>
                </a:r>
                <a:r>
                  <a:rPr lang="ru-RU" b="1" dirty="0"/>
                  <a:t>Удельный вес</a:t>
                </a:r>
                <a:r>
                  <a:rPr lang="en-US" dirty="0"/>
                  <a:t> - </a:t>
                </a:r>
                <a:r>
                  <a:rPr lang="ru-RU" dirty="0"/>
                  <a:t>отношение веса (силы тяжести)  вещества, заключённого в объёме, к величине этого объёма</a:t>
                </a:r>
                <a:endParaRPr lang="en-US" dirty="0"/>
              </a:p>
              <a:p>
                <a:pPr marL="0" indent="0" algn="ctr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𝛾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𝐺</m:t>
                          </m:r>
                        </m:num>
                        <m:den>
                          <m:r>
                            <a:rPr lang="en-US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𝑉</m:t>
                          </m:r>
                        </m:den>
                      </m:f>
                      <m:r>
                        <a:rPr lang="en-US" sz="3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𝑚𝑔</m:t>
                          </m:r>
                        </m:num>
                        <m:den>
                          <m:r>
                            <a:rPr lang="en-US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𝑉</m:t>
                          </m:r>
                        </m:den>
                      </m:f>
                      <m:r>
                        <a:rPr lang="en-US" sz="3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𝜌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𝑔</m:t>
                      </m:r>
                    </m:oMath>
                  </m:oMathPara>
                </a14:m>
                <a:endParaRPr lang="ru-RU" sz="3200" dirty="0"/>
              </a:p>
              <a:p>
                <a:pPr marL="0" indent="0" algn="just">
                  <a:buNone/>
                </a:pPr>
                <a:r>
                  <a:rPr lang="ru-RU" dirty="0"/>
                  <a:t>где g  – ускорение  свободного падения,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b="0" i="1" smtClean="0">
                            <a:latin typeface="Cambria Math" panose="02040503050406030204" pitchFamily="18" charset="0"/>
                          </a:rPr>
                          <m:t>м</m:t>
                        </m:r>
                      </m:num>
                      <m:den>
                        <m:sSup>
                          <m:sSupPr>
                            <m:ctrlPr>
                              <a:rPr lang="ru-RU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ru-RU" b="0" i="1" smtClean="0">
                                <a:latin typeface="Cambria Math" panose="02040503050406030204" pitchFamily="18" charset="0"/>
                              </a:rPr>
                              <m:t>с</m:t>
                            </m:r>
                          </m:e>
                          <m:sup>
                            <m:r>
                              <a:rPr lang="ru-RU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den>
                    </m:f>
                    <m:r>
                      <a:rPr lang="ru-RU" b="0" i="1" smtClean="0">
                        <a:latin typeface="Cambria Math" panose="02040503050406030204" pitchFamily="18" charset="0"/>
                      </a:rPr>
                      <m:t> </m:t>
                    </m:r>
                    <m:d>
                      <m:dPr>
                        <m:ctrlPr>
                          <a:rPr lang="ru-RU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ru-RU" b="0" i="1" smtClean="0">
                            <a:latin typeface="Cambria Math" panose="02040503050406030204" pitchFamily="18" charset="0"/>
                          </a:rPr>
                          <m:t>м/</m:t>
                        </m:r>
                        <m:sSup>
                          <m:sSupPr>
                            <m:ctrlPr>
                              <a:rPr lang="ru-RU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ru-RU" b="0" i="1" smtClean="0">
                                <a:latin typeface="Cambria Math" panose="02040503050406030204" pitchFamily="18" charset="0"/>
                              </a:rPr>
                              <m:t>с</m:t>
                            </m:r>
                          </m:e>
                          <m:sup>
                            <m:r>
                              <a:rPr lang="ru-RU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e>
                    </m:d>
                    <m:r>
                      <a:rPr lang="ru-RU" b="0" i="0" smtClean="0">
                        <a:latin typeface="Cambria Math" panose="02040503050406030204" pitchFamily="18" charset="0"/>
                      </a:rPr>
                      <m:t>;</m:t>
                    </m:r>
                  </m:oMath>
                </a14:m>
                <a:endParaRPr lang="ru-RU" dirty="0"/>
              </a:p>
              <a:p>
                <a:pPr marL="0" indent="0" algn="just">
                  <a:buNone/>
                </a:pPr>
                <a:r>
                  <a:rPr lang="en-US" dirty="0"/>
                  <a:t>       </a:t>
                </a:r>
                <a14:m>
                  <m:oMath xmlns:m="http://schemas.openxmlformats.org/officeDocument/2006/math">
                    <m:r>
                      <a:rPr lang="en-US" sz="32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𝜌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𝑚</m:t>
                        </m:r>
                      </m:num>
                      <m:den>
                        <m:r>
                          <a:rPr lang="en-US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𝑉</m:t>
                        </m:r>
                      </m:den>
                    </m:f>
                  </m:oMath>
                </a14:m>
                <a:r>
                  <a:rPr lang="en-US" dirty="0"/>
                  <a:t> - </a:t>
                </a:r>
                <a:r>
                  <a:rPr lang="ru-RU" dirty="0">
                    <a:solidFill>
                      <a:prstClr val="black"/>
                    </a:solidFill>
                  </a:rPr>
                  <a:t>плотность,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кг</m:t>
                        </m:r>
                      </m:num>
                      <m:den>
                        <m:sSup>
                          <m:sSupPr>
                            <m:ctrlPr>
                              <a:rPr lang="ru-RU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ru-RU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  <m:t>м</m:t>
                            </m:r>
                          </m:e>
                          <m:sup>
                            <m:r>
                              <a:rPr lang="ru-RU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  <m:t>3</m:t>
                            </m:r>
                          </m:sup>
                        </m:sSup>
                      </m:den>
                    </m:f>
                    <m:r>
                      <a:rPr lang="ru-RU" i="1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(кг/</m:t>
                    </m:r>
                    <m:sSup>
                      <m:sSupPr>
                        <m:ctrlPr>
                          <a:rPr lang="ru-RU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ru-RU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м</m:t>
                        </m:r>
                      </m:e>
                      <m:sup>
                        <m:r>
                          <a:rPr lang="ru-RU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</m:oMath>
                </a14:m>
                <a:r>
                  <a:rPr lang="ru-RU" dirty="0">
                    <a:solidFill>
                      <a:prstClr val="black"/>
                    </a:solidFill>
                  </a:rPr>
                  <a:t>)</a:t>
                </a:r>
                <a:endParaRPr lang="ru-RU" dirty="0"/>
              </a:p>
              <a:p>
                <a:pPr marL="0" indent="0" algn="just">
                  <a:buNone/>
                </a:pPr>
                <a:r>
                  <a:rPr lang="ru-RU" dirty="0"/>
                  <a:t>Размерность удельного веса </a:t>
                </a:r>
                <a:r>
                  <a:rPr lang="en-US" dirty="0"/>
                  <a:t>[</a:t>
                </a:r>
                <a:r>
                  <a:rPr lang="el-GR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γ</a:t>
                </a:r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]</a:t>
                </a:r>
                <a:r>
                  <a:rPr lang="ru-RU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b="0" i="1" smtClean="0">
                            <a:latin typeface="Cambria Math" panose="02040503050406030204" pitchFamily="18" charset="0"/>
                          </a:rPr>
                          <m:t>кг</m:t>
                        </m:r>
                      </m:num>
                      <m:den>
                        <m:sSup>
                          <m:sSupPr>
                            <m:ctrlPr>
                              <a:rPr lang="ru-RU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ru-RU" b="0" i="1" smtClean="0">
                                <a:latin typeface="Cambria Math" panose="02040503050406030204" pitchFamily="18" charset="0"/>
                              </a:rPr>
                              <m:t>м</m:t>
                            </m:r>
                          </m:e>
                          <m:sup>
                            <m:r>
                              <a:rPr lang="ru-RU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sSup>
                          <m:sSupPr>
                            <m:ctrlPr>
                              <a:rPr lang="ru-RU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ru-RU" b="0" i="1" smtClean="0">
                                <a:latin typeface="Cambria Math" panose="02040503050406030204" pitchFamily="18" charset="0"/>
                              </a:rPr>
                              <m:t>с</m:t>
                            </m:r>
                          </m:e>
                          <m:sup>
                            <m:r>
                              <a:rPr lang="ru-RU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den>
                    </m:f>
                  </m:oMath>
                </a14:m>
                <a:r>
                  <a:rPr lang="ru-RU" dirty="0"/>
                  <a:t> (</a:t>
                </a:r>
                <a14:m>
                  <m:oMath xmlns:m="http://schemas.openxmlformats.org/officeDocument/2006/math">
                    <m:r>
                      <a:rPr lang="ru-RU" b="0" i="1" dirty="0" smtClean="0">
                        <a:latin typeface="Cambria Math" panose="02040503050406030204" pitchFamily="18" charset="0"/>
                      </a:rPr>
                      <m:t>кг/</m:t>
                    </m:r>
                    <m:sSup>
                      <m:sSupPr>
                        <m:ctrlPr>
                          <a:rPr lang="ru-RU" b="0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ru-RU" b="0" i="1" dirty="0" smtClean="0">
                            <a:latin typeface="Cambria Math" panose="02040503050406030204" pitchFamily="18" charset="0"/>
                          </a:rPr>
                          <m:t>м</m:t>
                        </m:r>
                      </m:e>
                      <m:sup>
                        <m:r>
                          <a:rPr lang="ru-RU" b="0" i="1" dirty="0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sSup>
                      <m:sSupPr>
                        <m:ctrlPr>
                          <a:rPr lang="ru-RU" b="0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ru-RU" b="0" i="1" dirty="0" smtClean="0">
                            <a:latin typeface="Cambria Math" panose="02040503050406030204" pitchFamily="18" charset="0"/>
                          </a:rPr>
                          <m:t>с</m:t>
                        </m:r>
                      </m:e>
                      <m:sup>
                        <m:r>
                          <a:rPr lang="ru-RU" b="0" i="1" dirty="0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ru-RU" dirty="0"/>
                  <a:t>) или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b="0" i="1" smtClean="0">
                            <a:latin typeface="Cambria Math" panose="02040503050406030204" pitchFamily="18" charset="0"/>
                          </a:rPr>
                          <m:t>Н</m:t>
                        </m:r>
                      </m:num>
                      <m:den>
                        <m:sSup>
                          <m:sSupPr>
                            <m:ctrlPr>
                              <a:rPr lang="ru-RU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ru-RU" b="0" i="1" smtClean="0">
                                <a:latin typeface="Cambria Math" panose="02040503050406030204" pitchFamily="18" charset="0"/>
                              </a:rPr>
                              <m:t>м</m:t>
                            </m:r>
                          </m:e>
                          <m:sup>
                            <m:r>
                              <a:rPr lang="ru-RU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sup>
                        </m:sSup>
                      </m:den>
                    </m:f>
                    <m:r>
                      <a:rPr lang="ru-RU" b="0" i="0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ru-RU" dirty="0"/>
                  <a:t>(Н/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ru-RU" b="0" i="1" smtClean="0">
                            <a:latin typeface="Cambria Math" panose="02040503050406030204" pitchFamily="18" charset="0"/>
                          </a:rPr>
                          <m:t>м</m:t>
                        </m:r>
                      </m:e>
                      <m:sup>
                        <m:r>
                          <a:rPr lang="ru-RU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</m:oMath>
                </a14:m>
                <a:r>
                  <a:rPr lang="ru-RU" dirty="0"/>
                  <a:t>)</a:t>
                </a:r>
                <a:endParaRPr lang="en-US" dirty="0"/>
              </a:p>
              <a:p>
                <a:pPr algn="ctr"/>
                <a:endParaRPr lang="ru-RU" dirty="0"/>
              </a:p>
              <a:p>
                <a:endParaRPr lang="ru-RU" dirty="0"/>
              </a:p>
            </p:txBody>
          </p:sp>
        </mc:Choice>
        <mc:Fallback xmlns=""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4294967295"/>
              </p:nvPr>
            </p:nvSpPr>
            <p:spPr>
              <a:xfrm>
                <a:off x="475247" y="1089025"/>
                <a:ext cx="10801350" cy="4679950"/>
              </a:xfrm>
              <a:blipFill>
                <a:blip r:embed="rId2"/>
                <a:stretch>
                  <a:fillRect l="-508" r="-451"/>
                </a:stretch>
              </a:blipFill>
            </p:spPr>
            <p:txBody>
              <a:bodyPr/>
              <a:lstStyle/>
              <a:p>
                <a:r>
                  <a:rPr lang="ru-K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28579484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0" y="0"/>
            <a:ext cx="10799763" cy="720725"/>
          </a:xfrm>
        </p:spPr>
        <p:txBody>
          <a:bodyPr>
            <a:normAutofit/>
          </a:bodyPr>
          <a:lstStyle/>
          <a:p>
            <a:r>
              <a:rPr lang="ru-RU" dirty="0">
                <a:solidFill>
                  <a:schemeClr val="tx1"/>
                </a:solidFill>
              </a:rPr>
              <a:t>Введение. Обзор свойств жидкости.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/>
              <p:cNvSpPr>
                <a:spLocks noGrp="1"/>
              </p:cNvSpPr>
              <p:nvPr>
                <p:ph sz="quarter" idx="4294967295"/>
              </p:nvPr>
            </p:nvSpPr>
            <p:spPr>
              <a:xfrm>
                <a:off x="324853" y="1203325"/>
                <a:ext cx="10801350" cy="5129213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ru-RU" dirty="0"/>
                  <a:t>Силы, действующие на частицы сплошной среды, делятся на два вида:</a:t>
                </a:r>
              </a:p>
              <a:p>
                <a:r>
                  <a:rPr lang="ru-RU" dirty="0"/>
                  <a:t> массовые;</a:t>
                </a:r>
              </a:p>
              <a:p>
                <a:r>
                  <a:rPr lang="ru-RU" dirty="0"/>
                  <a:t>поверхностные.</a:t>
                </a:r>
              </a:p>
              <a:p>
                <a:r>
                  <a:rPr lang="ru-RU" dirty="0"/>
                  <a:t>Силы, распределённые по объёму </a:t>
                </a:r>
                <a:r>
                  <a:rPr lang="en-US" dirty="0"/>
                  <a:t>V</a:t>
                </a:r>
                <a:r>
                  <a:rPr lang="ru-RU" dirty="0"/>
                  <a:t> , называются массовыми силами</a:t>
                </a:r>
                <a:r>
                  <a:rPr lang="en-US" dirty="0"/>
                  <a:t> (</a:t>
                </a:r>
                <a:r>
                  <a:rPr lang="ru-RU" dirty="0"/>
                  <a:t>сила тяжести, сила инерции</a:t>
                </a:r>
                <a:r>
                  <a:rPr lang="en-US" dirty="0"/>
                  <a:t>)</a:t>
                </a:r>
                <a:r>
                  <a:rPr lang="ru-RU" dirty="0"/>
                  <a:t>.</a:t>
                </a:r>
                <a:endParaRPr lang="en-US" dirty="0"/>
              </a:p>
              <a:p>
                <a:r>
                  <a:rPr lang="ru-RU" dirty="0"/>
                  <a:t>Массовые силы характеризуются плотностью массовых сил (напряжением массовых сил)</a:t>
                </a:r>
                <a:r>
                  <a:rPr lang="en-US" dirty="0"/>
                  <a:t>:</a:t>
                </a:r>
                <a:endParaRPr lang="ru-RU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1" i="1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𝑭</m:t>
                      </m:r>
                      <m:d>
                        <m:dPr>
                          <m:ctrlPr>
                            <a:rPr lang="en-US" sz="32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32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32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32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𝑦</m:t>
                          </m:r>
                          <m:r>
                            <a:rPr lang="en-US" sz="32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32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𝑧</m:t>
                          </m:r>
                        </m:e>
                      </m:d>
                      <m:r>
                        <a:rPr lang="en-US" sz="3200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unc>
                        <m:funcPr>
                          <m:ctrlPr>
                            <a:rPr lang="en-US" sz="32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en-US" sz="3200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limLowPr>
                            <m:e>
                              <m:r>
                                <m:rPr>
                                  <m:sty m:val="p"/>
                                </m:rPr>
                                <a:rPr lang="en-US" sz="320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lim</m:t>
                              </m:r>
                            </m:e>
                            <m:lim>
                              <m:r>
                                <a:rPr lang="en-US" sz="3200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∆</m:t>
                              </m:r>
                              <m:r>
                                <a:rPr lang="en-US" sz="3200" b="0" i="1" smtClea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𝑚</m:t>
                              </m:r>
                              <m:r>
                                <a:rPr lang="en-US" sz="3200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→0</m:t>
                              </m:r>
                            </m:lim>
                          </m:limLow>
                        </m:fName>
                        <m:e>
                          <m:f>
                            <m:fPr>
                              <m:ctrlPr>
                                <a:rPr lang="en-US" sz="3200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3200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∆</m:t>
                              </m:r>
                              <m:r>
                                <a:rPr lang="en-US" sz="3200" b="1" i="1" smtClea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𝑹</m:t>
                              </m:r>
                            </m:num>
                            <m:den>
                              <m:r>
                                <a:rPr lang="en-US" sz="3200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∆</m:t>
                              </m:r>
                              <m:r>
                                <a:rPr lang="en-US" sz="3200" b="0" i="1" smtClea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𝑚</m:t>
                              </m:r>
                            </m:den>
                          </m:f>
                        </m:e>
                      </m:func>
                    </m:oMath>
                  </m:oMathPara>
                </a14:m>
                <a:endParaRPr lang="en-US" dirty="0"/>
              </a:p>
              <a:p>
                <a:pPr marL="0" indent="0">
                  <a:buNone/>
                </a:pPr>
                <a:r>
                  <a:rPr lang="ru-RU" dirty="0"/>
                  <a:t>где ∆𝑚  - масса элементарного объёма ∆</a:t>
                </a:r>
                <a:r>
                  <a:rPr lang="en-US" dirty="0"/>
                  <a:t>V</a:t>
                </a:r>
                <a:r>
                  <a:rPr lang="ru-RU" dirty="0"/>
                  <a:t> , содержащего точку М(х, у, z),</a:t>
                </a:r>
                <a:endParaRPr lang="en-US" dirty="0"/>
              </a:p>
              <a:p>
                <a:pPr marL="0" indent="0">
                  <a:buNone/>
                </a:pPr>
                <a:r>
                  <a:rPr lang="ru-RU" dirty="0"/>
                  <a:t>∆𝑅</a:t>
                </a:r>
                <a:r>
                  <a:rPr lang="en-US" dirty="0"/>
                  <a:t> </a:t>
                </a:r>
                <a:r>
                  <a:rPr lang="ru-RU" dirty="0"/>
                  <a:t>- сила, действующая со стороны внешних сил на частицы, входящие в объём </a:t>
                </a:r>
                <a:r>
                  <a:rPr lang="en-US" dirty="0"/>
                  <a:t>∆V</a:t>
                </a:r>
                <a:endParaRPr lang="ru-RU" dirty="0"/>
              </a:p>
            </p:txBody>
          </p:sp>
        </mc:Choice>
        <mc:Fallback xmlns=""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4294967295"/>
              </p:nvPr>
            </p:nvSpPr>
            <p:spPr>
              <a:xfrm>
                <a:off x="324853" y="1203325"/>
                <a:ext cx="10801350" cy="5129213"/>
              </a:xfrm>
              <a:blipFill>
                <a:blip r:embed="rId2"/>
                <a:stretch>
                  <a:fillRect l="-451" t="-713"/>
                </a:stretch>
              </a:blipFill>
            </p:spPr>
            <p:txBody>
              <a:bodyPr/>
              <a:lstStyle/>
              <a:p>
                <a:r>
                  <a:rPr lang="ru-K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51565806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0" y="0"/>
            <a:ext cx="10799763" cy="720725"/>
          </a:xfrm>
        </p:spPr>
        <p:txBody>
          <a:bodyPr>
            <a:normAutofit/>
          </a:bodyPr>
          <a:lstStyle/>
          <a:p>
            <a:r>
              <a:rPr lang="ru-RU" dirty="0">
                <a:solidFill>
                  <a:schemeClr val="tx1"/>
                </a:solidFill>
              </a:rPr>
              <a:t>Введение. Обзор свойств жидкости.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/>
              <p:cNvSpPr>
                <a:spLocks noGrp="1"/>
              </p:cNvSpPr>
              <p:nvPr>
                <p:ph sz="quarter" idx="4294967295"/>
              </p:nvPr>
            </p:nvSpPr>
            <p:spPr>
              <a:xfrm>
                <a:off x="385011" y="1004225"/>
                <a:ext cx="10799763" cy="5402262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lang="ru-RU" dirty="0"/>
                  <a:t>Плотность массовых сил </a:t>
                </a:r>
                <a:r>
                  <a:rPr lang="en-US" sz="2800" i="1" dirty="0"/>
                  <a:t>F</a:t>
                </a:r>
                <a:r>
                  <a:rPr lang="ru-RU" dirty="0"/>
                  <a:t> - векторная величина и имеет размерность ускорения:</a:t>
                </a:r>
                <a:endParaRPr lang="en-US" dirty="0"/>
              </a:p>
              <a:p>
                <a:pPr marL="0" indent="0" algn="ctr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["/>
                          <m:endChr m:val="]"/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1" i="1" smtClean="0">
                              <a:latin typeface="Cambria Math" panose="02040503050406030204" pitchFamily="18" charset="0"/>
                            </a:rPr>
                            <m:t>𝑭</m:t>
                          </m:r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[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∆</m:t>
                          </m:r>
                          <m:r>
                            <a:rPr lang="en-US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𝑹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]</m:t>
                          </m:r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[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∆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𝑚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]</m:t>
                          </m:r>
                        </m:den>
                      </m:f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[</m:t>
                          </m:r>
                          <m:r>
                            <a:rPr lang="ru-RU" b="0" i="1" smtClean="0">
                              <a:latin typeface="Cambria Math" panose="02040503050406030204" pitchFamily="18" charset="0"/>
                            </a:rPr>
                            <m:t>сила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]</m:t>
                          </m:r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[</m:t>
                          </m:r>
                          <m:r>
                            <a:rPr lang="ru-RU" b="0" i="1" smtClean="0">
                              <a:latin typeface="Cambria Math" panose="02040503050406030204" pitchFamily="18" charset="0"/>
                            </a:rPr>
                            <m:t>масса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]</m:t>
                          </m:r>
                        </m:den>
                      </m:f>
                      <m:r>
                        <a:rPr lang="ru-RU" b="0" i="1" smtClean="0">
                          <a:latin typeface="Cambria Math" panose="02040503050406030204" pitchFamily="18" charset="0"/>
                        </a:rPr>
                        <m:t>=ускорение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;  </m:t>
                      </m:r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[</m:t>
                          </m:r>
                          <m:r>
                            <a:rPr lang="en-US" b="1" i="1" smtClean="0">
                              <a:latin typeface="Cambria Math" panose="02040503050406030204" pitchFamily="18" charset="0"/>
                            </a:rPr>
                            <m:t>𝑭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]</m:t>
                          </m:r>
                        </m:e>
                        <m:sub>
                          <m:r>
                            <a:rPr lang="ru-RU" b="0" i="1" smtClean="0">
                              <a:latin typeface="Cambria Math" panose="02040503050406030204" pitchFamily="18" charset="0"/>
                            </a:rPr>
                            <m:t>СИ</m:t>
                          </m:r>
                        </m:sub>
                      </m:sSub>
                      <m:r>
                        <a:rPr lang="ru-RU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ru-RU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b="0" i="1" smtClean="0">
                              <a:latin typeface="Cambria Math" panose="02040503050406030204" pitchFamily="18" charset="0"/>
                            </a:rPr>
                            <m:t>м</m:t>
                          </m:r>
                        </m:num>
                        <m:den>
                          <m:sSup>
                            <m:sSupPr>
                              <m:ctrlPr>
                                <a:rPr lang="ru-RU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ru-RU" b="0" i="1" smtClean="0">
                                  <a:latin typeface="Cambria Math" panose="02040503050406030204" pitchFamily="18" charset="0"/>
                                </a:rPr>
                                <m:t>с</m:t>
                              </m:r>
                            </m:e>
                            <m:sup>
                              <m:r>
                                <a:rPr lang="ru-RU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  <m:r>
                        <a:rPr lang="ru-RU" b="0" i="1" smtClean="0">
                          <a:latin typeface="Cambria Math" panose="02040503050406030204" pitchFamily="18" charset="0"/>
                        </a:rPr>
                        <m:t>.</m:t>
                      </m:r>
                    </m:oMath>
                  </m:oMathPara>
                </a14:m>
                <a:endParaRPr lang="ru-RU" dirty="0"/>
              </a:p>
              <a:p>
                <a:pPr marL="0" indent="0" algn="just">
                  <a:buNone/>
                </a:pPr>
                <a:r>
                  <a:rPr lang="ru-RU" dirty="0"/>
                  <a:t>Поверхностные силы представляют собой силы, распределённые по поверхности, ограничивающей рассматриваемый объём (силы давления, силы реакции тела на поток, силы внутреннего трения в среде).</a:t>
                </a:r>
              </a:p>
              <a:p>
                <a:pPr marL="0" indent="0" algn="just">
                  <a:buNone/>
                </a:pPr>
                <a:r>
                  <a:rPr lang="ru-RU" dirty="0"/>
                  <a:t>Поверхностные силы в сплошной среде характеризуются вектором напряжений:</a:t>
                </a:r>
              </a:p>
              <a:p>
                <a:pPr marL="0" indent="0" algn="ctr">
                  <a:buNone/>
                </a:pPr>
                <a:r>
                  <a:rPr lang="en-US" sz="3200" b="1" i="1" dirty="0">
                    <a:solidFill>
                      <a:prstClr val="black"/>
                    </a:solidFill>
                    <a:latin typeface="Times New Roman" panose="02020603050405020304" pitchFamily="18" charset="0"/>
                    <a:ea typeface="Cambria Math" panose="02040503050406030204" pitchFamily="18" charset="0"/>
                    <a:cs typeface="Times New Roman" panose="02020603050405020304" pitchFamily="18" charset="0"/>
                  </a:rPr>
                  <a:t>p</a:t>
                </a:r>
                <a14:m>
                  <m:oMath xmlns:m="http://schemas.openxmlformats.org/officeDocument/2006/math">
                    <m:r>
                      <a:rPr lang="en-US" sz="3200" i="1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func>
                      <m:funcPr>
                        <m:ctrlPr>
                          <a:rPr lang="en-US" sz="32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uncPr>
                      <m:fName>
                        <m:limLow>
                          <m:limLowPr>
                            <m:ctrlPr>
                              <a:rPr lang="en-US" sz="3200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limLowPr>
                          <m:e>
                            <m:r>
                              <m:rPr>
                                <m:sty m:val="p"/>
                              </m:rPr>
                              <a:rPr lang="en-US" sz="3200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lim</m:t>
                            </m:r>
                          </m:e>
                          <m:lim>
                            <m:r>
                              <a:rPr lang="en-US" sz="3200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∆</m:t>
                            </m:r>
                            <m:r>
                              <a:rPr lang="en-US" sz="3200" b="0" i="1" smtClean="0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𝑠</m:t>
                            </m:r>
                            <m:r>
                              <a:rPr lang="en-US" sz="3200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→0</m:t>
                            </m:r>
                          </m:lim>
                        </m:limLow>
                      </m:fName>
                      <m:e>
                        <m:f>
                          <m:fPr>
                            <m:ctrlPr>
                              <a:rPr lang="en-US" sz="3200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3200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∆</m:t>
                            </m:r>
                            <m:r>
                              <a:rPr lang="en-US" sz="3200" b="1" i="1" smtClean="0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𝑷</m:t>
                            </m:r>
                          </m:num>
                          <m:den>
                            <m:r>
                              <a:rPr lang="en-US" sz="3200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∆</m:t>
                            </m:r>
                            <m:r>
                              <a:rPr lang="en-US" sz="3200" b="0" i="1" smtClean="0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𝑠</m:t>
                            </m:r>
                          </m:den>
                        </m:f>
                      </m:e>
                    </m:func>
                    <m:r>
                      <a:rPr lang="en-US" sz="3200" b="0" i="0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,</m:t>
                    </m:r>
                  </m:oMath>
                </a14:m>
                <a:endParaRPr lang="en-US" sz="3200" b="0" i="1" dirty="0">
                  <a:solidFill>
                    <a:prstClr val="black"/>
                  </a:solidFill>
                  <a:latin typeface="Times New Roman" panose="02020603050405020304" pitchFamily="18" charset="0"/>
                  <a:ea typeface="Cambria Math" panose="02040503050406030204" pitchFamily="18" charset="0"/>
                </a:endParaRPr>
              </a:p>
              <a:p>
                <a:pPr marL="0" indent="0" algn="just">
                  <a:buNone/>
                </a:pPr>
                <a:r>
                  <a:rPr lang="ru-RU" dirty="0"/>
                  <a:t>где ∆𝑃  - главный вектор сил, приложенных с одной стороны к некоторой малой площадке ∆</a:t>
                </a:r>
                <a:r>
                  <a:rPr lang="en-US" dirty="0"/>
                  <a:t>s</a:t>
                </a:r>
                <a:r>
                  <a:rPr lang="ru-RU" dirty="0"/>
                  <a:t> .</a:t>
                </a:r>
              </a:p>
              <a:p>
                <a:endParaRPr lang="ru-RU" dirty="0"/>
              </a:p>
            </p:txBody>
          </p:sp>
        </mc:Choice>
        <mc:Fallback xmlns=""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4294967295"/>
              </p:nvPr>
            </p:nvSpPr>
            <p:spPr>
              <a:xfrm>
                <a:off x="385011" y="1004225"/>
                <a:ext cx="10799763" cy="5402262"/>
              </a:xfrm>
              <a:blipFill>
                <a:blip r:embed="rId2"/>
                <a:stretch>
                  <a:fillRect l="-451" t="-1129" r="-451"/>
                </a:stretch>
              </a:blipFill>
            </p:spPr>
            <p:txBody>
              <a:bodyPr/>
              <a:lstStyle/>
              <a:p>
                <a:r>
                  <a:rPr lang="ru-K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83912241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294774" y="120650"/>
            <a:ext cx="10799763" cy="720725"/>
          </a:xfrm>
        </p:spPr>
        <p:txBody>
          <a:bodyPr>
            <a:normAutofit/>
          </a:bodyPr>
          <a:lstStyle/>
          <a:p>
            <a:r>
              <a:rPr lang="ru-RU" dirty="0">
                <a:solidFill>
                  <a:schemeClr val="tx1"/>
                </a:solidFill>
              </a:rPr>
              <a:t>Введение. Обзор свойств жидкости.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/>
              <p:cNvSpPr>
                <a:spLocks noGrp="1"/>
              </p:cNvSpPr>
              <p:nvPr>
                <p:ph sz="quarter" idx="4294967295"/>
              </p:nvPr>
            </p:nvSpPr>
            <p:spPr>
              <a:xfrm>
                <a:off x="372979" y="1097130"/>
                <a:ext cx="10799763" cy="5430837"/>
              </a:xfrm>
            </p:spPr>
            <p:txBody>
              <a:bodyPr/>
              <a:lstStyle/>
              <a:p>
                <a:pPr marL="0" indent="0">
                  <a:buNone/>
                </a:pPr>
                <a:endParaRPr lang="ru-RU" dirty="0"/>
              </a:p>
              <a:p>
                <a:r>
                  <a:rPr lang="ru-RU" dirty="0"/>
                  <a:t>Напряжение - размерная величина</a:t>
                </a:r>
                <a:endParaRPr lang="en-US" dirty="0"/>
              </a:p>
              <a:p>
                <a:r>
                  <a:rPr lang="ru-RU" dirty="0"/>
                  <a:t>Размерность напряжения определяется на основе формулы</a:t>
                </a:r>
                <a:endParaRPr lang="en-US" dirty="0"/>
              </a:p>
              <a:p>
                <a:pPr marL="0" lvl="0" indent="0" algn="ctr">
                  <a:buClr>
                    <a:srgbClr val="8597C0"/>
                  </a:buClr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["/>
                          <m:endChr m:val="]"/>
                          <m:ctrlPr>
                            <a:rPr lang="en-US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1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𝒑</m:t>
                          </m:r>
                        </m:e>
                      </m:d>
                      <m:r>
                        <a:rPr lang="en-US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[</m:t>
                          </m:r>
                          <m:r>
                            <a:rPr lang="en-US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∆</m:t>
                          </m:r>
                          <m:r>
                            <a:rPr lang="en-US" b="1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𝑷</m:t>
                          </m:r>
                          <m:r>
                            <a:rPr lang="en-US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]</m:t>
                          </m:r>
                        </m:num>
                        <m:den>
                          <m:r>
                            <a:rPr lang="en-US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[</m:t>
                          </m:r>
                          <m:r>
                            <a:rPr lang="en-US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∆</m:t>
                          </m:r>
                          <m:r>
                            <a:rPr lang="en-US" b="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𝑠</m:t>
                          </m:r>
                          <m:r>
                            <a:rPr lang="en-US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]</m:t>
                          </m:r>
                        </m:den>
                      </m:f>
                      <m:r>
                        <a:rPr lang="en-US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[</m:t>
                          </m:r>
                          <m:r>
                            <a:rPr lang="ru-RU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сила</m:t>
                          </m:r>
                          <m:r>
                            <a:rPr lang="en-US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]</m:t>
                          </m:r>
                        </m:num>
                        <m:den>
                          <m:r>
                            <a:rPr lang="en-US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[</m:t>
                          </m:r>
                          <m:r>
                            <a:rPr lang="ru-RU" b="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площадь</m:t>
                          </m:r>
                          <m:r>
                            <a:rPr lang="en-US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]</m:t>
                          </m:r>
                        </m:den>
                      </m:f>
                      <m:r>
                        <a:rPr lang="en-US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 ;  </m:t>
                      </m:r>
                      <m:sSub>
                        <m:sSubPr>
                          <m:ctrlPr>
                            <a:rPr lang="en-US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[</m:t>
                          </m:r>
                          <m:r>
                            <a:rPr lang="en-US" b="1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𝒑</m:t>
                          </m:r>
                          <m:r>
                            <a:rPr lang="en-US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]</m:t>
                          </m:r>
                        </m:e>
                        <m:sub>
                          <m:r>
                            <a:rPr lang="ru-RU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СИ</m:t>
                          </m:r>
                        </m:sub>
                      </m:sSub>
                      <m:r>
                        <a:rPr lang="ru-RU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ru-RU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b="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Н</m:t>
                          </m:r>
                        </m:num>
                        <m:den>
                          <m:sSup>
                            <m:sSupPr>
                              <m:ctrlPr>
                                <a:rPr lang="ru-RU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ru-RU" b="0" i="1" smtClea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м</m:t>
                              </m:r>
                            </m:e>
                            <m:sup>
                              <m:r>
                                <a:rPr lang="ru-RU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  <m:r>
                        <a:rPr lang="ru-RU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.</m:t>
                      </m:r>
                    </m:oMath>
                  </m:oMathPara>
                </a14:m>
                <a:endParaRPr lang="ru-RU" dirty="0">
                  <a:solidFill>
                    <a:prstClr val="black"/>
                  </a:solidFill>
                </a:endParaRPr>
              </a:p>
              <a:p>
                <a:pPr algn="just"/>
                <a:r>
                  <a:rPr lang="ru-RU" dirty="0"/>
                  <a:t>В покоящейся жидкости отсутствуют касательные напряжения, а нормальные напряжения являются сжимающими.</a:t>
                </a:r>
              </a:p>
              <a:p>
                <a:pPr algn="just"/>
                <a:r>
                  <a:rPr lang="ru-RU" dirty="0"/>
                  <a:t>Растяжения в среде, называемой жидкостью, невозможны.</a:t>
                </a:r>
              </a:p>
              <a:p>
                <a:pPr algn="just"/>
                <a:r>
                  <a:rPr lang="ru-RU" dirty="0"/>
                  <a:t>Бесконечно малые сдвигающие усилия сразу же вызывают начало течения.</a:t>
                </a:r>
              </a:p>
              <a:p>
                <a:pPr algn="just"/>
                <a:r>
                  <a:rPr lang="ru-RU" dirty="0"/>
                  <a:t>Поэтому жидкость принимает форму того сосуда, в который она налита.</a:t>
                </a:r>
                <a:endParaRPr lang="en-US" dirty="0"/>
              </a:p>
              <a:p>
                <a:pPr marL="0" indent="0" algn="ctr">
                  <a:buNone/>
                </a:pPr>
                <a:endParaRPr lang="ru-RU" dirty="0"/>
              </a:p>
            </p:txBody>
          </p:sp>
        </mc:Choice>
        <mc:Fallback xmlns=""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4294967295"/>
              </p:nvPr>
            </p:nvSpPr>
            <p:spPr>
              <a:xfrm>
                <a:off x="372979" y="1097130"/>
                <a:ext cx="10799763" cy="5430837"/>
              </a:xfrm>
              <a:blipFill>
                <a:blip r:embed="rId2"/>
                <a:stretch>
                  <a:fillRect l="-113" r="-451"/>
                </a:stretch>
              </a:blipFill>
            </p:spPr>
            <p:txBody>
              <a:bodyPr/>
              <a:lstStyle/>
              <a:p>
                <a:r>
                  <a:rPr lang="ru-K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18625877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0" y="0"/>
            <a:ext cx="10799763" cy="720725"/>
          </a:xfrm>
        </p:spPr>
        <p:txBody>
          <a:bodyPr>
            <a:normAutofit/>
          </a:bodyPr>
          <a:lstStyle/>
          <a:p>
            <a:r>
              <a:rPr lang="ru-RU" dirty="0">
                <a:solidFill>
                  <a:schemeClr val="tx1"/>
                </a:solidFill>
              </a:rPr>
              <a:t>Введение. Обзор свойств жидкости.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/>
              <p:cNvSpPr>
                <a:spLocks noGrp="1"/>
              </p:cNvSpPr>
              <p:nvPr>
                <p:ph sz="quarter" idx="4294967295"/>
              </p:nvPr>
            </p:nvSpPr>
            <p:spPr>
              <a:xfrm>
                <a:off x="391026" y="1305593"/>
                <a:ext cx="11038974" cy="4944811"/>
              </a:xfrm>
            </p:spPr>
            <p:txBody>
              <a:bodyPr/>
              <a:lstStyle/>
              <a:p>
                <a:pPr marL="0" indent="0">
                  <a:buNone/>
                </a:pPr>
                <a:endParaRPr lang="ru-RU" dirty="0"/>
              </a:p>
              <a:p>
                <a:pPr lvl="0" algn="just">
                  <a:buClr>
                    <a:srgbClr val="8597C0"/>
                  </a:buClr>
                </a:pPr>
                <a:r>
                  <a:rPr lang="ru-RU" sz="2400" dirty="0"/>
                  <a:t> </a:t>
                </a:r>
                <a:r>
                  <a:rPr lang="ru-RU" sz="2400" dirty="0">
                    <a:solidFill>
                      <a:prstClr val="black"/>
                    </a:solidFill>
                  </a:rPr>
                  <a:t>Основной характерный параметр для жидкости - давление </a:t>
                </a:r>
                <a:r>
                  <a:rPr lang="ru-RU" sz="2400" i="1" dirty="0">
                    <a:solidFill>
                      <a:prstClr val="black"/>
                    </a:solidFill>
                  </a:rPr>
                  <a:t>р</a:t>
                </a:r>
                <a:r>
                  <a:rPr lang="ru-RU" sz="2400" dirty="0">
                    <a:solidFill>
                      <a:prstClr val="black"/>
                    </a:solidFill>
                  </a:rPr>
                  <a:t>.</a:t>
                </a:r>
              </a:p>
              <a:p>
                <a:pPr lvl="0" algn="just">
                  <a:buClr>
                    <a:srgbClr val="8597C0"/>
                  </a:buClr>
                </a:pPr>
                <a:r>
                  <a:rPr lang="ru-RU" sz="2400" dirty="0">
                    <a:solidFill>
                      <a:prstClr val="black"/>
                    </a:solidFill>
                  </a:rPr>
                  <a:t>В покоящейся жидкости модули нормальных напряжений на всех площадках, проходящих через данную точку, равны между собой и называются давлением в данной точке.</a:t>
                </a:r>
              </a:p>
              <a:p>
                <a:pPr marL="0" lvl="0" indent="0" algn="ctr">
                  <a:buClr>
                    <a:srgbClr val="8597C0"/>
                  </a:buClr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𝑝</m:t>
                      </m:r>
                      <m:r>
                        <a:rPr lang="en-US" sz="2400" b="0" i="1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|"/>
                          <m:endChr m:val="|"/>
                          <m:ctrlPr>
                            <a:rPr lang="en-US" sz="2400" b="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1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𝒑</m:t>
                          </m:r>
                        </m:e>
                      </m:d>
                    </m:oMath>
                  </m:oMathPara>
                </a14:m>
                <a:endParaRPr lang="ru-RU" sz="2400" dirty="0">
                  <a:solidFill>
                    <a:prstClr val="black"/>
                  </a:solidFill>
                </a:endParaRPr>
              </a:p>
              <a:p>
                <a:pPr lvl="0">
                  <a:buClr>
                    <a:srgbClr val="8597C0"/>
                  </a:buClr>
                </a:pPr>
                <a:r>
                  <a:rPr lang="ru-RU" sz="2400" dirty="0">
                    <a:solidFill>
                      <a:prstClr val="black"/>
                    </a:solidFill>
                  </a:rPr>
                  <a:t>Давление - это скалярная величина, имеющая размерность напряжения:</a:t>
                </a:r>
                <a:endParaRPr lang="en-US" sz="2400" dirty="0">
                  <a:solidFill>
                    <a:prstClr val="black"/>
                  </a:solidFill>
                </a:endParaRPr>
              </a:p>
              <a:p>
                <a:pPr marL="0" lvl="0" indent="0" algn="ctr">
                  <a:buClr>
                    <a:srgbClr val="8597C0"/>
                  </a:buClr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["/>
                          <m:endChr m:val="]"/>
                          <m:ctrlPr>
                            <a:rPr lang="en-US" sz="24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𝑝</m:t>
                          </m:r>
                        </m:e>
                      </m:d>
                      <m:r>
                        <a:rPr lang="en-US" sz="2400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[</m:t>
                          </m:r>
                          <m:r>
                            <a:rPr lang="en-US" sz="24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∆</m:t>
                          </m:r>
                          <m:r>
                            <a:rPr lang="en-US" sz="24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𝑃</m:t>
                          </m:r>
                          <m:r>
                            <a:rPr lang="en-US" sz="24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]</m:t>
                          </m:r>
                        </m:num>
                        <m:den>
                          <m:r>
                            <a:rPr lang="en-US" sz="24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[</m:t>
                          </m:r>
                          <m:r>
                            <a:rPr lang="en-US" sz="24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∆</m:t>
                          </m:r>
                          <m:r>
                            <a:rPr lang="en-US" sz="24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𝑠</m:t>
                          </m:r>
                          <m:r>
                            <a:rPr lang="en-US" sz="24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]</m:t>
                          </m:r>
                        </m:den>
                      </m:f>
                      <m:r>
                        <a:rPr lang="en-US" sz="2400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[</m:t>
                          </m:r>
                          <m:r>
                            <a:rPr lang="ru-RU" sz="24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сила</m:t>
                          </m:r>
                          <m:r>
                            <a:rPr lang="en-US" sz="24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]</m:t>
                          </m:r>
                        </m:num>
                        <m:den>
                          <m:r>
                            <a:rPr lang="en-US" sz="24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[</m:t>
                          </m:r>
                          <m:r>
                            <a:rPr lang="ru-RU" sz="24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площадь</m:t>
                          </m:r>
                          <m:r>
                            <a:rPr lang="en-US" sz="24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]</m:t>
                          </m:r>
                        </m:den>
                      </m:f>
                      <m:r>
                        <a:rPr lang="en-US" sz="2400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 ;  </m:t>
                      </m:r>
                      <m:sSub>
                        <m:sSubPr>
                          <m:ctrlPr>
                            <a:rPr lang="en-US" sz="24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[</m:t>
                          </m:r>
                          <m:r>
                            <a:rPr lang="en-US" sz="24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𝑝</m:t>
                          </m:r>
                          <m:r>
                            <a:rPr lang="en-US" sz="24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]</m:t>
                          </m:r>
                        </m:e>
                        <m:sub>
                          <m:r>
                            <a:rPr lang="ru-RU" sz="24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СИ</m:t>
                          </m:r>
                        </m:sub>
                      </m:sSub>
                      <m:r>
                        <a:rPr lang="ru-RU" sz="2400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ru-RU" sz="24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sz="24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Н</m:t>
                          </m:r>
                        </m:num>
                        <m:den>
                          <m:sSup>
                            <m:sSupPr>
                              <m:ctrlPr>
                                <a:rPr lang="ru-RU" sz="2400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ru-RU" sz="2400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м</m:t>
                              </m:r>
                            </m:e>
                            <m:sup>
                              <m:r>
                                <a:rPr lang="ru-RU" sz="2400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  <m:r>
                        <a:rPr lang="en-US" sz="2400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ru-RU" sz="2400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Па.</m:t>
                      </m:r>
                    </m:oMath>
                  </m:oMathPara>
                </a14:m>
                <a:endParaRPr lang="ru-RU" sz="2400" dirty="0">
                  <a:solidFill>
                    <a:prstClr val="black"/>
                  </a:solidFill>
                </a:endParaRPr>
              </a:p>
              <a:p>
                <a:endParaRPr lang="ru-RU" dirty="0"/>
              </a:p>
              <a:p>
                <a:endParaRPr lang="ru-RU" dirty="0"/>
              </a:p>
            </p:txBody>
          </p:sp>
        </mc:Choice>
        <mc:Fallback xmlns=""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4294967295"/>
              </p:nvPr>
            </p:nvSpPr>
            <p:spPr>
              <a:xfrm>
                <a:off x="391026" y="1305593"/>
                <a:ext cx="11038974" cy="4944811"/>
              </a:xfrm>
              <a:blipFill>
                <a:blip r:embed="rId2"/>
                <a:stretch>
                  <a:fillRect l="-442" r="-883"/>
                </a:stretch>
              </a:blipFill>
            </p:spPr>
            <p:txBody>
              <a:bodyPr/>
              <a:lstStyle/>
              <a:p>
                <a:r>
                  <a:rPr lang="ru-K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25170130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180474" y="144379"/>
            <a:ext cx="10799763" cy="720725"/>
          </a:xfrm>
        </p:spPr>
        <p:txBody>
          <a:bodyPr>
            <a:normAutofit/>
          </a:bodyPr>
          <a:lstStyle/>
          <a:p>
            <a:r>
              <a:rPr lang="ru-RU" dirty="0">
                <a:solidFill>
                  <a:schemeClr val="tx1"/>
                </a:solidFill>
              </a:rPr>
              <a:t>Введение. Обзор свойств жидкости.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quarter" idx="4294967295"/>
          </p:nvPr>
        </p:nvSpPr>
        <p:spPr>
          <a:xfrm>
            <a:off x="270711" y="1194636"/>
            <a:ext cx="10799763" cy="47275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b="1" dirty="0"/>
              <a:t>Контрольные вопросы:</a:t>
            </a:r>
          </a:p>
          <a:p>
            <a:r>
              <a:rPr lang="ru-RU" dirty="0"/>
              <a:t>1. Что понимается под сплошной средой?</a:t>
            </a:r>
          </a:p>
          <a:p>
            <a:r>
              <a:rPr lang="ru-RU" dirty="0"/>
              <a:t>2. На какие классы делятся жидкости?</a:t>
            </a:r>
          </a:p>
          <a:p>
            <a:r>
              <a:rPr lang="ru-RU" dirty="0"/>
              <a:t>3. Что такое плотность жидкости?</a:t>
            </a:r>
          </a:p>
          <a:p>
            <a:r>
              <a:rPr lang="ru-RU" dirty="0"/>
              <a:t>4. Что такое удельный вес?</a:t>
            </a:r>
          </a:p>
          <a:p>
            <a:r>
              <a:rPr lang="ru-RU" dirty="0"/>
              <a:t>5. Виды сил, действующие на частицы сплошной среды?</a:t>
            </a:r>
          </a:p>
          <a:p>
            <a:r>
              <a:rPr lang="ru-RU" dirty="0"/>
              <a:t>6. Как определяется плотность массовых сил и ее размерность?</a:t>
            </a:r>
          </a:p>
          <a:p>
            <a:r>
              <a:rPr lang="ru-RU" dirty="0"/>
              <a:t>7. Чем характеризуются поверхностные силы?</a:t>
            </a:r>
          </a:p>
          <a:p>
            <a:r>
              <a:rPr lang="ru-RU" dirty="0"/>
              <a:t>8. Что называется давлением в данной точке?</a:t>
            </a:r>
          </a:p>
          <a:p>
            <a:r>
              <a:rPr lang="ru-RU" dirty="0"/>
              <a:t>9. Как определяется размерность напряжения?</a:t>
            </a:r>
          </a:p>
        </p:txBody>
      </p:sp>
    </p:spTree>
    <p:extLst>
      <p:ext uri="{BB962C8B-B14F-4D97-AF65-F5344CB8AC3E}">
        <p14:creationId xmlns:p14="http://schemas.microsoft.com/office/powerpoint/2010/main" val="39381750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21278" y="543390"/>
            <a:ext cx="8686800" cy="838200"/>
          </a:xfrm>
        </p:spPr>
        <p:txBody>
          <a:bodyPr/>
          <a:lstStyle/>
          <a:p>
            <a:r>
              <a:rPr lang="ru-RU" dirty="0"/>
              <a:t>План лекции: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Clr>
                <a:schemeClr val="tx1"/>
              </a:buClr>
              <a:buFont typeface="+mj-lt"/>
              <a:buAutoNum type="arabicPeriod"/>
            </a:pPr>
            <a:r>
              <a:rPr lang="ru-RU" sz="2000" dirty="0">
                <a:latin typeface="Times New Roman" panose="02020603050405020304" pitchFamily="18" charset="0"/>
                <a:cs typeface="Times New Roman" pitchFamily="18" charset="0"/>
              </a:rPr>
              <a:t>Введение в дисциплину</a:t>
            </a:r>
          </a:p>
          <a:p>
            <a:pPr marL="514350" indent="-514350">
              <a:buClr>
                <a:schemeClr val="tx1"/>
              </a:buClr>
              <a:buFont typeface="+mj-lt"/>
              <a:buAutoNum type="arabicPeriod"/>
            </a:pP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Основные тенденции и перспективы развития нефтедобывающей отрасли в Республике Казахстан</a:t>
            </a:r>
            <a:endParaRPr lang="en-US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Clr>
                <a:schemeClr val="tx1"/>
              </a:buClr>
              <a:buFont typeface="+mj-lt"/>
              <a:buAutoNum type="arabicPeriod"/>
            </a:pP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Перспективы нефтегазоносности Казахстана</a:t>
            </a:r>
          </a:p>
          <a:p>
            <a:pPr marL="514350" indent="-514350">
              <a:buClr>
                <a:schemeClr val="tx1"/>
              </a:buClr>
              <a:buFont typeface="+mj-lt"/>
              <a:buAutoNum type="arabicPeriod"/>
            </a:pP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Обзор свойств жидкости</a:t>
            </a:r>
            <a:endParaRPr lang="en-US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Clr>
                <a:schemeClr val="tx1"/>
              </a:buClr>
              <a:buFont typeface="+mj-lt"/>
              <a:buAutoNum type="arabicPeriod"/>
            </a:pP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anose="02020603050405020304" pitchFamily="18" charset="0"/>
              </a:rPr>
              <a:t>По завершению урока Вы будете знать: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Про нефтегазовую отрасль Казахстана</a:t>
            </a:r>
          </a:p>
          <a:p>
            <a:r>
              <a:rPr lang="ru-RU" dirty="0"/>
              <a:t>Запасы и месторождения</a:t>
            </a:r>
          </a:p>
          <a:p>
            <a:r>
              <a:rPr lang="ru-RU" dirty="0"/>
              <a:t>Нефтегазодобывающее предприятие</a:t>
            </a:r>
          </a:p>
          <a:p>
            <a:r>
              <a:rPr lang="ru-RU" dirty="0"/>
              <a:t>Агрегатные состояния веществ</a:t>
            </a:r>
          </a:p>
          <a:p>
            <a:r>
              <a:rPr lang="ru-RU" dirty="0"/>
              <a:t>Основные параметры и единицы измерения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>
            <a:extLst>
              <a:ext uri="{FF2B5EF4-FFF2-40B4-BE49-F238E27FC236}">
                <a16:creationId xmlns:a16="http://schemas.microsoft.com/office/drawing/2014/main" id="{C5BD0029-930E-4CA1-A033-E90913DC067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16169" y="165425"/>
            <a:ext cx="11359661" cy="1135835"/>
          </a:xfrm>
        </p:spPr>
        <p:txBody>
          <a:bodyPr/>
          <a:lstStyle/>
          <a:p>
            <a:pPr algn="ctr"/>
            <a:r>
              <a:rPr lang="ru-RU" sz="2400" b="1" cap="all" dirty="0">
                <a:solidFill>
                  <a:schemeClr val="tx1"/>
                </a:solidFill>
              </a:rPr>
              <a:t>Лекция №1</a:t>
            </a:r>
            <a:br>
              <a:rPr lang="ru-RU" sz="2400" dirty="0">
                <a:solidFill>
                  <a:schemeClr val="tx1"/>
                </a:solidFill>
              </a:rPr>
            </a:br>
            <a:r>
              <a:rPr lang="ru-RU" sz="2400" b="1" dirty="0">
                <a:solidFill>
                  <a:schemeClr val="tx1"/>
                </a:solidFill>
              </a:rPr>
              <a:t>Основные тенденции и перспективы развития нефтедобывающей отрасли в Республике Казахстан, странах СНГ и за рубежом.</a:t>
            </a:r>
            <a:endParaRPr lang="ru-KZ" sz="2400" dirty="0">
              <a:solidFill>
                <a:schemeClr val="tx1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16524" y="1524000"/>
            <a:ext cx="11242430" cy="4747846"/>
          </a:xfrm>
        </p:spPr>
        <p:txBody>
          <a:bodyPr>
            <a:normAutofit/>
          </a:bodyPr>
          <a:lstStyle/>
          <a:p>
            <a:pPr indent="363538" algn="just"/>
            <a:r>
              <a:rPr lang="ru-RU" sz="2400" dirty="0">
                <a:solidFill>
                  <a:schemeClr val="tx1"/>
                </a:solidFill>
              </a:rPr>
              <a:t>Нефтяная промышленность республики Казахстан является  ведущей отраслью экономики. За вековой период своего развития республика Казахстан превратилась в одну из крупнейших нефтедобывающих стран мира, занимающая по объему разведанных запасов нефти тринадцатое место, газу и конденсату - пятнадцатое, по уровню добычи нефти - двадцать восьмое место в мире. </a:t>
            </a:r>
            <a:endParaRPr lang="en-US" sz="2400" dirty="0">
              <a:solidFill>
                <a:schemeClr val="tx1"/>
              </a:solidFill>
            </a:endParaRPr>
          </a:p>
          <a:p>
            <a:pPr indent="363538" algn="just"/>
            <a:r>
              <a:rPr lang="ru-RU" sz="2400" dirty="0">
                <a:solidFill>
                  <a:schemeClr val="tx1"/>
                </a:solidFill>
              </a:rPr>
              <a:t>Казахстан прочно занимает второе место по разведанным запасам и уровню добычи нефти среди стран СНГ, а по запасам газа и конденсата - четвертое. </a:t>
            </a:r>
            <a:endParaRPr lang="en-US" sz="2400" dirty="0">
              <a:solidFill>
                <a:schemeClr val="tx1"/>
              </a:solidFill>
            </a:endParaRPr>
          </a:p>
          <a:p>
            <a:pPr indent="363538" algn="just"/>
            <a:r>
              <a:rPr lang="ru-RU" sz="2400" dirty="0">
                <a:solidFill>
                  <a:schemeClr val="tx1"/>
                </a:solidFill>
              </a:rPr>
              <a:t>На территории республики установлено более 200 нефтяных и газовых месторождений.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>
            <a:extLst>
              <a:ext uri="{FF2B5EF4-FFF2-40B4-BE49-F238E27FC236}">
                <a16:creationId xmlns:a16="http://schemas.microsoft.com/office/drawing/2014/main" id="{C5BD0029-930E-4CA1-A033-E90913DC067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16169" y="165425"/>
            <a:ext cx="11359661" cy="1135835"/>
          </a:xfrm>
        </p:spPr>
        <p:txBody>
          <a:bodyPr/>
          <a:lstStyle/>
          <a:p>
            <a:pPr algn="ctr"/>
            <a:r>
              <a:rPr lang="ru-RU" sz="2400" b="1" cap="all" dirty="0">
                <a:solidFill>
                  <a:schemeClr val="tx1"/>
                </a:solidFill>
              </a:rPr>
              <a:t>Лекция №1</a:t>
            </a:r>
            <a:br>
              <a:rPr lang="ru-RU" sz="2400" dirty="0">
                <a:solidFill>
                  <a:schemeClr val="tx1"/>
                </a:solidFill>
              </a:rPr>
            </a:br>
            <a:r>
              <a:rPr lang="ru-RU" sz="2400" b="1" dirty="0">
                <a:solidFill>
                  <a:schemeClr val="tx1"/>
                </a:solidFill>
              </a:rPr>
              <a:t>Основные тенденции и перспективы развития нефтедобывающей отрасли в Республике Казахстан, странах СНГ и за рубежом.</a:t>
            </a:r>
            <a:endParaRPr lang="ru-KZ" sz="2400" dirty="0">
              <a:solidFill>
                <a:schemeClr val="tx1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16524" y="1524000"/>
            <a:ext cx="11459306" cy="4900246"/>
          </a:xfrm>
        </p:spPr>
        <p:txBody>
          <a:bodyPr>
            <a:normAutofit fontScale="92500"/>
          </a:bodyPr>
          <a:lstStyle/>
          <a:p>
            <a:pPr indent="363538" algn="just"/>
            <a:r>
              <a:rPr lang="ru-RU" sz="2400" dirty="0">
                <a:solidFill>
                  <a:schemeClr val="tx1"/>
                </a:solidFill>
              </a:rPr>
              <a:t> Запасы нефти  промышленных категорий установлены в шести административных областях Казахстана. В четырех западных областях находится более 90% остаточных извлекаемых запасов нефти. </a:t>
            </a:r>
          </a:p>
          <a:p>
            <a:pPr indent="363538" algn="just"/>
            <a:r>
              <a:rPr lang="ru-RU" sz="2400" dirty="0">
                <a:solidFill>
                  <a:schemeClr val="tx1"/>
                </a:solidFill>
              </a:rPr>
              <a:t>      Именно здесь расположены уникальные месторождения Тенгиз, </a:t>
            </a:r>
            <a:r>
              <a:rPr lang="ru-RU" sz="2400" dirty="0" err="1">
                <a:solidFill>
                  <a:schemeClr val="tx1"/>
                </a:solidFill>
              </a:rPr>
              <a:t>Карачаганак</a:t>
            </a:r>
            <a:r>
              <a:rPr lang="ru-RU" sz="2400" dirty="0">
                <a:solidFill>
                  <a:schemeClr val="tx1"/>
                </a:solidFill>
              </a:rPr>
              <a:t>, Узень, </a:t>
            </a:r>
            <a:r>
              <a:rPr lang="ru-RU" sz="2400" dirty="0" err="1">
                <a:solidFill>
                  <a:schemeClr val="tx1"/>
                </a:solidFill>
              </a:rPr>
              <a:t>Жанажол</a:t>
            </a:r>
            <a:r>
              <a:rPr lang="ru-RU" sz="2400" dirty="0">
                <a:solidFill>
                  <a:schemeClr val="tx1"/>
                </a:solidFill>
              </a:rPr>
              <a:t>,  </a:t>
            </a:r>
            <a:r>
              <a:rPr lang="ru-RU" sz="2400" dirty="0" err="1">
                <a:solidFill>
                  <a:schemeClr val="tx1"/>
                </a:solidFill>
              </a:rPr>
              <a:t>Кенбай</a:t>
            </a:r>
            <a:r>
              <a:rPr lang="ru-RU" sz="2400" dirty="0">
                <a:solidFill>
                  <a:schemeClr val="tx1"/>
                </a:solidFill>
              </a:rPr>
              <a:t>, а также все месторождения с запасами более 100 млн. тонн. Основные запасы природного газа сосредоточены в двух областях: Западно-Казахстанской, (</a:t>
            </a:r>
            <a:r>
              <a:rPr lang="ru-RU" sz="2400" dirty="0" err="1">
                <a:solidFill>
                  <a:schemeClr val="tx1"/>
                </a:solidFill>
              </a:rPr>
              <a:t>Карачаганак</a:t>
            </a:r>
            <a:r>
              <a:rPr lang="ru-RU" sz="2400" dirty="0">
                <a:solidFill>
                  <a:schemeClr val="tx1"/>
                </a:solidFill>
              </a:rPr>
              <a:t>) и Актюбинской (</a:t>
            </a:r>
            <a:r>
              <a:rPr lang="ru-RU" sz="2400" dirty="0" err="1">
                <a:solidFill>
                  <a:schemeClr val="tx1"/>
                </a:solidFill>
              </a:rPr>
              <a:t>Жанажол</a:t>
            </a:r>
            <a:r>
              <a:rPr lang="ru-RU" sz="2400" dirty="0">
                <a:solidFill>
                  <a:schemeClr val="tx1"/>
                </a:solidFill>
              </a:rPr>
              <a:t>). Нефтегазовые месторождения обладают огромным потенциалом запасов попутного нефтяного газа.</a:t>
            </a:r>
          </a:p>
          <a:p>
            <a:pPr indent="363538" algn="just"/>
            <a:r>
              <a:rPr lang="ru-RU" sz="2400" dirty="0">
                <a:solidFill>
                  <a:schemeClr val="tx1"/>
                </a:solidFill>
              </a:rPr>
              <a:t>      Республика Казахстан располагает не только крупной сырьевой базой разведанных запасов, но и значительными прогнозными ресурсами. </a:t>
            </a:r>
          </a:p>
          <a:p>
            <a:pPr indent="363538" algn="just"/>
            <a:r>
              <a:rPr lang="ru-RU" sz="2400" dirty="0">
                <a:solidFill>
                  <a:schemeClr val="tx1"/>
                </a:solidFill>
              </a:rPr>
              <a:t>      Прогнозные извлекаемые ресурсы нефти республики оцениваются в 7,8 млрд. тонн на суше, при этом 2/3 их сосредоточены в Западном Казахстане. Прогнозные ресурсы природного газа республики оцениваются в 7,1 </a:t>
            </a:r>
            <a:r>
              <a:rPr lang="ru-RU" sz="2400" dirty="0" err="1">
                <a:solidFill>
                  <a:schemeClr val="tx1"/>
                </a:solidFill>
              </a:rPr>
              <a:t>трил</a:t>
            </a:r>
            <a:r>
              <a:rPr lang="ru-RU" sz="2400" dirty="0">
                <a:solidFill>
                  <a:schemeClr val="tx1"/>
                </a:solidFill>
              </a:rPr>
              <a:t>. м3.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571079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>
            <a:extLst>
              <a:ext uri="{FF2B5EF4-FFF2-40B4-BE49-F238E27FC236}">
                <a16:creationId xmlns:a16="http://schemas.microsoft.com/office/drawing/2014/main" id="{C5BD0029-930E-4CA1-A033-E90913DC067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16169" y="165425"/>
            <a:ext cx="11359661" cy="1135835"/>
          </a:xfrm>
        </p:spPr>
        <p:txBody>
          <a:bodyPr/>
          <a:lstStyle/>
          <a:p>
            <a:pPr algn="ctr"/>
            <a:r>
              <a:rPr lang="ru-RU" sz="2400" b="1" cap="all" dirty="0">
                <a:solidFill>
                  <a:schemeClr val="tx1"/>
                </a:solidFill>
              </a:rPr>
              <a:t>Лекция №1</a:t>
            </a:r>
            <a:br>
              <a:rPr lang="ru-RU" sz="2400" dirty="0">
                <a:solidFill>
                  <a:schemeClr val="tx1"/>
                </a:solidFill>
              </a:rPr>
            </a:br>
            <a:r>
              <a:rPr lang="ru-RU" sz="2400" b="1" dirty="0">
                <a:solidFill>
                  <a:schemeClr val="tx1"/>
                </a:solidFill>
              </a:rPr>
              <a:t>Основные тенденции и перспективы развития нефтедобывающей отрасли в Республике Казахстан, странах СНГ и за рубежом.</a:t>
            </a:r>
            <a:endParaRPr lang="ru-KZ" sz="2400" dirty="0">
              <a:solidFill>
                <a:schemeClr val="tx1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16524" y="1523999"/>
            <a:ext cx="11242430" cy="5168575"/>
          </a:xfrm>
        </p:spPr>
        <p:txBody>
          <a:bodyPr>
            <a:normAutofit fontScale="92500"/>
          </a:bodyPr>
          <a:lstStyle/>
          <a:p>
            <a:pPr indent="363538" algn="just"/>
            <a:r>
              <a:rPr lang="ru-RU" sz="2400" dirty="0">
                <a:solidFill>
                  <a:schemeClr val="tx1"/>
                </a:solidFill>
              </a:rPr>
              <a:t>Большие перспективы нефтегазоносности связываются с недрами Казахстанского сектора Каспийского моря.</a:t>
            </a:r>
            <a:endParaRPr lang="en-US" sz="2400" dirty="0">
              <a:solidFill>
                <a:schemeClr val="tx1"/>
              </a:solidFill>
            </a:endParaRPr>
          </a:p>
          <a:p>
            <a:pPr indent="363538" algn="just"/>
            <a:r>
              <a:rPr lang="ru-RU" sz="2400" dirty="0">
                <a:solidFill>
                  <a:schemeClr val="tx1"/>
                </a:solidFill>
              </a:rPr>
              <a:t> В результате бурения разведочной скважины на структуре Восточный Кашаган в северо-восточном секторе Каспийского моря подтверждены промышленные запасы нефти и газа. </a:t>
            </a:r>
          </a:p>
          <a:p>
            <a:pPr indent="363538" algn="just"/>
            <a:r>
              <a:rPr lang="ru-RU" sz="2400" dirty="0">
                <a:solidFill>
                  <a:schemeClr val="tx1"/>
                </a:solidFill>
              </a:rPr>
              <a:t>     В настоящее время в разработке находится около 60 нефтяных месторождений, расположенных в Прикаспийской впадине, Северном Устюрте, Мангышлаке и Южно-</a:t>
            </a:r>
            <a:r>
              <a:rPr lang="ru-RU" sz="2400" dirty="0" err="1">
                <a:solidFill>
                  <a:schemeClr val="tx1"/>
                </a:solidFill>
              </a:rPr>
              <a:t>Торгайской</a:t>
            </a:r>
            <a:r>
              <a:rPr lang="ru-RU" sz="2400" dirty="0">
                <a:solidFill>
                  <a:schemeClr val="tx1"/>
                </a:solidFill>
              </a:rPr>
              <a:t> впадине. Добыча нефти и конденсата  Республики Казахстан в 1999 году составила 30,3 </a:t>
            </a:r>
            <a:r>
              <a:rPr lang="ru-RU" sz="2400" dirty="0" err="1">
                <a:solidFill>
                  <a:schemeClr val="tx1"/>
                </a:solidFill>
              </a:rPr>
              <a:t>млн.т</a:t>
            </a:r>
            <a:r>
              <a:rPr lang="ru-RU" sz="2400" dirty="0">
                <a:solidFill>
                  <a:schemeClr val="tx1"/>
                </a:solidFill>
              </a:rPr>
              <a:t>. Добыча газа в Республике ведется в основном в двух областях: </a:t>
            </a:r>
            <a:r>
              <a:rPr lang="ru-RU" sz="2400" dirty="0" err="1">
                <a:solidFill>
                  <a:schemeClr val="tx1"/>
                </a:solidFill>
              </a:rPr>
              <a:t>Мангистауской</a:t>
            </a:r>
            <a:r>
              <a:rPr lang="ru-RU" sz="2400" dirty="0">
                <a:solidFill>
                  <a:schemeClr val="tx1"/>
                </a:solidFill>
              </a:rPr>
              <a:t> и Западно-Казахстанской и составляет всего 5% от начальных запасов, в 1999 году   она составила  7,173 млрд.м3</a:t>
            </a:r>
          </a:p>
          <a:p>
            <a:pPr indent="363538" algn="just"/>
            <a:r>
              <a:rPr lang="ru-RU" sz="2400" dirty="0">
                <a:solidFill>
                  <a:schemeClr val="tx1"/>
                </a:solidFill>
              </a:rPr>
              <a:t>     В условиях быстрого развития нефтяной промышленности  становятся весьма актуальными проблемы  дальнейшего совершенствования систем промыслового сбора, транспорта и подготовки скважинной продукции.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528141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>
            <a:extLst>
              <a:ext uri="{FF2B5EF4-FFF2-40B4-BE49-F238E27FC236}">
                <a16:creationId xmlns:a16="http://schemas.microsoft.com/office/drawing/2014/main" id="{C5BD0029-930E-4CA1-A033-E90913DC067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16169" y="165425"/>
            <a:ext cx="11359661" cy="1135835"/>
          </a:xfrm>
        </p:spPr>
        <p:txBody>
          <a:bodyPr/>
          <a:lstStyle/>
          <a:p>
            <a:pPr algn="ctr"/>
            <a:r>
              <a:rPr lang="ru-RU" sz="2400" b="1" cap="all" dirty="0">
                <a:solidFill>
                  <a:schemeClr val="tx1"/>
                </a:solidFill>
              </a:rPr>
              <a:t>Лекция №1</a:t>
            </a:r>
            <a:br>
              <a:rPr lang="ru-RU" sz="2400" dirty="0">
                <a:solidFill>
                  <a:schemeClr val="tx1"/>
                </a:solidFill>
              </a:rPr>
            </a:br>
            <a:r>
              <a:rPr lang="ru-RU" sz="2400" b="1" dirty="0">
                <a:solidFill>
                  <a:schemeClr val="tx1"/>
                </a:solidFill>
              </a:rPr>
              <a:t>Основные тенденции и перспективы развития нефтедобывающей отрасли в Республике Казахстан, странах СНГ и за рубежом.</a:t>
            </a:r>
            <a:endParaRPr lang="ru-KZ" sz="2400" dirty="0">
              <a:solidFill>
                <a:schemeClr val="tx1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16523" y="1523999"/>
            <a:ext cx="11687907" cy="5168575"/>
          </a:xfrm>
        </p:spPr>
        <p:txBody>
          <a:bodyPr>
            <a:normAutofit/>
          </a:bodyPr>
          <a:lstStyle/>
          <a:p>
            <a:pPr indent="363538" algn="just"/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Многообразие явлений, процессов и проблем в области промыслового сбора и подготовки продукции нефтяных скважин не позволяют достаточно глубоко и полно отразить их в пределах  одной книги. Современная мировая практика  разработки нефтяных месторождений  характеризуется использованием  различных технических и технологических  решений,  средств и оборудования, способных обеспечить эффективный сбор и качественную подготовку нефти, попутного нефтяного газа и воды  в различных условиях. </a:t>
            </a:r>
            <a:endParaRPr lang="en-US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363538" algn="just"/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технологических процессах применяется высокопроизводительное оборудование и аппараты в  герметизированном блочном исполнении, полностью или частично автоматизированные. Используются широкий спектр  химических реагентов. </a:t>
            </a:r>
          </a:p>
          <a:p>
            <a:pPr indent="363538" algn="just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065621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>
            <a:extLst>
              <a:ext uri="{FF2B5EF4-FFF2-40B4-BE49-F238E27FC236}">
                <a16:creationId xmlns:a16="http://schemas.microsoft.com/office/drawing/2014/main" id="{C5BD0029-930E-4CA1-A033-E90913DC067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16169" y="165425"/>
            <a:ext cx="11359661" cy="1135835"/>
          </a:xfrm>
        </p:spPr>
        <p:txBody>
          <a:bodyPr/>
          <a:lstStyle/>
          <a:p>
            <a:pPr algn="ctr"/>
            <a:r>
              <a:rPr lang="ru-RU" sz="2400" b="1" cap="all" dirty="0">
                <a:solidFill>
                  <a:schemeClr val="tx1"/>
                </a:solidFill>
              </a:rPr>
              <a:t>Лекция №1</a:t>
            </a:r>
            <a:br>
              <a:rPr lang="ru-RU" sz="2400" dirty="0">
                <a:solidFill>
                  <a:schemeClr val="tx1"/>
                </a:solidFill>
              </a:rPr>
            </a:br>
            <a:r>
              <a:rPr lang="ru-RU" sz="2400" b="1" dirty="0">
                <a:solidFill>
                  <a:schemeClr val="tx1"/>
                </a:solidFill>
              </a:rPr>
              <a:t>Основные тенденции и перспективы развития нефтедобывающей отрасли в Республике Казахстан, странах СНГ и за рубежом.</a:t>
            </a:r>
            <a:endParaRPr lang="ru-KZ" sz="2400" dirty="0">
              <a:solidFill>
                <a:schemeClr val="tx1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16523" y="1523999"/>
            <a:ext cx="11687907" cy="5168575"/>
          </a:xfrm>
        </p:spPr>
        <p:txBody>
          <a:bodyPr>
            <a:normAutofit/>
          </a:bodyPr>
          <a:lstStyle/>
          <a:p>
            <a:pPr indent="363538" algn="just"/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Нефтегазодобывающие предприятия</a:t>
            </a:r>
            <a:endParaRPr lang="en-US" sz="2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363538" algn="just"/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Представляют собой сложный комплекс многочисленных сооружений  основного и вспомогательного назначения, обеспечивающих добычу, сбор и подготовку нефти к транспорту; сбор  и очистку нефтяного газа; подготовку для закачки в пласт пресной и пластовой  воды, используемых в системах поддержания пластового давления. Специфические проблемы возникают при  добыче высоковязких смолистых и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парафинистых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нефтей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при содержании в продукции скважин  сероводорода и  углекислого газа, при смешении продукции из разных нефтеносных горизонтов, при закачке в пласт воды, несовместимой по своим качествам с пластовыми водами. </a:t>
            </a:r>
          </a:p>
          <a:p>
            <a:pPr indent="363538" algn="just"/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При составлении проектов обустройства нефтяных месторождений и при разработке месторождений нефти и газа большое внимание уделяется  охране окружающей среды, защите от загрязнения недр, почвы, вод и атмосферного воздуха. </a:t>
            </a:r>
          </a:p>
          <a:p>
            <a:pPr indent="363538" algn="just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8357149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187569" y="406400"/>
            <a:ext cx="8588375" cy="3022600"/>
          </a:xfrm>
        </p:spPr>
        <p:txBody>
          <a:bodyPr>
            <a:normAutofit/>
          </a:bodyPr>
          <a:lstStyle/>
          <a:p>
            <a:r>
              <a:rPr lang="ru-RU" dirty="0">
                <a:solidFill>
                  <a:schemeClr val="tx1"/>
                </a:solidFill>
              </a:rPr>
              <a:t>Введение. Обзор свойств жидкости.</a:t>
            </a:r>
          </a:p>
        </p:txBody>
      </p:sp>
      <p:sp>
        <p:nvSpPr>
          <p:cNvPr id="3" name="Объект 2"/>
          <p:cNvSpPr>
            <a:spLocks noGrp="1"/>
          </p:cNvSpPr>
          <p:nvPr>
            <p:ph type="body" idx="4294967295"/>
          </p:nvPr>
        </p:nvSpPr>
        <p:spPr>
          <a:xfrm>
            <a:off x="187569" y="1316526"/>
            <a:ext cx="11816862" cy="513507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400" dirty="0"/>
              <a:t>Классификация вещества по агрегатному состоянию: </a:t>
            </a:r>
          </a:p>
          <a:p>
            <a:r>
              <a:rPr lang="ru-RU" sz="2400" dirty="0"/>
              <a:t>твердые, </a:t>
            </a:r>
          </a:p>
          <a:p>
            <a:r>
              <a:rPr lang="ru-RU" sz="2400" dirty="0"/>
              <a:t>жидкие </a:t>
            </a:r>
          </a:p>
          <a:p>
            <a:r>
              <a:rPr lang="ru-RU" sz="2400" dirty="0"/>
              <a:t>газообразные</a:t>
            </a:r>
          </a:p>
          <a:p>
            <a:pPr marL="0" indent="0">
              <a:buNone/>
            </a:pPr>
            <a:r>
              <a:rPr lang="ru-RU" sz="2400" dirty="0"/>
              <a:t>В механике жидкости и газа жидкостями называют вещества, находящиеся как в жидком, так и в газообразном состоянии.</a:t>
            </a:r>
          </a:p>
          <a:p>
            <a:r>
              <a:rPr lang="ru-RU" sz="2400" dirty="0"/>
              <a:t>модель жидкости, обладающую свойствами сплошной среды</a:t>
            </a:r>
          </a:p>
          <a:p>
            <a:r>
              <a:rPr lang="ru-RU" sz="2400" dirty="0"/>
              <a:t>представления о </a:t>
            </a:r>
            <a:r>
              <a:rPr lang="ru-RU" sz="2400" dirty="0" err="1"/>
              <a:t>сплошности</a:t>
            </a:r>
            <a:r>
              <a:rPr lang="ru-RU" sz="2400" dirty="0"/>
              <a:t> жидкой среды облегчают изучение закономерностей  гидромеханики, позволяют оценивать свойства и параметры жидкостей зависимостями от времени и координат.</a:t>
            </a:r>
          </a:p>
        </p:txBody>
      </p:sp>
    </p:spTree>
    <p:extLst>
      <p:ext uri="{BB962C8B-B14F-4D97-AF65-F5344CB8AC3E}">
        <p14:creationId xmlns:p14="http://schemas.microsoft.com/office/powerpoint/2010/main" val="1073539095"/>
      </p:ext>
    </p:extLst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Аспект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Override1.xml><?xml version="1.0" encoding="utf-8"?>
<a:themeOverride xmlns:a="http://schemas.openxmlformats.org/drawingml/2006/main">
  <a:clrScheme name="Custom 10">
    <a:dk1>
      <a:sysClr val="windowText" lastClr="000000"/>
    </a:dk1>
    <a:lt1>
      <a:sysClr val="window" lastClr="FFFFFF"/>
    </a:lt1>
    <a:dk2>
      <a:srgbClr val="173151"/>
    </a:dk2>
    <a:lt2>
      <a:srgbClr val="EAF1FF"/>
    </a:lt2>
    <a:accent1>
      <a:srgbClr val="E1561A"/>
    </a:accent1>
    <a:accent2>
      <a:srgbClr val="8597C0"/>
    </a:accent2>
    <a:accent3>
      <a:srgbClr val="133869"/>
    </a:accent3>
    <a:accent4>
      <a:srgbClr val="919194"/>
    </a:accent4>
    <a:accent5>
      <a:srgbClr val="D5DCE9"/>
    </a:accent5>
    <a:accent6>
      <a:srgbClr val="B0B4B6"/>
    </a:accent6>
    <a:hlink>
      <a:srgbClr val="FF8119"/>
    </a:hlink>
    <a:folHlink>
      <a:srgbClr val="44B9E8"/>
    </a:folHlink>
  </a:clrScheme>
</a:themeOverride>
</file>

<file path=ppt/theme/themeOverride10.xml><?xml version="1.0" encoding="utf-8"?>
<a:themeOverride xmlns:a="http://schemas.openxmlformats.org/drawingml/2006/main">
  <a:clrScheme name="Custom 10">
    <a:dk1>
      <a:sysClr val="windowText" lastClr="000000"/>
    </a:dk1>
    <a:lt1>
      <a:sysClr val="window" lastClr="FFFFFF"/>
    </a:lt1>
    <a:dk2>
      <a:srgbClr val="173151"/>
    </a:dk2>
    <a:lt2>
      <a:srgbClr val="EAF1FF"/>
    </a:lt2>
    <a:accent1>
      <a:srgbClr val="E1561A"/>
    </a:accent1>
    <a:accent2>
      <a:srgbClr val="8597C0"/>
    </a:accent2>
    <a:accent3>
      <a:srgbClr val="133869"/>
    </a:accent3>
    <a:accent4>
      <a:srgbClr val="919194"/>
    </a:accent4>
    <a:accent5>
      <a:srgbClr val="D5DCE9"/>
    </a:accent5>
    <a:accent6>
      <a:srgbClr val="B0B4B6"/>
    </a:accent6>
    <a:hlink>
      <a:srgbClr val="FF8119"/>
    </a:hlink>
    <a:folHlink>
      <a:srgbClr val="44B9E8"/>
    </a:folHlink>
  </a:clrScheme>
</a:themeOverride>
</file>

<file path=ppt/theme/themeOverride2.xml><?xml version="1.0" encoding="utf-8"?>
<a:themeOverride xmlns:a="http://schemas.openxmlformats.org/drawingml/2006/main">
  <a:clrScheme name="Custom 10">
    <a:dk1>
      <a:sysClr val="windowText" lastClr="000000"/>
    </a:dk1>
    <a:lt1>
      <a:sysClr val="window" lastClr="FFFFFF"/>
    </a:lt1>
    <a:dk2>
      <a:srgbClr val="173151"/>
    </a:dk2>
    <a:lt2>
      <a:srgbClr val="EAF1FF"/>
    </a:lt2>
    <a:accent1>
      <a:srgbClr val="E1561A"/>
    </a:accent1>
    <a:accent2>
      <a:srgbClr val="8597C0"/>
    </a:accent2>
    <a:accent3>
      <a:srgbClr val="133869"/>
    </a:accent3>
    <a:accent4>
      <a:srgbClr val="919194"/>
    </a:accent4>
    <a:accent5>
      <a:srgbClr val="D5DCE9"/>
    </a:accent5>
    <a:accent6>
      <a:srgbClr val="B0B4B6"/>
    </a:accent6>
    <a:hlink>
      <a:srgbClr val="FF8119"/>
    </a:hlink>
    <a:folHlink>
      <a:srgbClr val="44B9E8"/>
    </a:folHlink>
  </a:clrScheme>
</a:themeOverride>
</file>

<file path=ppt/theme/themeOverride3.xml><?xml version="1.0" encoding="utf-8"?>
<a:themeOverride xmlns:a="http://schemas.openxmlformats.org/drawingml/2006/main">
  <a:clrScheme name="Custom 10">
    <a:dk1>
      <a:sysClr val="windowText" lastClr="000000"/>
    </a:dk1>
    <a:lt1>
      <a:sysClr val="window" lastClr="FFFFFF"/>
    </a:lt1>
    <a:dk2>
      <a:srgbClr val="173151"/>
    </a:dk2>
    <a:lt2>
      <a:srgbClr val="EAF1FF"/>
    </a:lt2>
    <a:accent1>
      <a:srgbClr val="E1561A"/>
    </a:accent1>
    <a:accent2>
      <a:srgbClr val="8597C0"/>
    </a:accent2>
    <a:accent3>
      <a:srgbClr val="133869"/>
    </a:accent3>
    <a:accent4>
      <a:srgbClr val="919194"/>
    </a:accent4>
    <a:accent5>
      <a:srgbClr val="D5DCE9"/>
    </a:accent5>
    <a:accent6>
      <a:srgbClr val="B0B4B6"/>
    </a:accent6>
    <a:hlink>
      <a:srgbClr val="FF8119"/>
    </a:hlink>
    <a:folHlink>
      <a:srgbClr val="44B9E8"/>
    </a:folHlink>
  </a:clrScheme>
</a:themeOverride>
</file>

<file path=ppt/theme/themeOverride4.xml><?xml version="1.0" encoding="utf-8"?>
<a:themeOverride xmlns:a="http://schemas.openxmlformats.org/drawingml/2006/main">
  <a:clrScheme name="Custom 10">
    <a:dk1>
      <a:sysClr val="windowText" lastClr="000000"/>
    </a:dk1>
    <a:lt1>
      <a:sysClr val="window" lastClr="FFFFFF"/>
    </a:lt1>
    <a:dk2>
      <a:srgbClr val="173151"/>
    </a:dk2>
    <a:lt2>
      <a:srgbClr val="EAF1FF"/>
    </a:lt2>
    <a:accent1>
      <a:srgbClr val="E1561A"/>
    </a:accent1>
    <a:accent2>
      <a:srgbClr val="8597C0"/>
    </a:accent2>
    <a:accent3>
      <a:srgbClr val="133869"/>
    </a:accent3>
    <a:accent4>
      <a:srgbClr val="919194"/>
    </a:accent4>
    <a:accent5>
      <a:srgbClr val="D5DCE9"/>
    </a:accent5>
    <a:accent6>
      <a:srgbClr val="B0B4B6"/>
    </a:accent6>
    <a:hlink>
      <a:srgbClr val="FF8119"/>
    </a:hlink>
    <a:folHlink>
      <a:srgbClr val="44B9E8"/>
    </a:folHlink>
  </a:clrScheme>
</a:themeOverride>
</file>

<file path=ppt/theme/themeOverride5.xml><?xml version="1.0" encoding="utf-8"?>
<a:themeOverride xmlns:a="http://schemas.openxmlformats.org/drawingml/2006/main">
  <a:clrScheme name="Custom 10">
    <a:dk1>
      <a:sysClr val="windowText" lastClr="000000"/>
    </a:dk1>
    <a:lt1>
      <a:sysClr val="window" lastClr="FFFFFF"/>
    </a:lt1>
    <a:dk2>
      <a:srgbClr val="173151"/>
    </a:dk2>
    <a:lt2>
      <a:srgbClr val="EAF1FF"/>
    </a:lt2>
    <a:accent1>
      <a:srgbClr val="E1561A"/>
    </a:accent1>
    <a:accent2>
      <a:srgbClr val="8597C0"/>
    </a:accent2>
    <a:accent3>
      <a:srgbClr val="133869"/>
    </a:accent3>
    <a:accent4>
      <a:srgbClr val="919194"/>
    </a:accent4>
    <a:accent5>
      <a:srgbClr val="D5DCE9"/>
    </a:accent5>
    <a:accent6>
      <a:srgbClr val="B0B4B6"/>
    </a:accent6>
    <a:hlink>
      <a:srgbClr val="FF8119"/>
    </a:hlink>
    <a:folHlink>
      <a:srgbClr val="44B9E8"/>
    </a:folHlink>
  </a:clrScheme>
</a:themeOverride>
</file>

<file path=ppt/theme/themeOverride6.xml><?xml version="1.0" encoding="utf-8"?>
<a:themeOverride xmlns:a="http://schemas.openxmlformats.org/drawingml/2006/main">
  <a:clrScheme name="Custom 10">
    <a:dk1>
      <a:sysClr val="windowText" lastClr="000000"/>
    </a:dk1>
    <a:lt1>
      <a:sysClr val="window" lastClr="FFFFFF"/>
    </a:lt1>
    <a:dk2>
      <a:srgbClr val="173151"/>
    </a:dk2>
    <a:lt2>
      <a:srgbClr val="EAF1FF"/>
    </a:lt2>
    <a:accent1>
      <a:srgbClr val="E1561A"/>
    </a:accent1>
    <a:accent2>
      <a:srgbClr val="8597C0"/>
    </a:accent2>
    <a:accent3>
      <a:srgbClr val="133869"/>
    </a:accent3>
    <a:accent4>
      <a:srgbClr val="919194"/>
    </a:accent4>
    <a:accent5>
      <a:srgbClr val="D5DCE9"/>
    </a:accent5>
    <a:accent6>
      <a:srgbClr val="B0B4B6"/>
    </a:accent6>
    <a:hlink>
      <a:srgbClr val="FF8119"/>
    </a:hlink>
    <a:folHlink>
      <a:srgbClr val="44B9E8"/>
    </a:folHlink>
  </a:clrScheme>
</a:themeOverride>
</file>

<file path=ppt/theme/themeOverride7.xml><?xml version="1.0" encoding="utf-8"?>
<a:themeOverride xmlns:a="http://schemas.openxmlformats.org/drawingml/2006/main">
  <a:clrScheme name="Custom 10">
    <a:dk1>
      <a:sysClr val="windowText" lastClr="000000"/>
    </a:dk1>
    <a:lt1>
      <a:sysClr val="window" lastClr="FFFFFF"/>
    </a:lt1>
    <a:dk2>
      <a:srgbClr val="173151"/>
    </a:dk2>
    <a:lt2>
      <a:srgbClr val="EAF1FF"/>
    </a:lt2>
    <a:accent1>
      <a:srgbClr val="E1561A"/>
    </a:accent1>
    <a:accent2>
      <a:srgbClr val="8597C0"/>
    </a:accent2>
    <a:accent3>
      <a:srgbClr val="133869"/>
    </a:accent3>
    <a:accent4>
      <a:srgbClr val="919194"/>
    </a:accent4>
    <a:accent5>
      <a:srgbClr val="D5DCE9"/>
    </a:accent5>
    <a:accent6>
      <a:srgbClr val="B0B4B6"/>
    </a:accent6>
    <a:hlink>
      <a:srgbClr val="FF8119"/>
    </a:hlink>
    <a:folHlink>
      <a:srgbClr val="44B9E8"/>
    </a:folHlink>
  </a:clrScheme>
</a:themeOverride>
</file>

<file path=ppt/theme/themeOverride8.xml><?xml version="1.0" encoding="utf-8"?>
<a:themeOverride xmlns:a="http://schemas.openxmlformats.org/drawingml/2006/main">
  <a:clrScheme name="Custom 10">
    <a:dk1>
      <a:sysClr val="windowText" lastClr="000000"/>
    </a:dk1>
    <a:lt1>
      <a:sysClr val="window" lastClr="FFFFFF"/>
    </a:lt1>
    <a:dk2>
      <a:srgbClr val="173151"/>
    </a:dk2>
    <a:lt2>
      <a:srgbClr val="EAF1FF"/>
    </a:lt2>
    <a:accent1>
      <a:srgbClr val="E1561A"/>
    </a:accent1>
    <a:accent2>
      <a:srgbClr val="8597C0"/>
    </a:accent2>
    <a:accent3>
      <a:srgbClr val="133869"/>
    </a:accent3>
    <a:accent4>
      <a:srgbClr val="919194"/>
    </a:accent4>
    <a:accent5>
      <a:srgbClr val="D5DCE9"/>
    </a:accent5>
    <a:accent6>
      <a:srgbClr val="B0B4B6"/>
    </a:accent6>
    <a:hlink>
      <a:srgbClr val="FF8119"/>
    </a:hlink>
    <a:folHlink>
      <a:srgbClr val="44B9E8"/>
    </a:folHlink>
  </a:clrScheme>
</a:themeOverride>
</file>

<file path=ppt/theme/themeOverride9.xml><?xml version="1.0" encoding="utf-8"?>
<a:themeOverride xmlns:a="http://schemas.openxmlformats.org/drawingml/2006/main">
  <a:clrScheme name="Custom 10">
    <a:dk1>
      <a:sysClr val="windowText" lastClr="000000"/>
    </a:dk1>
    <a:lt1>
      <a:sysClr val="window" lastClr="FFFFFF"/>
    </a:lt1>
    <a:dk2>
      <a:srgbClr val="173151"/>
    </a:dk2>
    <a:lt2>
      <a:srgbClr val="EAF1FF"/>
    </a:lt2>
    <a:accent1>
      <a:srgbClr val="E1561A"/>
    </a:accent1>
    <a:accent2>
      <a:srgbClr val="8597C0"/>
    </a:accent2>
    <a:accent3>
      <a:srgbClr val="133869"/>
    </a:accent3>
    <a:accent4>
      <a:srgbClr val="919194"/>
    </a:accent4>
    <a:accent5>
      <a:srgbClr val="D5DCE9"/>
    </a:accent5>
    <a:accent6>
      <a:srgbClr val="B0B4B6"/>
    </a:accent6>
    <a:hlink>
      <a:srgbClr val="FF8119"/>
    </a:hlink>
    <a:folHlink>
      <a:srgbClr val="44B9E8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TM02900688[[fn=Аспект]]</Template>
  <TotalTime>621</TotalTime>
  <Words>1426</Words>
  <Application>Microsoft Office PowerPoint</Application>
  <PresentationFormat>Широкоэкранный</PresentationFormat>
  <Paragraphs>123</Paragraphs>
  <Slides>18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24" baseType="lpstr">
      <vt:lpstr>Arial</vt:lpstr>
      <vt:lpstr>Cambria Math</vt:lpstr>
      <vt:lpstr>Times New Roman</vt:lpstr>
      <vt:lpstr>Trebuchet MS</vt:lpstr>
      <vt:lpstr>Wingdings 3</vt:lpstr>
      <vt:lpstr>Аспект</vt:lpstr>
      <vt:lpstr>Дисциплина  Проектирование и эксплуатация нефтегазовых сооружений  </vt:lpstr>
      <vt:lpstr>План лекции:</vt:lpstr>
      <vt:lpstr>По завершению урока Вы будете знать:</vt:lpstr>
      <vt:lpstr>Лекция №1 Основные тенденции и перспективы развития нефтедобывающей отрасли в Республике Казахстан, странах СНГ и за рубежом.</vt:lpstr>
      <vt:lpstr>Лекция №1 Основные тенденции и перспективы развития нефтедобывающей отрасли в Республике Казахстан, странах СНГ и за рубежом.</vt:lpstr>
      <vt:lpstr>Лекция №1 Основные тенденции и перспективы развития нефтедобывающей отрасли в Республике Казахстан, странах СНГ и за рубежом.</vt:lpstr>
      <vt:lpstr>Лекция №1 Основные тенденции и перспективы развития нефтедобывающей отрасли в Республике Казахстан, странах СНГ и за рубежом.</vt:lpstr>
      <vt:lpstr>Лекция №1 Основные тенденции и перспективы развития нефтедобывающей отрасли в Республике Казахстан, странах СНГ и за рубежом.</vt:lpstr>
      <vt:lpstr>Введение. Обзор свойств жидкости.</vt:lpstr>
      <vt:lpstr>Введение. Обзор свойств жидкости.</vt:lpstr>
      <vt:lpstr>Введение. Обзор свойств жидкости.</vt:lpstr>
      <vt:lpstr>Введение. Обзор свойств жидкости.</vt:lpstr>
      <vt:lpstr>Введение. Обзор свойств жидкости.</vt:lpstr>
      <vt:lpstr>Введение. Обзор свойств жидкости.</vt:lpstr>
      <vt:lpstr>Введение. Обзор свойств жидкости.</vt:lpstr>
      <vt:lpstr>Введение. Обзор свойств жидкости.</vt:lpstr>
      <vt:lpstr>Введение. Обзор свойств жидкости.</vt:lpstr>
      <vt:lpstr>Введение. Обзор свойств жидкости.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Проектирование и эксплуатация нефтегазовых сооружений   Преподаватель: Баймухаметов Мурат Абышевич, канд. физ.-мат. наук, доцент, лектор кафедры «Нефтяная инженерия»  m.baimukhametov@satbayev.university , b_murat55@mail.ru </dc:title>
  <dc:creator>Баймухаметов М.А.</dc:creator>
  <cp:lastModifiedBy>PC</cp:lastModifiedBy>
  <cp:revision>49</cp:revision>
  <dcterms:created xsi:type="dcterms:W3CDTF">2019-09-03T12:31:16Z</dcterms:created>
  <dcterms:modified xsi:type="dcterms:W3CDTF">2021-09-13T09:55:18Z</dcterms:modified>
</cp:coreProperties>
</file>