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sldIdLst>
    <p:sldId id="283" r:id="rId2"/>
    <p:sldId id="258" r:id="rId3"/>
    <p:sldId id="312" r:id="rId4"/>
    <p:sldId id="302" r:id="rId5"/>
    <p:sldId id="301" r:id="rId6"/>
    <p:sldId id="303" r:id="rId7"/>
    <p:sldId id="304" r:id="rId8"/>
    <p:sldId id="306" r:id="rId9"/>
    <p:sldId id="307" r:id="rId10"/>
    <p:sldId id="308" r:id="rId11"/>
    <p:sldId id="309" r:id="rId12"/>
    <p:sldId id="310" r:id="rId13"/>
    <p:sldId id="311" r:id="rId14"/>
    <p:sldId id="257" r:id="rId15"/>
    <p:sldId id="289" r:id="rId16"/>
    <p:sldId id="290" r:id="rId17"/>
    <p:sldId id="291" r:id="rId18"/>
    <p:sldId id="292" r:id="rId19"/>
    <p:sldId id="293" r:id="rId20"/>
    <p:sldId id="294" r:id="rId21"/>
    <p:sldId id="300" r:id="rId22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258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251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5230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38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0857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0771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54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7662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6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54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578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3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244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773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7AB5-7B02-4805-89BB-E355F9AF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6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DC74-6AE0-E34A-B1CE-D1ED0F866C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5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628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615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3" r:id="rId17"/>
    <p:sldLayoutId id="2147483804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2133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524000" y="1021958"/>
            <a:ext cx="8923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Дисциплина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эксплуатация нефтегазовых сооружений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5" y="96122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4438" y="5284550"/>
            <a:ext cx="8342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Лектор: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Заурбеков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Кадыржан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Сейтжанович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«Нефтяная Инженерия»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Whsp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87072520660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k.zaurbekov@satbayev.university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Алматы 202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A03B5-0FBC-43D5-8956-3882BB30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45018"/>
            <a:ext cx="9120406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133A3-0B81-40D1-B585-A8C934DD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472" y="1197026"/>
            <a:ext cx="11620174" cy="5227220"/>
          </a:xfrm>
        </p:spPr>
        <p:txBody>
          <a:bodyPr>
            <a:normAutofit/>
          </a:bodyPr>
          <a:lstStyle/>
          <a:p>
            <a:pPr lvl="0" indent="363538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стадия  - значительное снижение добычи  нефти характеризуется  резким снижением добычи нефти, уменьшением фонда скважин из-за отключения вследствие обводнения продукции, переводом практически всего фонда скважин на механизированный способ эксплуатации, прогрессирующим обводнением продукции до 80 - 85%, причем с большей интенсивностью для месторождений с повышенной вязкостью нефти. Продолжительность стадии зависит от продолжительности предыдущих стадий и составляет в среднем 5 - 10 лет. </a:t>
            </a:r>
          </a:p>
          <a:p>
            <a:pPr lvl="0" algn="just" defTabSz="914400">
              <a:spcBef>
                <a:spcPct val="20000"/>
              </a:spcBef>
              <a:buClrTx/>
              <a:buSzTx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первые три стадии называют основным периодом разработки. За это время из залежи отбирают до 80 - 90% извлекаемых запасов нефти. </a:t>
            </a:r>
          </a:p>
          <a:p>
            <a:pPr lvl="0" algn="just" defTabSz="914400">
              <a:spcBef>
                <a:spcPct val="20000"/>
              </a:spcBef>
              <a:buClrTx/>
              <a:buSzTx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Лекция №2. Проект разработки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и промыслового обустройства  нефтяного месторождения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081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133A3-0B81-40D1-B585-A8C934DD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472" y="1197026"/>
            <a:ext cx="11620174" cy="5227220"/>
          </a:xfrm>
        </p:spPr>
        <p:txBody>
          <a:bodyPr>
            <a:normAutofit/>
          </a:bodyPr>
          <a:lstStyle/>
          <a:p>
            <a:pPr lvl="0" indent="363538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стадия - завершающая. Она характеризуется медленно снижающимися темпами отбора нефти при больших отборах жидкости, высокой обводненностью  продукции при ее  медленном увеличении (в год примерно на 1%), более резким, чем на предыдущей стадии уменьшением действующего фонда скважин. Общий отбор за этот период составляет 10 - 20%  балансовых запасов нефти. Продолжительность последней стадии сопоставима с длительностью всего предшествующего периода разработки. Она  составляет 15 - 20 лет и более и определяется пределом экономической рентабельности, который обычно наступает при обводненности продукции скважин 98%. </a:t>
            </a:r>
          </a:p>
          <a:p>
            <a:pPr lvl="0" indent="363538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Следует отметить, что на протяжении всех четырех стадий наблюдается неравномерность отбора нефти, нефтяного газа и воды, неравномерная загрузка  промыслового оборудования для сбора и подготовки скважинной продукции, изменением состава потока флюидов в трубопроводах и в установках во времени.</a:t>
            </a:r>
          </a:p>
          <a:p>
            <a:endParaRPr lang="ru-KZ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Лекция №2. Проект разработки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и промыслового обустройства  нефтяного месторождения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181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133A3-0B81-40D1-B585-A8C934DD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472" y="1197025"/>
            <a:ext cx="11678790" cy="5473405"/>
          </a:xfrm>
        </p:spPr>
        <p:txBody>
          <a:bodyPr>
            <a:normAutofit/>
          </a:bodyPr>
          <a:lstStyle/>
          <a:p>
            <a:pPr lvl="0" algn="just" defTabSz="914400">
              <a:spcBef>
                <a:spcPct val="20000"/>
              </a:spcBef>
              <a:buClrTx/>
              <a:buSzTx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к продукции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indent="363538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разработка нефтяных месторождений продолжается  30  и более лет, во время которой изменяются число и расположение добывающих скважин, их дебиты, обводненность продукции, способ эксплуатации скважин; к системе сбора и подготовки  продукции предъявляются следующие  требования:</a:t>
            </a:r>
          </a:p>
          <a:p>
            <a:pPr lvl="0" indent="363538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1) герметизированный сбор и транспорт  продукции  добывающих скважин;</a:t>
            </a:r>
          </a:p>
          <a:p>
            <a:pPr lvl="0" indent="363538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2) автоматическое измерение нефти, газа и воды по каждой скважине;</a:t>
            </a:r>
          </a:p>
          <a:p>
            <a:pPr lvl="0" indent="363538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3) подготовка скважинной продукции до норм товарной продукции, ее автоматический контроль и учет;</a:t>
            </a:r>
          </a:p>
          <a:p>
            <a:pPr lvl="0" indent="363538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4) рациональное использование пластовой энергии для транспорта продукции;</a:t>
            </a:r>
          </a:p>
          <a:p>
            <a:pPr lvl="0" indent="363538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5) надежность и полная  автоматизация технологических установок;</a:t>
            </a:r>
          </a:p>
          <a:p>
            <a:pPr lvl="0" indent="363538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6) изготовление основных узлов в блочном исполнении;</a:t>
            </a:r>
          </a:p>
          <a:p>
            <a:pPr lvl="0" indent="363538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7) обеспечение высоких экономических показателей по капитальным затратам, эксплуатационным расходам, металлоемкости;</a:t>
            </a:r>
          </a:p>
          <a:p>
            <a:pPr lvl="0" indent="363538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8) охрана  недр и окружающей среды.</a:t>
            </a:r>
          </a:p>
          <a:p>
            <a:pPr lvl="0" algn="just" defTabSz="914400">
              <a:spcBef>
                <a:spcPct val="20000"/>
              </a:spcBef>
              <a:buClrTx/>
              <a:buSzTx/>
            </a:pPr>
            <a:endParaRPr lang="en-US" sz="2800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Лекция №2. Проект разработки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и промыслового обустройства  нефтяного месторождения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207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133A3-0B81-40D1-B585-A8C934DD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472" y="1197026"/>
            <a:ext cx="11620174" cy="5227220"/>
          </a:xfrm>
        </p:spPr>
        <p:txBody>
          <a:bodyPr>
            <a:normAutofit lnSpcReduction="10000"/>
          </a:bodyPr>
          <a:lstStyle/>
          <a:p>
            <a:pPr lvl="0" indent="363538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нефтяных промыслах республики Казахстан и за рубежом  широко применяется совмещение технологических операций по подготовке нефти в системах сбора. В целях максимального использования энергии потока для доставки продукции скважин  до сборных пунктов,  учитывая относительно невысокие устьевые давления на большинстве месторождений,  а также для уменьшения сети трубопроводов,   в основном используется совместный сбор нефти, газа и воды. </a:t>
            </a:r>
          </a:p>
          <a:p>
            <a:pPr lvl="0" indent="363538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Использование математических методов и ЭВМ сокращает сроки разработки проектов и генеральных схем обустройства, трудовые затраты на проектирование и повышает качество проектных решений. Система проектирования предусматривает  сочетание точных математических методов с опытом проектировщика на ЭВМ. При этом имеется возможность выбирать наилучший вариант для внедрения, анализируя проектные решения. В результате внедрения проектирования при помощи ЭВМ экономия капитальных затрат, потребных для обустройства достигает 10-15% по сравнению с наилучшими проектами, найденными традиционными методами проектирования.</a:t>
            </a:r>
          </a:p>
          <a:p>
            <a:endParaRPr lang="ru-KZ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Лекция №2. Проект разработки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и промыслового обустройства  нефтяного месторождения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445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99763" cy="11811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Лекция №2. Проект разработки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и промыслового обустройства  нефтяного месторождения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745164"/>
            <a:ext cx="4938511" cy="356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buClr>
                <a:srgbClr val="A53010"/>
              </a:buClr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сбора и подготовки скважинной продукции включает в себя все аспекты деятельности месторождения</a:t>
            </a:r>
            <a:r>
              <a:rPr lang="en-U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устья скважины до центрального пункта сбора нефти месторождения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57" y="1346560"/>
            <a:ext cx="7070214" cy="436257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53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425" y="0"/>
            <a:ext cx="8911687" cy="123825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Взаимодействие системы добычи, сбора, подготовки и транспорта скважинной  продукции скважин</a:t>
            </a:r>
            <a:br>
              <a:rPr lang="ru-RU" altLang="ru-RU" b="1" dirty="0">
                <a:solidFill>
                  <a:srgbClr val="993300"/>
                </a:solidFill>
                <a:latin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2346" y="1686505"/>
            <a:ext cx="3761504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+mn-cs"/>
              </a:rPr>
              <a:t>Система сбора и подготовки скважинной продукции является частью сложной цепочки </a:t>
            </a:r>
          </a:p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400" dirty="0">
                <a:solidFill>
                  <a:srgbClr val="990000"/>
                </a:solidFill>
                <a:latin typeface="Tahoma" panose="020B0604030504040204" pitchFamily="34" charset="0"/>
                <a:ea typeface="+mn-ea"/>
                <a:cs typeface="+mn-cs"/>
              </a:rPr>
              <a:t>«Пласт-скважина-система сбора и подготовки- магистральный трубопровод»</a:t>
            </a:r>
          </a:p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2000" dirty="0">
              <a:solidFill>
                <a:srgbClr val="000099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456508"/>
            <a:ext cx="7200900" cy="54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05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804" y="234342"/>
            <a:ext cx="10195426" cy="128089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Взаимодействие системы добычи, сбора, подготовки и транспорта скважинной  продукции скважин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48" y="1773552"/>
            <a:ext cx="11041282" cy="49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1" y="1001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  <a:ea typeface="+mn-ea"/>
              <a:cs typeface="+mn-cs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4422" y="663"/>
              <a:ext cx="0" cy="2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340" y="545"/>
            <a:ext cx="5012" cy="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Visio" r:id="rId3" imgW="10734446" imgH="7468210" progId="Visio.Drawing.6">
                    <p:embed/>
                  </p:oleObj>
                </mc:Choice>
                <mc:Fallback>
                  <p:oleObj name="Visio" r:id="rId3" imgW="10734446" imgH="746821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545"/>
                          <a:ext cx="5012" cy="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833" y="2840"/>
              <a:ext cx="952" cy="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ru-RU" altLang="ru-RU" sz="1400" b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Взаимодействие с инженерами трубопроводного транспорта</a:t>
              </a: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3833" y="2795"/>
              <a:ext cx="1814" cy="862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969" y="391"/>
              <a:ext cx="1791" cy="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ru-RU" altLang="ru-RU" sz="1400" b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Взаимодействие с инженерами трубопроводного транспорта</a:t>
              </a: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878" y="935"/>
              <a:ext cx="1451" cy="499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399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ru-RU" altLang="ru-RU" sz="2000" b="1">
                  <a:solidFill>
                    <a:srgbClr val="993300"/>
                  </a:solidFill>
                  <a:latin typeface="Tahoma" panose="020B0604030504040204" pitchFamily="34" charset="0"/>
                  <a:ea typeface="+mn-ea"/>
                  <a:cs typeface="+mn-cs"/>
                </a:rPr>
                <a:t>Организационная схема  системы добычи, сбора, подготовки  и транспорта продукции скважин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10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73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94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278" y="543390"/>
            <a:ext cx="8686800" cy="838200"/>
          </a:xfrm>
        </p:spPr>
        <p:txBody>
          <a:bodyPr/>
          <a:lstStyle/>
          <a:p>
            <a:r>
              <a:rPr lang="ru-RU" dirty="0"/>
              <a:t>План лекции: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Составление проекта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разработки нефтяного месторождения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продукции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сбора и подготовки скважинной продукции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47" y="0"/>
            <a:ext cx="11945353" cy="195681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+mn-lt"/>
              </a:rPr>
              <a:t>Современную технологическую модель системы сбора промысловой продукции, транспорта и подготовки можно разделить на  девять основных элементов </a:t>
            </a:r>
            <a:br>
              <a:rPr lang="ru-RU" altLang="ru-RU" dirty="0">
                <a:solidFill>
                  <a:schemeClr val="tx1"/>
                </a:solidFill>
                <a:latin typeface="+mn-lt"/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11" y="1672707"/>
            <a:ext cx="7639658" cy="328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81070" y="5151951"/>
            <a:ext cx="10045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ru-RU" altLang="ru-RU" sz="1800" b="1" i="1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lang="ru-RU" altLang="ru-RU" sz="180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+mn-cs"/>
              </a:rPr>
              <a:t>– Устье добывающей скважины; 2 – Групповая замерная установка; 3– Дожимная насосная станция; 4 – Установка предварительного сброса воды; 5 – Кустовая насосная станция; 6 – газосборная сеть; 7 – нефтесборный коллектор; 8 – Установка комплексной подготовки нефти; 9– узел подготовки воды; 10 – нагнетательный трубопровод; </a:t>
            </a:r>
          </a:p>
        </p:txBody>
      </p:sp>
    </p:spTree>
    <p:extLst>
      <p:ext uri="{BB962C8B-B14F-4D97-AF65-F5344CB8AC3E}">
        <p14:creationId xmlns:p14="http://schemas.microsoft.com/office/powerpoint/2010/main" val="14887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5391" y="1527082"/>
            <a:ext cx="10711544" cy="423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700"/>
              </a:spcBef>
              <a:buClr>
                <a:srgbClr val="8597C0"/>
              </a:buClr>
              <a:buSzPct val="60000"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вопросы: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Система сбора и подготовки скважинной продукции является частью сложной цепочки?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 чему приводят дефекты в системе сбора и подготовки скважинной продукции?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Какие операции должна обеспечивать система сбора нефти, газа и воды?</a:t>
            </a:r>
          </a:p>
          <a:p>
            <a:pPr marL="319088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На  сколько основных элементов можно разделить современную технологическую модель системы сбора промысловой продукции, транспорта и подготовки?</a:t>
            </a:r>
          </a:p>
        </p:txBody>
      </p:sp>
    </p:spTree>
    <p:extLst>
      <p:ext uri="{BB962C8B-B14F-4D97-AF65-F5344CB8AC3E}">
        <p14:creationId xmlns:p14="http://schemas.microsoft.com/office/powerpoint/2010/main" val="190025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чего начинается проектирование</a:t>
            </a:r>
          </a:p>
          <a:p>
            <a:r>
              <a:rPr lang="ru-RU" dirty="0"/>
              <a:t>Основной документ обустройства месторождения</a:t>
            </a:r>
          </a:p>
          <a:p>
            <a:r>
              <a:rPr lang="ru-RU" dirty="0"/>
              <a:t>Каждую стадию разработки нефтяного месторождения</a:t>
            </a:r>
          </a:p>
          <a:p>
            <a:r>
              <a:rPr lang="ru-RU" dirty="0"/>
              <a:t>Система сбора и подготовки нефти</a:t>
            </a:r>
          </a:p>
          <a:p>
            <a:r>
              <a:rPr lang="ru-RU" dirty="0"/>
              <a:t>Схема централизованного сбора </a:t>
            </a:r>
            <a:r>
              <a:rPr lang="ru-RU"/>
              <a:t>и подготовки нефти и газа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133A3-0B81-40D1-B585-A8C934DD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33" y="1372872"/>
            <a:ext cx="11620174" cy="5133436"/>
          </a:xfrm>
        </p:spPr>
        <p:txBody>
          <a:bodyPr>
            <a:normAutofit/>
          </a:bodyPr>
          <a:lstStyle/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 начинается с составления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разработки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или иного месторождения,  которое включает: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-подсчет запасов нефти и газа;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-составление схемы разработки месторождения;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геологической, гидродинамической и эксплуатационной  характеристик всех продуктивных горизонтов;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химического состава и характеристики пластовых вод;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физико-химических свойств нефти и газа;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-дифференциальное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разгазирование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различном числе ступеней сепарации;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-рекомендации по наиболее целесообразным  схемам переработки нефти;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-рекомендации по системе разработки месторождения;</a:t>
            </a:r>
          </a:p>
          <a:p>
            <a:endParaRPr lang="ru-KZ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>
                <a:solidFill>
                  <a:schemeClr val="tx1"/>
                </a:solidFill>
              </a:rPr>
              <a:t>Лекция №2. Проект разработки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ru-RU" sz="3200">
                <a:solidFill>
                  <a:schemeClr val="tx1"/>
                </a:solidFill>
              </a:rPr>
              <a:t>и промыслового обустройства  нефтяного месторождения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3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133A3-0B81-40D1-B585-A8C934DD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472" y="1197026"/>
            <a:ext cx="11620174" cy="4840359"/>
          </a:xfrm>
        </p:spPr>
        <p:txBody>
          <a:bodyPr>
            <a:normAutofit/>
          </a:bodyPr>
          <a:lstStyle/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добычи нефти и газа с указанием добычи обводненной  нефти на весь период  разработки по каждому году;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-перспектива нефтеносности прилегающих районов;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-порядок и время ввода скважин в эксплуатацию и вывода их из эксплуатации;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-динамику изменения пластовых, забойных, буферных 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затрубных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давлений  в скважинах в периоды разработки;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-расчет давления фонтанирования скважин безводной нефтью и  параметры, при которых скважины следует переводить с фонтанного на механизированные способы эксплуатации;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газового фактора;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-выбор способа поддержания пластового давления и определение объемов и параметров закачки рабочего агента;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-режимы работы нагнетательных скважин, источники рабочих агентов;</a:t>
            </a:r>
          </a:p>
          <a:p>
            <a:endParaRPr lang="ru-KZ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>
                <a:solidFill>
                  <a:schemeClr val="tx1"/>
                </a:solidFill>
              </a:rPr>
              <a:t>Лекция №2. Проект разработки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ru-RU" sz="3200">
                <a:solidFill>
                  <a:schemeClr val="tx1"/>
                </a:solidFill>
              </a:rPr>
              <a:t>и промыслового обустройства  нефтяного месторождения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9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133A3-0B81-40D1-B585-A8C934DD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472" y="1197026"/>
            <a:ext cx="11620174" cy="4840359"/>
          </a:xfrm>
        </p:spPr>
        <p:txBody>
          <a:bodyPr>
            <a:normAutofit/>
          </a:bodyPr>
          <a:lstStyle/>
          <a:p>
            <a:pPr lvl="0" indent="363538" algn="just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запланированной добычи из месторождения при минимальных затратах на одну тонну нефти и максимальном извлечении нефти при соблюдении мероприятий по охране недр и окружающей среды.</a:t>
            </a:r>
          </a:p>
          <a:p>
            <a:pPr lvl="0" indent="363538" algn="just" defTabSz="914400">
              <a:spcBef>
                <a:spcPct val="20000"/>
              </a:spcBef>
              <a:buClrTx/>
              <a:buSzTx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Проект обустройства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нефтяного месторождения является основным документом, на основе которого осуществляется строительство объектов сбора,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внутрипромыслового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транспорта и подготовки скважинной продукции.  </a:t>
            </a:r>
          </a:p>
          <a:p>
            <a:pPr lvl="0" indent="363538" algn="just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  скважинной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продукцией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многокомпонентное вещество, поступающее из скважин и состоящее из нефти, пластовой воды, различных примесей и растворенного газа . Основными элементами системы сбора  и подготовки скважинной продукции являются:</a:t>
            </a:r>
          </a:p>
          <a:p>
            <a:pPr marL="176213" lvl="0" indent="-176213" algn="just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3663" algn="l"/>
                <a:tab pos="176213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добывающие скважины;</a:t>
            </a:r>
          </a:p>
          <a:p>
            <a:pPr marL="176213" lvl="0" indent="-176213" algn="just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3663" algn="l"/>
                <a:tab pos="176213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автоматизированные замерные установки (АГЗУ);</a:t>
            </a:r>
          </a:p>
          <a:p>
            <a:pPr marL="176213" lvl="0" indent="-176213" algn="just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3663" algn="l"/>
                <a:tab pos="176213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дожимные насосные станции (ДНС);</a:t>
            </a:r>
          </a:p>
          <a:p>
            <a:pPr marL="176213" lvl="0" indent="-176213" algn="just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3663" algn="l"/>
                <a:tab pos="176213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центральный пункт сбора и подготовки нефти, газа и воды  (ЦПС или ЦППН).</a:t>
            </a:r>
          </a:p>
          <a:p>
            <a:pPr lvl="0" indent="363538" algn="just" defTabSz="914400">
              <a:spcBef>
                <a:spcPct val="2000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Элементы  системы связаны между собой с помощью трубопроводов. </a:t>
            </a:r>
          </a:p>
          <a:p>
            <a:endParaRPr lang="ru-KZ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>
                <a:solidFill>
                  <a:schemeClr val="tx1"/>
                </a:solidFill>
              </a:rPr>
              <a:t>Лекция №2. Проект разработки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ru-RU" sz="3200">
                <a:solidFill>
                  <a:schemeClr val="tx1"/>
                </a:solidFill>
              </a:rPr>
              <a:t>и промыслового обустройства  нефтяного месторождения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1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133A3-0B81-40D1-B585-A8C934DD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472" y="1197026"/>
            <a:ext cx="11620174" cy="5227220"/>
          </a:xfrm>
        </p:spPr>
        <p:txBody>
          <a:bodyPr>
            <a:normAutofit/>
          </a:bodyPr>
          <a:lstStyle/>
          <a:p>
            <a:pPr lvl="0" indent="363538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той же проектной организацией на основании проекта разработки или технологической схемы. При составлении проекта обустройства учитываются географические и климатические особенности: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застроенность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наличие водных преград, заболоченность отдельных участков, ценность земель для сельского и лесного хозяйства и др. Специфика развития нефтяного месторождения в процессе его разработки обусловлена состоянием его изученности.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3538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всего периода эксплуатации месторождение изучают, уточняют его показатели при переходе от одного этапа разработки к другому и внедрения новых методов. Поэтому важно в начальный период обустройства определить не только очередность строительства и ввода объектов и производственных мощностей, но и рационально осуществить последующее развитие производственных мощностей в процессе каждого этапа разработки месторождения.</a:t>
            </a:r>
          </a:p>
          <a:p>
            <a:endParaRPr lang="ru-KZ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>
                <a:solidFill>
                  <a:schemeClr val="tx1"/>
                </a:solidFill>
              </a:rPr>
              <a:t>Лекция №2. Проект разработки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ru-RU" sz="3200">
                <a:solidFill>
                  <a:schemeClr val="tx1"/>
                </a:solidFill>
              </a:rPr>
              <a:t>и промыслового обустройства  нефтяного месторождения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>
                <a:solidFill>
                  <a:schemeClr val="tx1"/>
                </a:solidFill>
              </a:rPr>
              <a:t>Лекция №2. Проект разработки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ru-RU" sz="3200">
                <a:solidFill>
                  <a:schemeClr val="tx1"/>
                </a:solidFill>
              </a:rPr>
              <a:t>и промыслового обустройства  нефтяного месторождения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734330-A2C4-40C0-A64E-9D0580C7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812" y="1079796"/>
            <a:ext cx="8596668" cy="73728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Стадии разработки нефтяного месторождения 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C6C3F4-5290-42B9-8C2E-FE573FB35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72" y="1699846"/>
            <a:ext cx="10295465" cy="46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7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133A3-0B81-40D1-B585-A8C934DD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472" y="1197026"/>
            <a:ext cx="11620174" cy="5227220"/>
          </a:xfrm>
        </p:spPr>
        <p:txBody>
          <a:bodyPr>
            <a:normAutofit/>
          </a:bodyPr>
          <a:lstStyle/>
          <a:p>
            <a:pPr lvl="0" indent="363538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стадия - освоение эксплуатационного объекта - стадия нарастающей добычи - она характеризуется интенсивным ростом добычи нефти до максимального заданного уровня, быстрым увеличением действующего фонда примерно до 60 - 80% от максимального, небольшой обводненностью продукции скважин (3-4% при вязкости нефти до 5 мПа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 35%  при повышенной вязкости). Продолжительность стадии составляет 4-5 лет.</a:t>
            </a:r>
          </a:p>
          <a:p>
            <a:pPr lvl="0" indent="363538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стадия - поддержание высокого уровня добычи нефти характеризуется  более или менее стабильным высоким уровнем добычи нефти в течение 3 - 7 лет и более для месторождений с маловязкими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ростом числа скважин до максимума за счет резервного фонда, нарастанием обводненности продукции (до 65%), отключением небольшой части скважин из-за обводнения и переводом многих скважин на механизированный способ эксплуатации скважин.</a:t>
            </a:r>
          </a:p>
          <a:p>
            <a:endParaRPr lang="ru-KZ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FBDC6A-7282-4941-B85F-9FFD061C462D}"/>
              </a:ext>
            </a:extLst>
          </p:cNvPr>
          <p:cNvSpPr txBox="1">
            <a:spLocks/>
          </p:cNvSpPr>
          <p:nvPr/>
        </p:nvSpPr>
        <p:spPr>
          <a:xfrm>
            <a:off x="677335" y="15927"/>
            <a:ext cx="10799763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Лекция №2. Проект разработки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и промыслового обустройства  нефтяного месторождения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9214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692</TotalTime>
  <Words>1484</Words>
  <Application>Microsoft Office PowerPoint</Application>
  <PresentationFormat>Широкоэкранный</PresentationFormat>
  <Paragraphs>87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Tahoma</vt:lpstr>
      <vt:lpstr>Times New Roman</vt:lpstr>
      <vt:lpstr>Trebuchet MS</vt:lpstr>
      <vt:lpstr>Wingdings</vt:lpstr>
      <vt:lpstr>Wingdings 3</vt:lpstr>
      <vt:lpstr>Аспект</vt:lpstr>
      <vt:lpstr>Visio</vt:lpstr>
      <vt:lpstr>Дисциплина  Проектирование и эксплуатация нефтегазовых сооружений  </vt:lpstr>
      <vt:lpstr>План лекции:</vt:lpstr>
      <vt:lpstr>По завершению урока Вы будете 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Лекция №2. Проект разработки и промыслового обустройства  нефтяного месторождения</vt:lpstr>
      <vt:lpstr>Взаимодействие системы добычи, сбора, подготовки и транспорта скважинной  продукции скважин </vt:lpstr>
      <vt:lpstr>Взаимодействие системы добычи, сбора, подготовки и транспорта скважинной  продукции скважин</vt:lpstr>
      <vt:lpstr>Презентация PowerPoint</vt:lpstr>
      <vt:lpstr>Презентация PowerPoint</vt:lpstr>
      <vt:lpstr>Презентация PowerPoint</vt:lpstr>
      <vt:lpstr>Современную технологическую модель системы сбора промысловой продукции, транспорта и подготовки можно разделить на  девять основных элементов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 эксплуатация нефтегазовых сооружений   Преподаватель: Баймухаметов Мурат Абышевич, канд. физ.-мат. наук, доцент, лектор кафедры «Нефтяная инженерия»  m.baimukhametov@satbayev.university , b_murat55@mail.ru</dc:title>
  <dc:creator>Баймухаметов М.А.</dc:creator>
  <cp:lastModifiedBy>PC</cp:lastModifiedBy>
  <cp:revision>63</cp:revision>
  <dcterms:created xsi:type="dcterms:W3CDTF">2019-09-03T12:31:16Z</dcterms:created>
  <dcterms:modified xsi:type="dcterms:W3CDTF">2021-09-13T10:00:36Z</dcterms:modified>
</cp:coreProperties>
</file>