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83" r:id="rId2"/>
    <p:sldId id="258" r:id="rId3"/>
    <p:sldId id="317" r:id="rId4"/>
    <p:sldId id="305" r:id="rId5"/>
    <p:sldId id="306" r:id="rId6"/>
    <p:sldId id="310" r:id="rId7"/>
    <p:sldId id="309" r:id="rId8"/>
    <p:sldId id="308" r:id="rId9"/>
    <p:sldId id="257" r:id="rId10"/>
    <p:sldId id="284" r:id="rId11"/>
    <p:sldId id="285" r:id="rId12"/>
    <p:sldId id="286" r:id="rId13"/>
    <p:sldId id="311" r:id="rId14"/>
    <p:sldId id="287" r:id="rId15"/>
    <p:sldId id="288" r:id="rId16"/>
    <p:sldId id="289" r:id="rId17"/>
    <p:sldId id="290" r:id="rId18"/>
    <p:sldId id="291" r:id="rId19"/>
    <p:sldId id="312" r:id="rId20"/>
    <p:sldId id="314" r:id="rId21"/>
    <p:sldId id="292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15" r:id="rId32"/>
    <p:sldId id="316" r:id="rId33"/>
    <p:sldId id="293" r:id="rId34"/>
  </p:sldIdLst>
  <p:sldSz cx="12192000" cy="6858000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146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22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1930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262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6124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62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637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021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9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9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228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3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1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9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6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0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8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77333" y="1272088"/>
            <a:ext cx="10800000" cy="468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>
          <a:xfrm>
            <a:off x="5721733" y="6230214"/>
            <a:ext cx="711200" cy="242888"/>
          </a:xfrm>
        </p:spPr>
        <p:txBody>
          <a:bodyPr/>
          <a:lstStyle>
            <a:lvl1pPr>
              <a:defRPr b="0"/>
            </a:lvl1pPr>
            <a:extLst/>
          </a:lstStyle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78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50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653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7AB5-7B02-4805-89BB-E355F9AF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DC74-6AE0-E34A-B1CE-D1ED0F866C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4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365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69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80CB8C-FF30-3943-91D7-502391CA6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133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524000" y="1021958"/>
            <a:ext cx="8923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эксплуатация нефтегазовых сооружений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5" y="96122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4438" y="5284550"/>
            <a:ext cx="8342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Заурбеков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Кадыржан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Сейтжанович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«Нефтяная Инженерия»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Whsp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87072520660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k.zaurbekov@satbayev.university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Алматы 202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A45B5-7DB8-4732-B6EF-1E340683E2C7}"/>
              </a:ext>
            </a:extLst>
          </p:cNvPr>
          <p:cNvSpPr txBox="1"/>
          <p:nvPr/>
        </p:nvSpPr>
        <p:spPr>
          <a:xfrm>
            <a:off x="1524000" y="2582706"/>
            <a:ext cx="9121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087" y="12287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07788"/>
            <a:ext cx="11810999" cy="513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66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087" y="12287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871" y="873896"/>
            <a:ext cx="7510923" cy="105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46" y="1791785"/>
            <a:ext cx="9226061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087" y="12287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77" y="784792"/>
            <a:ext cx="7821846" cy="1554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89" y="2060430"/>
            <a:ext cx="9669380" cy="4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/>
          </a:bodyPr>
          <a:lstStyle/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нефти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основных показателей товарных качеств нефти. </a:t>
            </a:r>
          </a:p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стандартных условиях (20 </a:t>
            </a:r>
            <a:r>
              <a:rPr lang="ru-RU" sz="2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 0,1 МПа)  плотность нефти находится в пределах 700 - 1000 кг/ м3</a:t>
            </a:r>
          </a:p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Легкие нефти (до 880 кг/м3) служат ценным сырьем для производства моторных топлив. Плотность  нефти определяется ареометром или пикнометром. </a:t>
            </a:r>
          </a:p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Плотность нефти зависит от состава компонентов, входящих в нее,  давления, температуры, количества газа, растворенного в нефти. Плотность нефти зависит от глубины залегания, как правило, уменьшаясь с увеличением глубины залегания. </a:t>
            </a:r>
          </a:p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lvl="0" indent="363538" algn="just" defTabSz="914400">
              <a:spcBef>
                <a:spcPct val="2000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Важным свойством является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нефти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показывающая способность оказывать сопротивление перемещению одних частиц или слоев относительно других. Она определяется при помощи вискозиметра. Вязкость нефти зависит от  состава нефти, количества газа, растворенного в нефти, давления, температуры, на вязкость нефти большое влияние оказывает  наличие смол,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асфальтенов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парафина.  Вязкость нефти оказывает влияние на расход энергии при ее транспорте.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9938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67" y="687544"/>
            <a:ext cx="5796807" cy="1038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80" y="1725695"/>
            <a:ext cx="5361571" cy="5066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33" y="1725695"/>
            <a:ext cx="4492947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21" y="748167"/>
            <a:ext cx="8504657" cy="269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21" y="3280008"/>
            <a:ext cx="8504657" cy="35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59" y="807488"/>
            <a:ext cx="9467681" cy="3792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59" y="4510993"/>
            <a:ext cx="9469611" cy="23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9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12" y="733759"/>
            <a:ext cx="8120576" cy="1085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92" y="1712026"/>
            <a:ext cx="4932581" cy="476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406" y="1695571"/>
            <a:ext cx="4932582" cy="54537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7597" y="4727424"/>
            <a:ext cx="3357172" cy="646331"/>
          </a:xfrm>
          <a:prstGeom prst="rect">
            <a:avLst/>
          </a:prstGeom>
          <a:ln w="28575">
            <a:solidFill>
              <a:srgbClr val="4BACC6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Температура застывания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 −60 до + 30 °C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6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5500" y="926124"/>
            <a:ext cx="8382000" cy="914400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Природный (нефтяной) газ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1262" y="1752600"/>
            <a:ext cx="9870830" cy="510540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Углеводородные газы, генерируемые в осадочной оболочке земной коры, могут находиться в различных состояниях: свободном, растворенном и твердом.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свободном состоянии они образуют газовые скопления промышленного значения. 	Углеводородные газы хорошо растворимы в подземных водах 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нефтях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определенных условиях они вступают в соединение с водой или переходят в твердое состояние 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газогидраты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86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fontScale="77500" lnSpcReduction="2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Нефтяной газ - это сложная многокомпонентная смесь углеводородов метанового ряда от С1 до С4 и выше, в которой могут присутствовать </a:t>
            </a:r>
            <a:r>
              <a:rPr lang="ru-RU" sz="2800" dirty="0" err="1">
                <a:solidFill>
                  <a:schemeClr val="tx1"/>
                </a:solidFill>
              </a:rPr>
              <a:t>неуглеводородные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газы</a:t>
            </a:r>
            <a:r>
              <a:rPr lang="ru-RU" sz="2800" dirty="0">
                <a:solidFill>
                  <a:schemeClr val="tx1"/>
                </a:solidFill>
              </a:rPr>
              <a:t> - чаще всего азот, углекислый газ, сероводород, инертные </a:t>
            </a:r>
            <a:r>
              <a:rPr lang="ru-RU" sz="2800" dirty="0" err="1">
                <a:solidFill>
                  <a:schemeClr val="tx1"/>
                </a:solidFill>
              </a:rPr>
              <a:t>газы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Наиболее ценными компонентами нефтяного газа являются фракции углеводородов от С3 и выше. Присутствие в газе так называемых кислых компонентов  Н2S  и CO2 , а также паров воды затрудняет использование нефтяного газа в качестве топлива и сырья для нефтехимии, вызывает осложнения при транспорте его на дальние расстояния, поэтому  на промыслах осуществляют его подготовку: осушку и очистку.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	Плотность нефтяных газов чаще всего определяют для нормальных условий, исходя из компонентного состава газа.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Коэффициент </a:t>
            </a:r>
            <a:r>
              <a:rPr lang="ru-RU" sz="2800" dirty="0" err="1">
                <a:solidFill>
                  <a:schemeClr val="tx1"/>
                </a:solidFill>
              </a:rPr>
              <a:t>сверхсжимаемости</a:t>
            </a:r>
            <a:r>
              <a:rPr lang="ru-RU" sz="2800" dirty="0">
                <a:solidFill>
                  <a:schemeClr val="tx1"/>
                </a:solidFill>
              </a:rPr>
              <a:t>  - очень важный параметр, применяемый при расчетах газа.  Он  характеризует отклонение реального газа от идеального и определяется на основании приведенного давления </a:t>
            </a:r>
            <a:r>
              <a:rPr lang="ru-RU" sz="2800" dirty="0" err="1">
                <a:solidFill>
                  <a:schemeClr val="tx1"/>
                </a:solidFill>
              </a:rPr>
              <a:t>Рпр</a:t>
            </a:r>
            <a:r>
              <a:rPr lang="ru-RU" sz="2800" dirty="0">
                <a:solidFill>
                  <a:schemeClr val="tx1"/>
                </a:solidFill>
              </a:rPr>
              <a:t> и температуры </a:t>
            </a:r>
            <a:r>
              <a:rPr lang="ru-RU" sz="2800" dirty="0" err="1">
                <a:solidFill>
                  <a:schemeClr val="tx1"/>
                </a:solidFill>
              </a:rPr>
              <a:t>Тпр</a:t>
            </a:r>
            <a:r>
              <a:rPr lang="ru-RU" sz="2800" dirty="0">
                <a:solidFill>
                  <a:schemeClr val="tx1"/>
                </a:solidFill>
              </a:rPr>
              <a:t> (приведенные параметры - безразмерные величины, показывающие во сколько раз действительные параметры газа отличаются от критических)  по графику Брауна – </a:t>
            </a:r>
            <a:r>
              <a:rPr lang="ru-RU" sz="2800" dirty="0" err="1">
                <a:solidFill>
                  <a:schemeClr val="tx1"/>
                </a:solidFill>
              </a:rPr>
              <a:t>Катца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522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35223" y="1930400"/>
            <a:ext cx="10800000" cy="46800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Состав нефти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состава нефти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нефти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состав нефти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газ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Пластовая 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fontScale="77500" lnSpcReduction="2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Вязкость газов  зависит от состава газа, температуры и давления.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Удельная теплоемкость для нефтяного газа колеблется в тех же пределах, что и для нефти (1,7-2,1 кДж/</a:t>
            </a:r>
            <a:r>
              <a:rPr lang="ru-RU" sz="2800" dirty="0" err="1">
                <a:solidFill>
                  <a:schemeClr val="tx1"/>
                </a:solidFill>
              </a:rPr>
              <a:t>кгК</a:t>
            </a:r>
            <a:r>
              <a:rPr lang="ru-RU" sz="2800" dirty="0">
                <a:solidFill>
                  <a:schemeClr val="tx1"/>
                </a:solidFill>
              </a:rPr>
              <a:t>), Для метанового газа характерна максимальная удельная теплоемкость 2,48 кДж/</a:t>
            </a:r>
            <a:r>
              <a:rPr lang="ru-RU" sz="2800" dirty="0" err="1">
                <a:solidFill>
                  <a:schemeClr val="tx1"/>
                </a:solidFill>
              </a:rPr>
              <a:t>кгК</a:t>
            </a:r>
            <a:r>
              <a:rPr lang="ru-RU" sz="2800" dirty="0">
                <a:solidFill>
                  <a:schemeClr val="tx1"/>
                </a:solidFill>
              </a:rPr>
              <a:t>  Наличие пропана и бутана снижает общую теплоемкость. </a:t>
            </a:r>
            <a:r>
              <a:rPr lang="ru-RU" sz="2800" dirty="0" err="1">
                <a:solidFill>
                  <a:schemeClr val="tx1"/>
                </a:solidFill>
              </a:rPr>
              <a:t>Неуглеводородные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газы</a:t>
            </a:r>
            <a:r>
              <a:rPr lang="ru-RU" sz="2800" dirty="0">
                <a:solidFill>
                  <a:schemeClr val="tx1"/>
                </a:solidFill>
              </a:rPr>
              <a:t> имеют удельную теплоемкость в пределах 1,0.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Коэффициент теплопроводности нефтяного газа находится в пределах 0,01 - 0,03 Вт/</a:t>
            </a:r>
            <a:r>
              <a:rPr lang="ru-RU" sz="2800" dirty="0" err="1">
                <a:solidFill>
                  <a:schemeClr val="tx1"/>
                </a:solidFill>
              </a:rPr>
              <a:t>мК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Пластовые воды нефтяных месторождений это неотъемлемая составная часть скважинной продукции, которая обуславливает значительную часть осложнений при сборе и подготовке нефти на промыслах.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Пластовые воды, добываемые из скважин вместе с нефтью на  различных месторождениях, обычно различаются  концентрацией растворенных в них минеральных солей, газов и присутствием микроорганизмов. Пластовые воды подразделяют на две основные группы: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1) 	жесткие - хлоркальциевые или хлормагниевые;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2) 	щелочные - </a:t>
            </a:r>
            <a:r>
              <a:rPr lang="ru-RU" sz="2800" dirty="0" err="1">
                <a:solidFill>
                  <a:schemeClr val="tx1"/>
                </a:solidFill>
              </a:rPr>
              <a:t>гидрокарбонатнатриевые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861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6462" y="857250"/>
            <a:ext cx="10714892" cy="579120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Природный газ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состоящий из метана и других легких насыщенных углеводородов, – весьма дешевое и удобное топливо.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Природный газ называется «сухим», если почти не содержит бензина (менее 1 л на 25 м</a:t>
            </a:r>
            <a:r>
              <a:rPr kumimoji="0" lang="ru-RU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газа). «Жирный» газ может содержать бензина в 10 раз больше.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Смесь жидких углеродов может быть получена как путем сжатия и охлаждения газа, так и путем его абсорбции нефтью. Полученные жидкости называются сжиженным нефтяным газом 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газоконденсатом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7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95C864-AF88-429E-99CD-2E711749AFC3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6899" y="812985"/>
            <a:ext cx="81534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  <a:t>Химический состав природного </a:t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  <a:t>(горючего) газа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7814" y="2037912"/>
            <a:ext cx="9331570" cy="48279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Главные составные части природного газа –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углеводороды 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метан (СН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), этан (С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Н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), пропан (С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Н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), бутан (С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Н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10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).</a:t>
            </a:r>
          </a:p>
          <a:p>
            <a:pPr algn="just" defTabSz="914400" fontAlgn="auto"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		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Неуглеводородные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компоненты</a:t>
            </a:r>
          </a:p>
          <a:p>
            <a:pPr algn="just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Углекислый газ      (СО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algn="just" defTabSz="914400" fontAlgn="auto">
              <a:spcAft>
                <a:spcPts val="0"/>
              </a:spcAft>
              <a:buClr>
                <a:srgbClr val="CC6600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•Азот      (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</a:p>
          <a:p>
            <a:pPr algn="just" defTabSz="914400" fontAlgn="auto">
              <a:spcAft>
                <a:spcPts val="0"/>
              </a:spcAft>
              <a:buClr>
                <a:srgbClr val="CC6600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•Сероводород      (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H</a:t>
            </a:r>
            <a:r>
              <a:rPr lang="ru-RU" sz="2800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S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</a:p>
          <a:p>
            <a:pPr algn="just" defTabSz="914400" fontAlgn="auto">
              <a:spcAft>
                <a:spcPts val="0"/>
              </a:spcAft>
              <a:buClr>
                <a:srgbClr val="CC6600"/>
              </a:buCl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		Инертные газы</a:t>
            </a:r>
          </a:p>
          <a:p>
            <a:pPr algn="just" defTabSz="914400" fontAlgn="auto">
              <a:spcAft>
                <a:spcPts val="0"/>
              </a:spcAft>
              <a:buClr>
                <a:srgbClr val="CC6600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•Гелий      (Не)</a:t>
            </a:r>
          </a:p>
          <a:p>
            <a:pPr algn="just" defTabSz="914400" fontAlgn="auto">
              <a:spcAft>
                <a:spcPts val="0"/>
              </a:spcAft>
              <a:buClr>
                <a:srgbClr val="CC6600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•Аргон     (А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r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6AE7873-20D1-4795-9204-A71F2B7F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23264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sz="quarter" idx="13"/>
          </p:nvPr>
        </p:nvSpPr>
        <p:spPr>
          <a:xfrm>
            <a:off x="231856" y="2169889"/>
            <a:ext cx="10800000" cy="468811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Коэффициент «сухости» </a:t>
            </a:r>
            <a:r>
              <a:rPr lang="ru-RU" altLang="ru-RU" sz="2400" dirty="0">
                <a:latin typeface="Times New Roman" panose="02020603050405020304" pitchFamily="18" charset="0"/>
              </a:rPr>
              <a:t> (СН</a:t>
            </a:r>
            <a:r>
              <a:rPr lang="ru-RU" altLang="ru-RU" sz="2400" baseline="-25000" dirty="0">
                <a:latin typeface="Times New Roman" panose="02020603050405020304" pitchFamily="18" charset="0"/>
              </a:rPr>
              <a:t>4</a:t>
            </a:r>
            <a:r>
              <a:rPr lang="ru-RU" altLang="ru-RU" sz="2400" dirty="0">
                <a:latin typeface="Times New Roman" panose="02020603050405020304" pitchFamily="18" charset="0"/>
              </a:rPr>
              <a:t>/С</a:t>
            </a:r>
            <a:r>
              <a:rPr lang="ru-RU" altLang="ru-RU" sz="2400" baseline="-25000" dirty="0">
                <a:latin typeface="Times New Roman" panose="02020603050405020304" pitchFamily="18" charset="0"/>
              </a:rPr>
              <a:t>2+</a:t>
            </a:r>
            <a:r>
              <a:rPr lang="ru-RU" altLang="ru-RU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	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7B339-F43C-4BB3-873B-F10D756A9FAB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62533" y="1103089"/>
            <a:ext cx="8229600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  <a:t>Состав природных газов </a:t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(по Б.А.Соколову)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5467" y="2693674"/>
            <a:ext cx="3276600" cy="41643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Сухой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газ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– газовых месторождений</a:t>
            </a:r>
          </a:p>
          <a:p>
            <a:pPr algn="just"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Метана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&gt; 85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%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Этана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10%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Пропан, бутан – до 0,2%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Конденсата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10см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/м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Углекислый газ, азот и сероводород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1277" y="2693674"/>
            <a:ext cx="495300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Тощий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газ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            Преимущественно метановый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            Конденсата ≈ 10 – 30 см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/м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ru-RU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41277" y="4876800"/>
            <a:ext cx="4876800" cy="1981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Жирный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газ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– попутный газ нефтяных месторождений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           Этан + пропан + бутан до 50%		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              Конденсата ≈ 30 – 90 см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/м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ru-RU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F70FE12-1FF5-4AF6-B60D-9B712987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60574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AEAB0F-07D2-43BF-BD3F-1ECD6963F58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8523" y="1107831"/>
            <a:ext cx="10445262" cy="556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just" defTabSz="914400" eaLnBrk="0" hangingPunct="0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составе газов, растворенных в подземных водах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место занимают метан, азот и углекислый газ. Концентрация метана в растворенном газе может достигать 80</a:t>
            </a:r>
            <a:r>
              <a:rPr lang="ru-RU" sz="2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95 % и составлять тысячи кубических сантиметров на литр. Эта форма концентрации углеводородов может иметь промышленное значение.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  <a:p>
            <a:pPr indent="450850" algn="just" defTabSz="914400" eaLnBrk="0" hangingPunct="0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по химическому составу газа используются не только при проектировании комплексной разработки газового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местоскопления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Изучение химического состава газов, в том числе растворенных в подземных водах, проводится также с целью решения некоторых геологических задач, связанных с прогнозированием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нефтегазоносности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9FC3D4-0264-4BEB-A6C2-30561D48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88401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044A6-BB39-4ADE-BFE0-731A3428A517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2087" y="1605094"/>
            <a:ext cx="6370621" cy="4868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  <a:t>Физические свойства газа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Химический состав природного газа определяет его физические свойства. Основными параметрами, характеризующими физические свойства газов, являются плотность, вязкость, критические давление и температура, диффузия, растворимость и др.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03458"/>
            <a:ext cx="5622087" cy="464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Плотность газов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Воздуха – 1,293 кг/м3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Метана – 0,554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Этана – 1,05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Пропана – 1,55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Диоксид углерода – 1,53</a:t>
            </a:r>
          </a:p>
          <a:p>
            <a:pPr defTabSz="914400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Сероводород – 1,18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29808B5-074A-45E4-BD7A-329E0DEA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82300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BCE7A-D574-4814-836A-26CDEBEB27C1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37143" y="1989992"/>
            <a:ext cx="8305800" cy="1828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Вязкость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- газа не превышает 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1*10</a:t>
            </a:r>
            <a:r>
              <a:rPr lang="ru-RU" sz="2800" b="1" baseline="30000" dirty="0">
                <a:solidFill>
                  <a:prstClr val="black"/>
                </a:solidFill>
                <a:latin typeface="Times New Roman" pitchFamily="18" charset="0"/>
              </a:rPr>
              <a:t>-5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Па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с.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- воды                        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1*мПа</a:t>
            </a:r>
            <a:r>
              <a:rPr lang="ru-RU" sz="2800" b="1" dirty="0">
                <a:solidFill>
                  <a:prstClr val="black"/>
                </a:solidFill>
              </a:rPr>
              <a:t>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с. 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- нефти в пределах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(0,1-10) мПа</a:t>
            </a:r>
            <a:r>
              <a:rPr lang="ru-RU" sz="2800" b="1" dirty="0">
                <a:solidFill>
                  <a:prstClr val="black"/>
                </a:solidFill>
              </a:rPr>
              <a:t>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с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057" y="2389975"/>
            <a:ext cx="3788086" cy="40648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Температура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Критическая температура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газа – температура выше которой он не переходит в жидкое состояние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Метан –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- 82</a:t>
            </a:r>
            <a:r>
              <a:rPr lang="ru-RU" sz="2800" b="1" baseline="30000" dirty="0">
                <a:solidFill>
                  <a:prstClr val="black"/>
                </a:solidFill>
                <a:latin typeface="Times New Roman" pitchFamily="18" charset="0"/>
              </a:rPr>
              <a:t>о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С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5066" y="4422396"/>
            <a:ext cx="8217877" cy="23270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Критическое давление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Давление насыщения –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давление при котором нефть полностью насыщена газом.</a:t>
            </a:r>
          </a:p>
          <a:p>
            <a:pPr algn="just" defTabSz="914400" fontAlgn="auto"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</a:rPr>
              <a:t>(Если давление в залежи падает -  газ выделяется в свободную фазу)</a:t>
            </a:r>
          </a:p>
          <a:p>
            <a:pPr algn="ctr" defTabSz="914400">
              <a:defRPr/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A0144F3-7124-4BB1-8210-E71086AF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84898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800615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7D4AB1-1A95-4D86-B606-FCD38DFD633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62533" y="1119554"/>
            <a:ext cx="82296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</a:rPr>
              <a:t>Растворимость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692" y="2033954"/>
            <a:ext cx="10767646" cy="472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Коэффициент растворимости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газов в воде зависит от ее температуры и минерализации.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С ростом минерализации растворимость снижается.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На растворимость газа в нефти влияют температура, давление, состав газа и нефти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Растворимость УВ газов в нефти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~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в 10 раз больше, чем в воде.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Жирный газ лучше растворяется в нефти, чем сухой.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Легкая нефть растворяет больше газа, чем тяжелая.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5F1D9BA-4E0B-44A5-A454-E7B90854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99646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73015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B7A63A-50AF-448B-AA80-D8753524283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0154" y="1887415"/>
            <a:ext cx="6271846" cy="497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Газоконденсат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 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природная смесь легкокипящих нефтяных углеводородов, находящихся в недрах в газообразном состоянии, а при охлаждении и снижении давления до атмосферного (в условиях дневной поверхности) распадающаяся на жидкую (конденсат) и газовую составляющие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887414"/>
            <a:ext cx="5920154" cy="49705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• Плотность -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0,620 - 0,825 г/см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  <a:p>
            <a:pPr defTabSz="9144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• Углеводороды  - более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90%</a:t>
            </a:r>
          </a:p>
          <a:p>
            <a:pPr defTabSz="9144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• Смолы - не более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5%</a:t>
            </a:r>
          </a:p>
          <a:p>
            <a:pPr defTabSz="9144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•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</a:rPr>
              <a:t>Асфальтены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– десятые, сотые доли %</a:t>
            </a:r>
          </a:p>
          <a:p>
            <a:pPr defTabSz="91440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• Основные компоненты выкипают до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150 - 200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</a:rPr>
              <a:t>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С</a:t>
            </a:r>
          </a:p>
          <a:p>
            <a:pPr defTabSz="914400"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4773946-08B4-4E66-97FE-CC3CAE41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84898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377837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05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050" dirty="0"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F01E1A-4019-4A23-AAD3-3C436F2F5168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96" y="1930400"/>
            <a:ext cx="3920058" cy="5076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Сырой конденсат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представляет собой жидкость, которая выпадает из газа непосредственно в промысловых сепараторах при давлении и температуре сепарации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8570" y="2183356"/>
            <a:ext cx="8153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Стабильный конденсат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состоит только из жидких УВ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8570" y="3429000"/>
            <a:ext cx="8077200" cy="3429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Параметры залежей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</a:rPr>
              <a:t>газоконденсата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Min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температуры и давления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25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</a:rPr>
              <a:t>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и 7,5 МПа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Max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температуры и давления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195</a:t>
            </a:r>
            <a:r>
              <a:rPr lang="ru-RU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и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62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МПа</a:t>
            </a: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Газоконденсатный фактор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</a:rPr>
              <a:t>К</a:t>
            </a:r>
            <a:r>
              <a:rPr lang="ru-RU" sz="2400" b="1" baseline="-25000" dirty="0" err="1">
                <a:solidFill>
                  <a:prstClr val="black"/>
                </a:solidFill>
                <a:latin typeface="Times New Roman" pitchFamily="18" charset="0"/>
              </a:rPr>
              <a:t>ф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) - количество газа, из которого добывается 1м</a:t>
            </a:r>
            <a:r>
              <a:rPr lang="ru-RU" sz="24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конденсата. </a:t>
            </a:r>
          </a:p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274C8D-684C-4852-8D7C-495E4545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74" y="707302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380813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7334" y="2172451"/>
            <a:ext cx="10800000" cy="3655513"/>
          </a:xfrm>
        </p:spPr>
        <p:txBody>
          <a:bodyPr/>
          <a:lstStyle/>
          <a:p>
            <a:r>
              <a:rPr lang="ru-RU" dirty="0"/>
              <a:t>Состав и классификация нефти</a:t>
            </a:r>
          </a:p>
          <a:p>
            <a:r>
              <a:rPr lang="ru-RU" dirty="0"/>
              <a:t>Нафтеновые кислоты и фракционный состав нефти</a:t>
            </a:r>
          </a:p>
          <a:p>
            <a:r>
              <a:rPr lang="ru-RU" dirty="0"/>
              <a:t>Плотность</a:t>
            </a:r>
          </a:p>
          <a:p>
            <a:r>
              <a:rPr lang="ru-RU" dirty="0"/>
              <a:t>Вязкость</a:t>
            </a:r>
          </a:p>
          <a:p>
            <a:r>
              <a:rPr lang="ru-RU" dirty="0"/>
              <a:t>Температура застывания</a:t>
            </a:r>
          </a:p>
          <a:p>
            <a:r>
              <a:rPr lang="ru-RU" dirty="0"/>
              <a:t>Нефтяной газ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4F817B-5C48-46F4-B58A-7BC88E16EFA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2933" y="1729154"/>
            <a:ext cx="5785338" cy="51288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Газогидраты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- представляют собой твердые кристаллические вещества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</a:rPr>
              <a:t>клатраты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),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в которых молекулы газа при определенных давлении и температуре заполняют структурные пустоты кристаллической решетки, образованной молекулами воды с помощью водородной связи.</a:t>
            </a:r>
            <a:br>
              <a:rPr lang="ru-RU" dirty="0">
                <a:solidFill>
                  <a:srgbClr val="333399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29154"/>
            <a:ext cx="6432933" cy="5128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Типы гидратов:</a:t>
            </a:r>
            <a:br>
              <a:rPr lang="ru-RU" sz="2400" dirty="0">
                <a:solidFill>
                  <a:srgbClr val="333399"/>
                </a:solidFill>
              </a:rPr>
            </a:br>
            <a:r>
              <a:rPr lang="ru-RU" sz="24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- мономинеральная порода, чистый массивный гидрат, плотность 1,1 г/см3;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- главный породообразующий компонент (минерал), заполняет поры и играет роль цемента;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- акцессорный, выполняют гнезда, пустоты, трещины в породах и осадках разного состава.</a:t>
            </a:r>
          </a:p>
          <a:p>
            <a:pPr algn="ctr" defTabSz="914400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3BD04B3-5F0B-4589-88D1-C1FEF9DD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79" y="506056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40360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fontScale="77500" lnSpcReduction="2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Главными составными  большинства пластовых вод являются  хлористый натрий   </a:t>
            </a:r>
            <a:r>
              <a:rPr lang="ru-RU" sz="2800" dirty="0" err="1">
                <a:solidFill>
                  <a:schemeClr val="tx1"/>
                </a:solidFill>
              </a:rPr>
              <a:t>NaCl</a:t>
            </a:r>
            <a:r>
              <a:rPr lang="ru-RU" sz="2800" dirty="0">
                <a:solidFill>
                  <a:schemeClr val="tx1"/>
                </a:solidFill>
              </a:rPr>
              <a:t> , хлористый кальций  CaCL2   и хлористый магний MgCl2.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Количество веществ, растворенных в пластовой воде, отнесенное к единице объема называется ее общей минерализацией.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Жесткость воды определяется суммарным количеством содержащихся в ней катионов кальция Ca2+ и магния Mg2+, выраженное в молях на килограмм (литр раствора).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Важнейшей характеристикой пластовой воды является также показатель концентрации водородных ионов рН, который указывает на кислотную или щелочную среду водных растворов.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 В практике классифицируют воды по величине рН на пять групп: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1) до 3 - кислые;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2) 4 - 6 - слабокислые;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3) 7 - нейтральные;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4) 8-10 - слабощелочные;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5) 11-14 - щелочные.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33470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Величина рН и наличие в воде растворенного кислорода оказывает существенное влияние на коррозию оборудования. Растворенные в пластовой воде соли ускоряют коррозию металла. Исключительно опасным в коррозионном отношении является наличие в пластовых водах сероводорода и углекислого газа. Высокая температура пластовых вод также увеличивает ее коррозионную активность.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	Теплоемкость пресной воды  - 4,19 кДж/</a:t>
            </a:r>
            <a:r>
              <a:rPr lang="ru-RU" sz="2800" dirty="0" err="1">
                <a:solidFill>
                  <a:schemeClr val="tx1"/>
                </a:solidFill>
              </a:rPr>
              <a:t>кгК</a:t>
            </a:r>
            <a:r>
              <a:rPr lang="ru-RU" sz="2800" dirty="0">
                <a:solidFill>
                  <a:schemeClr val="tx1"/>
                </a:solidFill>
              </a:rPr>
              <a:t>,  кристаллического </a:t>
            </a:r>
            <a:r>
              <a:rPr lang="ru-RU" sz="2800" dirty="0" err="1">
                <a:solidFill>
                  <a:schemeClr val="tx1"/>
                </a:solidFill>
              </a:rPr>
              <a:t>NaCl</a:t>
            </a:r>
            <a:r>
              <a:rPr lang="ru-RU" sz="2800" dirty="0">
                <a:solidFill>
                  <a:schemeClr val="tx1"/>
                </a:solidFill>
              </a:rPr>
              <a:t> - 0,88 кДж/</a:t>
            </a:r>
            <a:r>
              <a:rPr lang="ru-RU" sz="2800" dirty="0" err="1">
                <a:solidFill>
                  <a:schemeClr val="tx1"/>
                </a:solidFill>
              </a:rPr>
              <a:t>кгК</a:t>
            </a:r>
            <a:r>
              <a:rPr lang="ru-RU" sz="2800" dirty="0">
                <a:solidFill>
                  <a:schemeClr val="tx1"/>
                </a:solidFill>
              </a:rPr>
              <a:t>, поэтому при увеличении минерализации, ее теплоемкость снижается.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	Коэффициент теплопроводности пластовых вод находится в пределах 0,54 - 0,65 Вт/</a:t>
            </a:r>
            <a:r>
              <a:rPr lang="ru-RU" sz="2800" dirty="0" err="1">
                <a:solidFill>
                  <a:schemeClr val="tx1"/>
                </a:solidFill>
              </a:rPr>
              <a:t>мК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0" indent="363538" algn="just">
              <a:buNone/>
            </a:pPr>
            <a:r>
              <a:rPr lang="ru-RU" sz="2800" dirty="0"/>
              <a:t>	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99590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0787" y="15335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2776" y="1043125"/>
            <a:ext cx="10842171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700"/>
              </a:spcBef>
              <a:buClr>
                <a:srgbClr val="8597C0"/>
              </a:buClr>
              <a:buSzPct val="60000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вопросы: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Перечислите физико-химические характеристики нефти?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 какие классы делятся нефти по вязкости?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Какой химический состав нефтяного (природного) газа?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Что такое сухой, тощий и жирный газ?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Критические температура и давление нефтяного газа?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Газоконденсат, сырой и стабильный конденсат?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Газоконденсатный фактор?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Что представляет газогидрат?</a:t>
            </a:r>
          </a:p>
          <a:p>
            <a:pPr marL="319088" lvl="0" indent="-319088" defTabSz="914400">
              <a:spcBef>
                <a:spcPts val="700"/>
              </a:spcBef>
              <a:buClr>
                <a:srgbClr val="8597C0"/>
              </a:buClr>
              <a:buSzPct val="60000"/>
              <a:buFont typeface="Wingdings" charset="0"/>
              <a:buChar char="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Какие существуют типы гидратов?</a:t>
            </a:r>
          </a:p>
        </p:txBody>
      </p:sp>
    </p:spTree>
    <p:extLst>
      <p:ext uri="{BB962C8B-B14F-4D97-AF65-F5344CB8AC3E}">
        <p14:creationId xmlns:p14="http://schemas.microsoft.com/office/powerpoint/2010/main" val="25091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292" y="1066800"/>
            <a:ext cx="11031415" cy="5709138"/>
          </a:xfrm>
        </p:spPr>
        <p:txBody>
          <a:bodyPr>
            <a:normAutofit fontScale="92500"/>
          </a:bodyPr>
          <a:lstStyle/>
          <a:p>
            <a:pPr marL="0" indent="363538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Нефть и газ относятся к горючим полезным ископаемым. Они  представляют собой сложную смесь углеводородов различного строения с примесью </a:t>
            </a:r>
            <a:r>
              <a:rPr lang="ru-RU" sz="2400" dirty="0" err="1">
                <a:solidFill>
                  <a:schemeClr val="tx1"/>
                </a:solidFill>
              </a:rPr>
              <a:t>неуглеводородов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indent="363538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      Состав нефти чрезвычайно сложен и разнообразен. Он может изменяться в пределах одной залежи.</a:t>
            </a:r>
          </a:p>
          <a:p>
            <a:pPr marL="0" indent="363538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      В состав нефти входят метановые или парафиновые (С</a:t>
            </a:r>
            <a:r>
              <a:rPr lang="en-US" sz="2400" baseline="-25000" dirty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ru-RU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ru-RU" sz="2400" baseline="-25000" dirty="0">
                <a:solidFill>
                  <a:schemeClr val="tx1"/>
                </a:solidFill>
              </a:rPr>
              <a:t>+2</a:t>
            </a:r>
            <a:r>
              <a:rPr lang="ru-RU" sz="2400" dirty="0">
                <a:solidFill>
                  <a:schemeClr val="tx1"/>
                </a:solidFill>
              </a:rPr>
              <a:t>), нафтеновые (С</a:t>
            </a:r>
            <a:r>
              <a:rPr lang="en-US" sz="2400" baseline="-25000" dirty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ru-RU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-25000" dirty="0">
                <a:solidFill>
                  <a:schemeClr val="tx1"/>
                </a:solidFill>
              </a:rPr>
              <a:t>n </a:t>
            </a:r>
            <a:r>
              <a:rPr lang="ru-RU" sz="2400" dirty="0">
                <a:solidFill>
                  <a:schemeClr val="tx1"/>
                </a:solidFill>
              </a:rPr>
              <a:t>) и ароматические (С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ru-RU" sz="2400" dirty="0">
                <a:solidFill>
                  <a:schemeClr val="tx1"/>
                </a:solidFill>
              </a:rPr>
              <a:t>) углеводороды.</a:t>
            </a:r>
          </a:p>
          <a:p>
            <a:pPr marL="0" indent="363538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      Метановые  или парафиновые углеводороды ( </a:t>
            </a:r>
            <a:r>
              <a:rPr lang="ru-RU" sz="2400" dirty="0" err="1">
                <a:solidFill>
                  <a:schemeClr val="tx1"/>
                </a:solidFill>
              </a:rPr>
              <a:t>алканы</a:t>
            </a:r>
            <a:r>
              <a:rPr lang="ru-RU" sz="2400" dirty="0">
                <a:solidFill>
                  <a:schemeClr val="tx1"/>
                </a:solidFill>
              </a:rPr>
              <a:t>) от метана (С</a:t>
            </a:r>
            <a:r>
              <a:rPr lang="ru-RU" sz="2400" baseline="-25000" dirty="0">
                <a:solidFill>
                  <a:schemeClr val="tx1"/>
                </a:solidFill>
              </a:rPr>
              <a:t>2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ru-RU" sz="2400" baseline="-25000" dirty="0">
                <a:solidFill>
                  <a:schemeClr val="tx1"/>
                </a:solidFill>
              </a:rPr>
              <a:t>4 </a:t>
            </a:r>
            <a:r>
              <a:rPr lang="ru-RU" sz="2400" dirty="0">
                <a:solidFill>
                  <a:schemeClr val="tx1"/>
                </a:solidFill>
              </a:rPr>
              <a:t>),  до пентана (С</a:t>
            </a:r>
            <a:r>
              <a:rPr lang="ru-RU" sz="2400" baseline="-25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ru-RU" sz="2400" baseline="-25000" dirty="0">
                <a:solidFill>
                  <a:schemeClr val="tx1"/>
                </a:solidFill>
              </a:rPr>
              <a:t>12 </a:t>
            </a:r>
            <a:r>
              <a:rPr lang="ru-RU" sz="2400" dirty="0">
                <a:solidFill>
                  <a:schemeClr val="tx1"/>
                </a:solidFill>
              </a:rPr>
              <a:t>) включительно при нормальных условиях, т.е.       (Р = 0,1 МПа и Т = 273 К) представляют собой </a:t>
            </a:r>
            <a:r>
              <a:rPr lang="ru-RU" sz="2400" dirty="0" err="1">
                <a:solidFill>
                  <a:schemeClr val="tx1"/>
                </a:solidFill>
              </a:rPr>
              <a:t>газы</a:t>
            </a:r>
            <a:r>
              <a:rPr lang="ru-RU" sz="2400" dirty="0">
                <a:solidFill>
                  <a:schemeClr val="tx1"/>
                </a:solidFill>
              </a:rPr>
              <a:t>, от пентана до </a:t>
            </a:r>
            <a:r>
              <a:rPr lang="ru-RU" sz="2400" dirty="0" err="1">
                <a:solidFill>
                  <a:schemeClr val="tx1"/>
                </a:solidFill>
              </a:rPr>
              <a:t>гептадекана</a:t>
            </a:r>
            <a:r>
              <a:rPr lang="ru-RU" sz="2400" dirty="0">
                <a:solidFill>
                  <a:schemeClr val="tx1"/>
                </a:solidFill>
              </a:rPr>
              <a:t> ( С</a:t>
            </a:r>
            <a:r>
              <a:rPr lang="ru-RU" sz="2400" baseline="-25000" dirty="0">
                <a:solidFill>
                  <a:schemeClr val="tx1"/>
                </a:solidFill>
              </a:rPr>
              <a:t>17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ru-RU" sz="2400" baseline="-25000" dirty="0">
                <a:solidFill>
                  <a:schemeClr val="tx1"/>
                </a:solidFill>
              </a:rPr>
              <a:t>36 </a:t>
            </a:r>
            <a:r>
              <a:rPr lang="ru-RU" sz="2400" dirty="0">
                <a:solidFill>
                  <a:schemeClr val="tx1"/>
                </a:solidFill>
              </a:rPr>
              <a:t>) - представлены жидкостями, а более высшие - твердыми веществами (парафинами).  Известно, что около половины парафиновых углеводородов нефти имеет нормальное строение, а остальная часть представлена разветвленной структурой. </a:t>
            </a:r>
            <a:r>
              <a:rPr lang="ru-RU" sz="2400" dirty="0" err="1">
                <a:solidFill>
                  <a:schemeClr val="tx1"/>
                </a:solidFill>
              </a:rPr>
              <a:t>Изоалканы</a:t>
            </a:r>
            <a:r>
              <a:rPr lang="ru-RU" sz="2400" dirty="0">
                <a:solidFill>
                  <a:schemeClr val="tx1"/>
                </a:solidFill>
              </a:rPr>
              <a:t> - ценные компоненты бензинов и масел, улучшающие их эксплуатационные качества.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804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Нафтеновые углеводороды (</a:t>
            </a:r>
            <a:r>
              <a:rPr lang="ru-RU" sz="2800" dirty="0" err="1">
                <a:solidFill>
                  <a:schemeClr val="tx1"/>
                </a:solidFill>
              </a:rPr>
              <a:t>циклоалканы</a:t>
            </a:r>
            <a:r>
              <a:rPr lang="ru-RU" sz="2800" dirty="0">
                <a:solidFill>
                  <a:schemeClr val="tx1"/>
                </a:solidFill>
              </a:rPr>
              <a:t>). Моноциклические нафтены широко представлены в </a:t>
            </a:r>
            <a:r>
              <a:rPr lang="ru-RU" sz="2800" dirty="0" err="1">
                <a:solidFill>
                  <a:schemeClr val="tx1"/>
                </a:solidFill>
              </a:rPr>
              <a:t>нефтях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циклопентановыми</a:t>
            </a:r>
            <a:r>
              <a:rPr lang="ru-RU" sz="2800" dirty="0">
                <a:solidFill>
                  <a:schemeClr val="tx1"/>
                </a:solidFill>
              </a:rPr>
              <a:t> и циклогексановыми углеводородами.  Нафтеновые углеводороды - важнейшая составная часть  моторных топлив и смазочных масел. Нафтеновые углеводороды обладают способностью лучше растворять </a:t>
            </a:r>
            <a:r>
              <a:rPr lang="ru-RU" sz="2800" dirty="0" err="1">
                <a:solidFill>
                  <a:schemeClr val="tx1"/>
                </a:solidFill>
              </a:rPr>
              <a:t>асфальтены</a:t>
            </a:r>
            <a:r>
              <a:rPr lang="ru-RU" sz="2800" dirty="0">
                <a:solidFill>
                  <a:schemeClr val="tx1"/>
                </a:solidFill>
              </a:rPr>
              <a:t> и смолы, чем парафиновые.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     Ароматические углеводороды относятся к циклическим непредельным углеводородам </a:t>
            </a:r>
            <a:r>
              <a:rPr lang="ru-RU" sz="2800" dirty="0" err="1">
                <a:solidFill>
                  <a:schemeClr val="tx1"/>
                </a:solidFill>
              </a:rPr>
              <a:t>бензольного</a:t>
            </a:r>
            <a:r>
              <a:rPr lang="ru-RU" sz="2800" dirty="0">
                <a:solidFill>
                  <a:schemeClr val="tx1"/>
                </a:solidFill>
              </a:rPr>
              <a:t> ряда. Плотность, химическая стабильность, токсичность и другие характеристики нефти зависят от содержания и состава ароматических углеводородов. Ароматические углеводороды нефти по сравнению с другими соединениями обладают повышенной растворяющей способностью </a:t>
            </a:r>
            <a:r>
              <a:rPr lang="ru-RU" sz="2800" dirty="0" err="1">
                <a:solidFill>
                  <a:schemeClr val="tx1"/>
                </a:solidFill>
              </a:rPr>
              <a:t>асфальто</a:t>
            </a:r>
            <a:r>
              <a:rPr lang="ru-RU" sz="2800" dirty="0">
                <a:solidFill>
                  <a:schemeClr val="tx1"/>
                </a:solidFill>
              </a:rPr>
              <a:t> - смолистых веществ.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3019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fontScale="92500" lnSpcReduction="10000"/>
          </a:bodyPr>
          <a:lstStyle/>
          <a:p>
            <a:pPr marL="0" indent="363538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Состав нефти классифицируют как элементарный, фракционный  и групповой .</a:t>
            </a:r>
          </a:p>
          <a:p>
            <a:pPr marL="0" indent="363538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Под элементарным составом понимают массовое содержание в ней тех или иных химических элементов в долях единицы или  в процентах. Основными элементами являются  углерод  С и водород Н. </a:t>
            </a:r>
          </a:p>
          <a:p>
            <a:pPr marL="0" indent="363538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В большинстве </a:t>
            </a:r>
            <a:r>
              <a:rPr lang="ru-RU" sz="2600" dirty="0" err="1">
                <a:solidFill>
                  <a:schemeClr val="tx1"/>
                </a:solidFill>
              </a:rPr>
              <a:t>нефтей</a:t>
            </a:r>
            <a:r>
              <a:rPr lang="ru-RU" sz="2600" dirty="0">
                <a:solidFill>
                  <a:schemeClr val="tx1"/>
                </a:solidFill>
              </a:rPr>
              <a:t>  углерода - 83-87 %, водорода - 12-14 %. </a:t>
            </a:r>
          </a:p>
          <a:p>
            <a:pPr marL="0" indent="363538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Других элементов - серы, азота, кислорода и других - 3-4 %. </a:t>
            </a:r>
          </a:p>
          <a:p>
            <a:pPr marL="0" indent="363538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Сернистые соединения (меркаптаны, сульфиды, сероводород) вызывают сильную коррозию металлов, снижают товарные качества нефти. Свободная сера встречается в </a:t>
            </a:r>
            <a:r>
              <a:rPr lang="ru-RU" sz="2600" dirty="0" err="1">
                <a:solidFill>
                  <a:schemeClr val="tx1"/>
                </a:solidFill>
              </a:rPr>
              <a:t>нефтях</a:t>
            </a:r>
            <a:r>
              <a:rPr lang="ru-RU" sz="2600" dirty="0">
                <a:solidFill>
                  <a:schemeClr val="tx1"/>
                </a:solidFill>
              </a:rPr>
              <a:t> редко  и связана с разложением более сложных сернистых соединений. По токсичным свойствам из всех сернистых соединений сероводород является наиболее опасным. Кислородосодержащие компоненты, входящие в состав нефти -  нафтеновые и жирные кислоты, фенолы и др. Содержание нафтеновых кислот может достигать нескольких процентов.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9444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969" y="1195754"/>
            <a:ext cx="11512062" cy="5709138"/>
          </a:xfrm>
        </p:spPr>
        <p:txBody>
          <a:bodyPr>
            <a:normAutofit fontScale="77500" lnSpcReduction="2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Нафтеновые кислоты представляют собой </a:t>
            </a:r>
            <a:r>
              <a:rPr lang="ru-RU" sz="2800" dirty="0" err="1">
                <a:solidFill>
                  <a:schemeClr val="tx1"/>
                </a:solidFill>
              </a:rPr>
              <a:t>малолетучие</a:t>
            </a:r>
            <a:r>
              <a:rPr lang="ru-RU" sz="2800" dirty="0">
                <a:solidFill>
                  <a:schemeClr val="tx1"/>
                </a:solidFill>
              </a:rPr>
              <a:t> жидкости с резким неприятным запахом, они не растворяются в воде, но легко растворяются в нефтепродуктах. Соли нафтеновых кислот, образующиеся при контакте с пластовой водой, содержащей щелочные металлы, являются эмульгаторами.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Азотистые соединения  содержатся в </a:t>
            </a:r>
            <a:r>
              <a:rPr lang="ru-RU" sz="2800" dirty="0" err="1">
                <a:solidFill>
                  <a:schemeClr val="tx1"/>
                </a:solidFill>
              </a:rPr>
              <a:t>нефтях</a:t>
            </a:r>
            <a:r>
              <a:rPr lang="ru-RU" sz="2800" dirty="0">
                <a:solidFill>
                  <a:schemeClr val="tx1"/>
                </a:solidFill>
              </a:rPr>
              <a:t>, как правило, в небольших количествах (до 0,5%).</a:t>
            </a:r>
          </a:p>
          <a:p>
            <a:pPr marL="0" indent="363538" algn="just">
              <a:buNone/>
            </a:pPr>
            <a:r>
              <a:rPr lang="ru-RU" sz="2800" dirty="0" err="1">
                <a:solidFill>
                  <a:schemeClr val="tx1"/>
                </a:solidFill>
              </a:rPr>
              <a:t>Асфальто</a:t>
            </a:r>
            <a:r>
              <a:rPr lang="ru-RU" sz="2800" dirty="0">
                <a:solidFill>
                  <a:schemeClr val="tx1"/>
                </a:solidFill>
              </a:rPr>
              <a:t>-смолистые вещества определяют цвет нефти в тонком слое от желтого, коричневого до черного. Они представляют собой сложные смеси, в которых наряду с атомами углерода, водорода и кислорода входят атомы серы, железа, магния, ванадия, никеля и других веществ. Смолы нерастворимы в щелочах и кислотах, но полностью растворяются в  легких нефтяных дистиллятах, представляют собой вязкие окрашенные жидкости, плотностью около 1,0. </a:t>
            </a:r>
            <a:r>
              <a:rPr lang="ru-RU" sz="2800" dirty="0" err="1">
                <a:solidFill>
                  <a:schemeClr val="tx1"/>
                </a:solidFill>
              </a:rPr>
              <a:t>Асфальтены</a:t>
            </a:r>
            <a:r>
              <a:rPr lang="ru-RU" sz="2800" dirty="0">
                <a:solidFill>
                  <a:schemeClr val="tx1"/>
                </a:solidFill>
              </a:rPr>
              <a:t> - вещества, нерастворимые в легких бензинах, но  полностью растворимы в бензоле, хлороформе - это хрупкие твердые вещества обычно черного цвета, их плотность более 1. Суммарное содержание </a:t>
            </a:r>
            <a:r>
              <a:rPr lang="ru-RU" sz="2800" dirty="0" err="1">
                <a:solidFill>
                  <a:schemeClr val="tx1"/>
                </a:solidFill>
              </a:rPr>
              <a:t>асфальтенов</a:t>
            </a:r>
            <a:r>
              <a:rPr lang="ru-RU" sz="2800" dirty="0">
                <a:solidFill>
                  <a:schemeClr val="tx1"/>
                </a:solidFill>
              </a:rPr>
              <a:t> и смол в </a:t>
            </a:r>
            <a:r>
              <a:rPr lang="ru-RU" sz="2800" dirty="0" err="1">
                <a:solidFill>
                  <a:schemeClr val="tx1"/>
                </a:solidFill>
              </a:rPr>
              <a:t>нефтях</a:t>
            </a:r>
            <a:r>
              <a:rPr lang="ru-RU" sz="2800" dirty="0">
                <a:solidFill>
                  <a:schemeClr val="tx1"/>
                </a:solidFill>
              </a:rPr>
              <a:t> может доходить до  20 -50%. Эти вещества - основные природные стабилизаторы водонефтяных эмульсий, они способствуют пенообразованию </a:t>
            </a:r>
            <a:r>
              <a:rPr lang="ru-RU" sz="2800" dirty="0" err="1">
                <a:solidFill>
                  <a:schemeClr val="tx1"/>
                </a:solidFill>
              </a:rPr>
              <a:t>нефтей</a:t>
            </a:r>
            <a:r>
              <a:rPr lang="ru-RU" sz="2800" dirty="0">
                <a:solidFill>
                  <a:schemeClr val="tx1"/>
                </a:solidFill>
              </a:rPr>
              <a:t>. В малых количествах в нефти присутствуют металлы - ванадий, хром, никель, железо, кобальт, магний и др.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6555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9A9D7A-C153-4984-B671-566F73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2AF6EE-32B0-4456-B1E6-2B88218C5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11512062" cy="5709138"/>
          </a:xfrm>
        </p:spPr>
        <p:txBody>
          <a:bodyPr>
            <a:normAutofit fontScale="85000" lnSpcReduction="20000"/>
          </a:bodyPr>
          <a:lstStyle/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Фракционный состав </a:t>
            </a:r>
            <a:r>
              <a:rPr lang="ru-RU" sz="2800" dirty="0" err="1">
                <a:solidFill>
                  <a:schemeClr val="tx1"/>
                </a:solidFill>
              </a:rPr>
              <a:t>нефтей</a:t>
            </a:r>
            <a:r>
              <a:rPr lang="ru-RU" sz="2800" dirty="0">
                <a:solidFill>
                  <a:schemeClr val="tx1"/>
                </a:solidFill>
              </a:rPr>
              <a:t>  определяют по выходу из них фракций с различной температурой кипения  в процессе перегонки.  Так, температура кипения фракций нефти: 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30 - 205  0С – бензин; 200 - 300  0С – керосин;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120 - 240  0С - лигроин (промежуточная фракция)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 более 300 0С - мазуты</a:t>
            </a:r>
          </a:p>
          <a:p>
            <a:pPr marL="0" indent="363538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    Мазут и полученные из него фракции называют темными. Продукты, полученные при перегонке, называются светлыми, если они выкипают до 350  0С и темными, если пределы </a:t>
            </a:r>
            <a:r>
              <a:rPr lang="ru-RU" sz="2800" dirty="0" err="1">
                <a:solidFill>
                  <a:schemeClr val="tx1"/>
                </a:solidFill>
              </a:rPr>
              <a:t>выкипания</a:t>
            </a:r>
            <a:r>
              <a:rPr lang="ru-RU" sz="2800" dirty="0">
                <a:solidFill>
                  <a:schemeClr val="tx1"/>
                </a:solidFill>
              </a:rPr>
              <a:t>  350 0С и выше. Естественной и неотъемлемой частью продукции скважин является нефтяной газ, количество которого оценивается газовым фактором нефти. Газовый фактор отражает суммарное количество газа, извлекаемое из нефтяного пласта как в свободном виде, так и выделяющегося после различных ступеней сепарации нефти. Обычно количество газа, выделяющееся из единицы объема или массы газа   приводят к нормальным условиям ( Р = 0,1 МПа и Т = 273 К). Единицы измерения газового фактора ( м3 / м3 или м3/ т).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5055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80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Лекция №3. Физико-химические свойства нефти, нефтяного газа и пластовой воды.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087" y="1228739"/>
            <a:ext cx="8230313" cy="11461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1220F2-4667-4640-A00A-BF591109F0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16" y="727937"/>
            <a:ext cx="7669433" cy="1133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53" y="1861891"/>
            <a:ext cx="9331358" cy="4840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53909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ШАБЛОН_РУССКИЙ_НЕФТЯНАЯ ИНЖЕНЕРИЯ</Template>
  <TotalTime>707</TotalTime>
  <Words>2162</Words>
  <Application>Microsoft Office PowerPoint</Application>
  <PresentationFormat>Широкоэкранный</PresentationFormat>
  <Paragraphs>218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Дисциплина  Проектирование и эксплуатация нефтегазовых сооружений  </vt:lpstr>
      <vt:lpstr>План лекции:</vt:lpstr>
      <vt:lpstr>По завершению урока Вы будете знать: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воды.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</vt:lpstr>
      <vt:lpstr>Лекция №3. Физико-химические свойства нефти, нефтяного газа и пластовой воды.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эксплуатация нефтегазовых сооружений   Преподаватель: Баймухаметов Мурат Абышевич, канд. физ.-мат. наук, доцент, лектор кафедры «Нефтяная инженерия»  m.baimukhametov@satbayev.university , b_murat55@mail.ru</dc:title>
  <dc:creator>Баймухаметов М.А.</dc:creator>
  <cp:lastModifiedBy>PC</cp:lastModifiedBy>
  <cp:revision>68</cp:revision>
  <dcterms:created xsi:type="dcterms:W3CDTF">2019-09-03T12:31:16Z</dcterms:created>
  <dcterms:modified xsi:type="dcterms:W3CDTF">2021-09-13T10:41:17Z</dcterms:modified>
</cp:coreProperties>
</file>