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sldIdLst>
    <p:sldId id="310" r:id="rId2"/>
    <p:sldId id="258" r:id="rId3"/>
    <p:sldId id="318" r:id="rId4"/>
    <p:sldId id="311" r:id="rId5"/>
    <p:sldId id="312" r:id="rId6"/>
    <p:sldId id="314" r:id="rId7"/>
    <p:sldId id="313" r:id="rId8"/>
    <p:sldId id="257" r:id="rId9"/>
    <p:sldId id="316" r:id="rId10"/>
    <p:sldId id="317" r:id="rId11"/>
    <p:sldId id="283" r:id="rId12"/>
    <p:sldId id="284" r:id="rId13"/>
    <p:sldId id="286" r:id="rId14"/>
    <p:sldId id="289" r:id="rId15"/>
    <p:sldId id="291" r:id="rId16"/>
    <p:sldId id="293" r:id="rId17"/>
    <p:sldId id="297" r:id="rId18"/>
    <p:sldId id="299" r:id="rId19"/>
    <p:sldId id="295" r:id="rId20"/>
    <p:sldId id="300" r:id="rId21"/>
    <p:sldId id="309" r:id="rId2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2" d="100"/>
          <a:sy n="82" d="100"/>
        </p:scale>
        <p:origin x="126" y="15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27597748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24463836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19488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2390132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83728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32225477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5732811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37762496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26101844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110079378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32766403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103869903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31169906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35041762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47254068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7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46558700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395962523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9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277735332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0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11960178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1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411233425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2_Заголовок и объект">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solidFill>
                  <a:srgbClr val="005DAC"/>
                </a:solidFill>
              </a:defRPr>
            </a:lvl1pPr>
          </a:lstStyle>
          <a:p>
            <a:r>
              <a:rPr lang="ru-RU"/>
              <a:t>Образец заголовка</a:t>
            </a:r>
            <a:endParaRPr lang="en-US" dirty="0"/>
          </a:p>
        </p:txBody>
      </p:sp>
      <p:sp>
        <p:nvSpPr>
          <p:cNvPr id="7" name="Rectangle 6"/>
          <p:cNvSpPr>
            <a:spLocks noGrp="1"/>
          </p:cNvSpPr>
          <p:nvPr>
            <p:ph sz="quarter" idx="13"/>
          </p:nvPr>
        </p:nvSpPr>
        <p:spPr>
          <a:xfrm>
            <a:off x="677333" y="1272088"/>
            <a:ext cx="10800000" cy="468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6" name="Rectangle 5"/>
          <p:cNvSpPr>
            <a:spLocks noGrp="1"/>
          </p:cNvSpPr>
          <p:nvPr>
            <p:ph type="sldNum" sz="quarter" idx="16"/>
          </p:nvPr>
        </p:nvSpPr>
        <p:spPr>
          <a:xfrm>
            <a:off x="5721733" y="6230214"/>
            <a:ext cx="711200" cy="242888"/>
          </a:xfrm>
        </p:spPr>
        <p:txBody>
          <a:bodyPr/>
          <a:lstStyle>
            <a:lvl1pPr>
              <a:defRPr b="0"/>
            </a:lvl1pPr>
            <a:extLst/>
          </a:lstStyle>
          <a:p>
            <a:pPr>
              <a:defRPr/>
            </a:pPr>
            <a:fld id="{D71220F2-4667-4640-A00A-BF591109F077}" type="slidenum">
              <a:rPr lang="en-US" smtClean="0"/>
              <a:pPr>
                <a:defRPr/>
              </a:pPr>
              <a:t>‹#›</a:t>
            </a:fld>
            <a:endParaRPr lang="en-US" dirty="0"/>
          </a:p>
        </p:txBody>
      </p:sp>
    </p:spTree>
    <p:extLst>
      <p:ext uri="{BB962C8B-B14F-4D97-AF65-F5344CB8AC3E}">
        <p14:creationId xmlns:p14="http://schemas.microsoft.com/office/powerpoint/2010/main" val="182552333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304673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138400572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23305865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7A7AB5-7B02-4805-89BB-E355F9AF50E0}" type="slidenum">
              <a:rPr lang="en-US" smtClean="0"/>
              <a:t>‹#›</a:t>
            </a:fld>
            <a:endParaRPr lang="en-US" dirty="0"/>
          </a:p>
        </p:txBody>
      </p:sp>
    </p:spTree>
    <p:extLst>
      <p:ext uri="{BB962C8B-B14F-4D97-AF65-F5344CB8AC3E}">
        <p14:creationId xmlns:p14="http://schemas.microsoft.com/office/powerpoint/2010/main" val="96801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7E2DC74-6AE0-E34A-B1CE-D1ED0F866CA8}" type="slidenum">
              <a:rPr lang="en-US" smtClean="0"/>
              <a:pPr>
                <a:defRPr/>
              </a:pPr>
              <a:t>‹#›</a:t>
            </a:fld>
            <a:endParaRPr lang="en-US" dirty="0"/>
          </a:p>
        </p:txBody>
      </p:sp>
    </p:spTree>
    <p:extLst>
      <p:ext uri="{BB962C8B-B14F-4D97-AF65-F5344CB8AC3E}">
        <p14:creationId xmlns:p14="http://schemas.microsoft.com/office/powerpoint/2010/main" val="10186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26970440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10169083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480CB8C-FF30-3943-91D7-502391CA66B1}" type="slidenum">
              <a:rPr lang="en-US" smtClean="0"/>
              <a:pPr>
                <a:defRPr/>
              </a:pPr>
              <a:t>‹#›</a:t>
            </a:fld>
            <a:endParaRPr lang="en-US" dirty="0"/>
          </a:p>
        </p:txBody>
      </p:sp>
    </p:spTree>
    <p:extLst>
      <p:ext uri="{BB962C8B-B14F-4D97-AF65-F5344CB8AC3E}">
        <p14:creationId xmlns:p14="http://schemas.microsoft.com/office/powerpoint/2010/main" val="20418658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png"/><Relationship Id="rId7" Type="http://schemas.openxmlformats.org/officeDocument/2006/relationships/image" Target="../media/image14.wmf"/><Relationship Id="rId2" Type="http://schemas.openxmlformats.org/officeDocument/2006/relationships/slideLayout" Target="../slideLayouts/slideLayout2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15.wmf"/></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42133" cy="6858000"/>
          </a:xfrm>
          <a:prstGeom prst="rect">
            <a:avLst/>
          </a:prstGeom>
        </p:spPr>
      </p:pic>
      <p:sp>
        <p:nvSpPr>
          <p:cNvPr id="6" name="Заголовок 5"/>
          <p:cNvSpPr txBox="1">
            <a:spLocks noGrp="1"/>
          </p:cNvSpPr>
          <p:nvPr>
            <p:ph type="title"/>
          </p:nvPr>
        </p:nvSpPr>
        <p:spPr>
          <a:xfrm>
            <a:off x="1524000" y="1021958"/>
            <a:ext cx="8923162" cy="1938992"/>
          </a:xfrm>
          <a:prstGeom prst="rect">
            <a:avLst/>
          </a:prstGeom>
          <a:noFill/>
        </p:spPr>
        <p:txBody>
          <a:bodyPr wrap="square" rtlCol="0">
            <a:spAutoFit/>
          </a:bodyPr>
          <a:lstStyle/>
          <a:p>
            <a:pPr algn="ctr">
              <a:spcAft>
                <a:spcPts val="1200"/>
              </a:spcAft>
            </a:pPr>
            <a:r>
              <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Дисциплина </a:t>
            </a:r>
            <a:br>
              <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400" dirty="0">
                <a:solidFill>
                  <a:schemeClr val="bg1"/>
                </a:solidFill>
                <a:latin typeface="Times New Roman" panose="02020603050405020304" pitchFamily="18" charset="0"/>
                <a:cs typeface="Times New Roman" panose="02020603050405020304" pitchFamily="18" charset="0"/>
              </a:rPr>
              <a:t>Проектирование и эксплуатация нефтегазовых сооружений</a:t>
            </a:r>
            <a:br>
              <a:rPr lang="ru-RU" sz="2800" b="1" dirty="0">
                <a:effectLst>
                  <a:outerShdw blurRad="38100" dist="38100" dir="2700000" algn="tl">
                    <a:srgbClr val="000000">
                      <a:alpha val="43137"/>
                    </a:srgbClr>
                  </a:outerShdw>
                </a:effectLst>
                <a:latin typeface="Times New Roman" pitchFamily="18" charset="0"/>
                <a:cs typeface="Times New Roman" pitchFamily="18" charset="0"/>
              </a:rPr>
            </a:br>
            <a:br>
              <a:rPr lang="ru-RU" sz="2800" b="1" dirty="0">
                <a:effectLst>
                  <a:outerShdw blurRad="38100" dist="38100" dir="2700000" algn="tl">
                    <a:srgbClr val="000000">
                      <a:alpha val="43137"/>
                    </a:srgbClr>
                  </a:outerShdw>
                </a:effectLst>
                <a:latin typeface="Times New Roman" pitchFamily="18" charset="0"/>
                <a:cs typeface="Times New Roman" pitchFamily="18" charset="0"/>
              </a:rPr>
            </a:br>
            <a:endParaRPr lang="ru-RU" b="1" dirty="0">
              <a:latin typeface="Times New Roman" pitchFamily="18" charset="0"/>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215" y="96122"/>
            <a:ext cx="4178893" cy="947814"/>
          </a:xfrm>
          <a:prstGeom prst="rect">
            <a:avLst/>
          </a:prstGeom>
        </p:spPr>
      </p:pic>
      <p:sp>
        <p:nvSpPr>
          <p:cNvPr id="2" name="TextBox 1"/>
          <p:cNvSpPr txBox="1"/>
          <p:nvPr/>
        </p:nvSpPr>
        <p:spPr>
          <a:xfrm>
            <a:off x="1814437" y="4631968"/>
            <a:ext cx="8342285" cy="1938992"/>
          </a:xfrm>
          <a:prstGeom prst="rect">
            <a:avLst/>
          </a:prstGeom>
          <a:noFill/>
        </p:spPr>
        <p:txBody>
          <a:bodyPr wrap="square" rtlCol="0">
            <a:spAutoFit/>
          </a:bodyPr>
          <a:lstStyle/>
          <a:p>
            <a:pPr algn="ctr"/>
            <a:r>
              <a:rPr lang="ru-RU" sz="2400" dirty="0">
                <a:solidFill>
                  <a:schemeClr val="bg1"/>
                </a:solidFill>
                <a:latin typeface="Times New Roman" pitchFamily="18" charset="0"/>
                <a:cs typeface="Times New Roman" pitchFamily="18" charset="0"/>
              </a:rPr>
              <a:t>Лектор: </a:t>
            </a:r>
            <a:r>
              <a:rPr lang="ru-RU" sz="2400" b="1" dirty="0">
                <a:solidFill>
                  <a:schemeClr val="bg1"/>
                </a:solidFill>
                <a:latin typeface="Times New Roman" pitchFamily="18" charset="0"/>
                <a:cs typeface="Times New Roman" pitchFamily="18" charset="0"/>
              </a:rPr>
              <a:t>Заурбеков </a:t>
            </a:r>
            <a:r>
              <a:rPr lang="ru-RU" sz="2400" b="1" dirty="0" err="1">
                <a:solidFill>
                  <a:schemeClr val="bg1"/>
                </a:solidFill>
                <a:latin typeface="Times New Roman" pitchFamily="18" charset="0"/>
                <a:cs typeface="Times New Roman" pitchFamily="18" charset="0"/>
              </a:rPr>
              <a:t>Кадыржан</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Сейтжанович</a:t>
            </a:r>
            <a:r>
              <a:rPr lang="ru-RU" sz="2400" b="1" dirty="0">
                <a:solidFill>
                  <a:schemeClr val="bg1"/>
                </a:solidFill>
                <a:latin typeface="Times New Roman" pitchFamily="18" charset="0"/>
                <a:cs typeface="Times New Roman" pitchFamily="18" charset="0"/>
              </a:rPr>
              <a:t> </a:t>
            </a:r>
          </a:p>
          <a:p>
            <a:pPr algn="ctr"/>
            <a:r>
              <a:rPr lang="ru-RU" sz="2400" b="1" dirty="0">
                <a:solidFill>
                  <a:schemeClr val="bg1"/>
                </a:solidFill>
                <a:latin typeface="Times New Roman" pitchFamily="18" charset="0"/>
                <a:cs typeface="Times New Roman" pitchFamily="18" charset="0"/>
              </a:rPr>
              <a:t>Кафедра «Нефтяная Инженерия»</a:t>
            </a:r>
            <a:br>
              <a:rPr lang="en-US" sz="2400" b="1" dirty="0">
                <a:latin typeface="Times New Roman" pitchFamily="18" charset="0"/>
                <a:cs typeface="Times New Roman" pitchFamily="18" charset="0"/>
              </a:rPr>
            </a:br>
            <a:r>
              <a:rPr lang="en-US" sz="2400" b="1" dirty="0" err="1">
                <a:solidFill>
                  <a:schemeClr val="bg1"/>
                </a:solidFill>
                <a:latin typeface="Times New Roman" pitchFamily="18" charset="0"/>
                <a:cs typeface="Times New Roman" pitchFamily="18" charset="0"/>
              </a:rPr>
              <a:t>Whsp</a:t>
            </a:r>
            <a:r>
              <a:rPr lang="ru-RU" sz="2400" b="1" dirty="0">
                <a:solidFill>
                  <a:schemeClr val="bg1"/>
                </a:solidFill>
                <a:latin typeface="Times New Roman" pitchFamily="18" charset="0"/>
                <a:cs typeface="Times New Roman" pitchFamily="18" charset="0"/>
              </a:rPr>
              <a:t>:</a:t>
            </a:r>
            <a:r>
              <a:rPr lang="ru-RU" sz="2400" b="1" dirty="0">
                <a:latin typeface="Times New Roman" pitchFamily="18" charset="0"/>
                <a:cs typeface="Times New Roman" pitchFamily="18" charset="0"/>
              </a:rPr>
              <a:t> </a:t>
            </a:r>
            <a:r>
              <a:rPr lang="ru-RU" sz="2400" b="1" dirty="0">
                <a:solidFill>
                  <a:schemeClr val="bg1"/>
                </a:solidFill>
                <a:latin typeface="Times New Roman" pitchFamily="18" charset="0"/>
                <a:cs typeface="Times New Roman" pitchFamily="18" charset="0"/>
              </a:rPr>
              <a:t>87072520660</a:t>
            </a:r>
            <a:br>
              <a:rPr lang="ru-RU" sz="2400" b="1" dirty="0">
                <a:latin typeface="Times New Roman" pitchFamily="18" charset="0"/>
                <a:cs typeface="Times New Roman" pitchFamily="18" charset="0"/>
              </a:rPr>
            </a:br>
            <a:r>
              <a:rPr lang="en-US" sz="2400" b="1" dirty="0" err="1">
                <a:solidFill>
                  <a:schemeClr val="bg1"/>
                </a:solidFill>
                <a:latin typeface="Times New Roman" pitchFamily="18" charset="0"/>
                <a:cs typeface="Times New Roman" pitchFamily="18" charset="0"/>
              </a:rPr>
              <a:t>k.zaurbekov@satbayev.university</a:t>
            </a:r>
            <a:endParaRPr lang="en-US" sz="2400" b="1" dirty="0">
              <a:solidFill>
                <a:schemeClr val="bg1"/>
              </a:solidFill>
              <a:latin typeface="Times New Roman" pitchFamily="18" charset="0"/>
              <a:cs typeface="Times New Roman" pitchFamily="18" charset="0"/>
            </a:endParaRPr>
          </a:p>
          <a:p>
            <a:pPr algn="ctr"/>
            <a:r>
              <a:rPr lang="ru-RU" sz="2400" b="1" dirty="0">
                <a:solidFill>
                  <a:schemeClr val="bg1"/>
                </a:solidFill>
                <a:latin typeface="Times New Roman" pitchFamily="18" charset="0"/>
                <a:cs typeface="Times New Roman" pitchFamily="18" charset="0"/>
              </a:rPr>
              <a:t>Алматы 202</a:t>
            </a:r>
            <a:r>
              <a:rPr lang="en-US" sz="2400" b="1" dirty="0">
                <a:solidFill>
                  <a:schemeClr val="bg1"/>
                </a:solidFill>
                <a:latin typeface="Times New Roman" pitchFamily="18" charset="0"/>
                <a:cs typeface="Times New Roman" pitchFamily="18" charset="0"/>
              </a:rPr>
              <a:t>1</a:t>
            </a:r>
            <a:endParaRPr lang="ru-RU" sz="24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4A2A45B5-7DB8-4732-B6EF-1E340683E2C7}"/>
              </a:ext>
            </a:extLst>
          </p:cNvPr>
          <p:cNvSpPr txBox="1"/>
          <p:nvPr/>
        </p:nvSpPr>
        <p:spPr>
          <a:xfrm>
            <a:off x="1424939" y="2408847"/>
            <a:ext cx="9121282" cy="1200329"/>
          </a:xfrm>
          <a:prstGeom prst="rect">
            <a:avLst/>
          </a:prstGeom>
          <a:noFill/>
        </p:spPr>
        <p:txBody>
          <a:bodyPr wrap="square" rtlCol="0">
            <a:spAutoFit/>
          </a:bodyPr>
          <a:lstStyle/>
          <a:p>
            <a:pPr algn="ctr"/>
            <a:r>
              <a:rPr lang="ru-RU"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Лекция № </a:t>
            </a:r>
            <a:r>
              <a:rPr lang="en-US"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Водонефтяные эмульсии</a:t>
            </a:r>
          </a:p>
        </p:txBody>
      </p:sp>
    </p:spTree>
    <p:extLst>
      <p:ext uri="{BB962C8B-B14F-4D97-AF65-F5344CB8AC3E}">
        <p14:creationId xmlns:p14="http://schemas.microsoft.com/office/powerpoint/2010/main" val="399784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6" name="Прямоугольник 5">
            <a:extLst>
              <a:ext uri="{FF2B5EF4-FFF2-40B4-BE49-F238E27FC236}">
                <a16:creationId xmlns:a16="http://schemas.microsoft.com/office/drawing/2014/main" id="{EE60CB9A-1C47-4554-9D2B-04229676C3EE}"/>
              </a:ext>
            </a:extLst>
          </p:cNvPr>
          <p:cNvSpPr/>
          <p:nvPr/>
        </p:nvSpPr>
        <p:spPr>
          <a:xfrm>
            <a:off x="306838" y="698994"/>
            <a:ext cx="11160810" cy="6001643"/>
          </a:xfrm>
          <a:prstGeom prst="rect">
            <a:avLst/>
          </a:prstGeom>
        </p:spPr>
        <p:txBody>
          <a:bodyPr wrap="square">
            <a:spAutoFit/>
          </a:bodyPr>
          <a:lstStyle/>
          <a:p>
            <a:pPr indent="446088" algn="just">
              <a:spcAft>
                <a:spcPts val="0"/>
              </a:spcAft>
            </a:pPr>
            <a:r>
              <a:rPr lang="ru-RU" sz="2400" dirty="0">
                <a:latin typeface="Times New Roman" panose="02020603050405020304" pitchFamily="18" charset="0"/>
                <a:ea typeface="Times New Roman" panose="02020603050405020304" pitchFamily="18" charset="0"/>
              </a:rPr>
              <a:t>Инверсия -  это обращение фаз (превращение одного типа эмульсии в другой), которое происходит обычно при введении в эмульсию поверхностно - активного вещества, являющегося стабилизатором эмульсии другого типа, или вследствие изменения  процентного содержания воды в эмульсии.  Дисперсная фаза становится дисперсионной средой, а дисперсионная среда - дисперсной фазой.</a:t>
            </a:r>
          </a:p>
          <a:p>
            <a:pPr indent="446088" algn="just">
              <a:spcAft>
                <a:spcPts val="0"/>
              </a:spcAft>
            </a:pPr>
            <a:r>
              <a:rPr lang="ru-RU" sz="2400" dirty="0">
                <a:latin typeface="Times New Roman" panose="02020603050405020304" pitchFamily="18" charset="0"/>
                <a:ea typeface="Times New Roman" panose="02020603050405020304" pitchFamily="18" charset="0"/>
              </a:rPr>
              <a:t>	Инверсия имеет важное практическое значение, так как эмульсии типа Н/В где внешней фазой является вода, имеют меньшую вязкость и для перекачки требуют меньше энергетических затрат, чем эмульсии типа В/Н. Эмульсии типа Н/В встречаются в основном при переработке нефти и при добыче сильно обводненной продукции. Такие эмульсии  хорошо смешиваются с водой в любых соотношениях и могут сильно загрязнять водоемы. </a:t>
            </a:r>
          </a:p>
          <a:p>
            <a:pPr indent="446088" algn="just">
              <a:spcAft>
                <a:spcPts val="0"/>
              </a:spcAft>
            </a:pPr>
            <a:r>
              <a:rPr lang="ru-RU" sz="2400" dirty="0">
                <a:latin typeface="Times New Roman" panose="02020603050405020304" pitchFamily="18" charset="0"/>
                <a:ea typeface="Times New Roman" panose="02020603050405020304" pitchFamily="18" charset="0"/>
              </a:rPr>
              <a:t>	Методы разрушения для эмульсий разных типов совершенно различны. Разрушение эмульсий типа Н\В достигается в основном добавкой кислот и  применением фильтров, для эмульсий же типа В\Н применяются в основном термохимические методы, а также их разложение в электрическом и магнитных полях.</a:t>
            </a:r>
          </a:p>
        </p:txBody>
      </p:sp>
    </p:spTree>
    <p:extLst>
      <p:ext uri="{BB962C8B-B14F-4D97-AF65-F5344CB8AC3E}">
        <p14:creationId xmlns:p14="http://schemas.microsoft.com/office/powerpoint/2010/main" val="232400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pic>
        <p:nvPicPr>
          <p:cNvPr id="3" name="Рисунок 2"/>
          <p:cNvPicPr>
            <a:picLocks noChangeAspect="1"/>
          </p:cNvPicPr>
          <p:nvPr/>
        </p:nvPicPr>
        <p:blipFill>
          <a:blip r:embed="rId3"/>
          <a:stretch>
            <a:fillRect/>
          </a:stretch>
        </p:blipFill>
        <p:spPr>
          <a:xfrm>
            <a:off x="222738" y="1133656"/>
            <a:ext cx="11746523" cy="5096557"/>
          </a:xfrm>
          <a:prstGeom prst="rect">
            <a:avLst/>
          </a:prstGeom>
        </p:spPr>
      </p:pic>
      <p:sp>
        <p:nvSpPr>
          <p:cNvPr id="6" name="Заголовок 1">
            <a:extLst>
              <a:ext uri="{FF2B5EF4-FFF2-40B4-BE49-F238E27FC236}">
                <a16:creationId xmlns:a16="http://schemas.microsoft.com/office/drawing/2014/main" id="{639F4BD0-9CAD-4337-8D01-E680E8451AE4}"/>
              </a:ext>
            </a:extLst>
          </p:cNvPr>
          <p:cNvSpPr txBox="1">
            <a:spLocks/>
          </p:cNvSpPr>
          <p:nvPr/>
        </p:nvSpPr>
        <p:spPr>
          <a:xfrm>
            <a:off x="829733" y="208686"/>
            <a:ext cx="10800000" cy="838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rgbClr val="005DA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dirty="0">
                <a:solidFill>
                  <a:schemeClr val="tx2">
                    <a:lumMod val="60000"/>
                    <a:lumOff val="40000"/>
                  </a:schemeClr>
                </a:solidFill>
              </a:rPr>
              <a:t>Лекция № 4. Водонефтяные эмульсии</a:t>
            </a:r>
          </a:p>
        </p:txBody>
      </p:sp>
    </p:spTree>
    <p:extLst>
      <p:ext uri="{BB962C8B-B14F-4D97-AF65-F5344CB8AC3E}">
        <p14:creationId xmlns:p14="http://schemas.microsoft.com/office/powerpoint/2010/main" val="108076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sp>
        <p:nvSpPr>
          <p:cNvPr id="3" name="Объект 2"/>
          <p:cNvSpPr>
            <a:spLocks noGrp="1"/>
          </p:cNvSpPr>
          <p:nvPr>
            <p:ph sz="quarter" idx="13"/>
          </p:nvPr>
        </p:nvSpPr>
        <p:spPr>
          <a:xfrm>
            <a:off x="401515" y="733507"/>
            <a:ext cx="11321562" cy="5936923"/>
          </a:xfrm>
        </p:spPr>
        <p:txBody>
          <a:bodyPr>
            <a:normAutofit/>
          </a:bodyPr>
          <a:lstStyle/>
          <a:p>
            <a:pPr marL="342900" lvl="0" indent="-342900" algn="ctr" eaLnBrk="0" hangingPunct="0">
              <a:lnSpc>
                <a:spcPct val="80000"/>
              </a:lnSpc>
              <a:spcBef>
                <a:spcPct val="20000"/>
              </a:spcBef>
              <a:buClrTx/>
              <a:buSzTx/>
              <a:buNone/>
            </a:pPr>
            <a:r>
              <a:rPr lang="ru-RU" altLang="ru-RU" sz="2000" b="1" kern="0" dirty="0">
                <a:solidFill>
                  <a:srgbClr val="009900"/>
                </a:solidFill>
                <a:latin typeface="Arial"/>
                <a:ea typeface="+mn-ea"/>
                <a:cs typeface="+mn-cs"/>
              </a:rPr>
              <a:t>К факторам, определяющим устойчивость эмульсии относятся:</a:t>
            </a:r>
          </a:p>
          <a:p>
            <a:pPr marL="342900" lvl="0" indent="-342900" eaLnBrk="0" hangingPunct="0">
              <a:lnSpc>
                <a:spcPct val="130000"/>
              </a:lnSpc>
              <a:spcBef>
                <a:spcPct val="20000"/>
              </a:spcBef>
              <a:buClrTx/>
              <a:buSzTx/>
              <a:buFontTx/>
              <a:buChar char="•"/>
            </a:pPr>
            <a:r>
              <a:rPr lang="ru-RU" altLang="ru-RU" sz="1600" b="1" kern="0" dirty="0">
                <a:solidFill>
                  <a:srgbClr val="333399"/>
                </a:solidFill>
                <a:latin typeface="Arial"/>
                <a:ea typeface="+mn-ea"/>
                <a:cs typeface="+mn-cs"/>
              </a:rPr>
              <a:t>Средний диаметр частиц воды.</a:t>
            </a:r>
            <a:r>
              <a:rPr lang="ru-RU" altLang="ru-RU" sz="1600" kern="0" dirty="0">
                <a:solidFill>
                  <a:srgbClr val="000000"/>
                </a:solidFill>
                <a:latin typeface="Arial"/>
                <a:ea typeface="+mn-ea"/>
                <a:cs typeface="+mn-cs"/>
              </a:rPr>
              <a:t> Чем меньше диаметр, тем медленнее она будет оседать в массе нефти, тем устойчивее эмульсия, следовательно, для снижения устойчивости эмульсий необходимо создать условия для эффективной </a:t>
            </a:r>
            <a:r>
              <a:rPr lang="ru-RU" altLang="ru-RU" sz="1600" kern="0" dirty="0" err="1">
                <a:solidFill>
                  <a:srgbClr val="000000"/>
                </a:solidFill>
                <a:latin typeface="Arial"/>
                <a:ea typeface="+mn-ea"/>
                <a:cs typeface="+mn-cs"/>
              </a:rPr>
              <a:t>коалесценции</a:t>
            </a:r>
            <a:r>
              <a:rPr lang="ru-RU" altLang="ru-RU" sz="1600" kern="0" dirty="0">
                <a:solidFill>
                  <a:srgbClr val="000000"/>
                </a:solidFill>
                <a:latin typeface="Arial"/>
                <a:ea typeface="+mn-ea"/>
                <a:cs typeface="+mn-cs"/>
              </a:rPr>
              <a:t>.</a:t>
            </a:r>
          </a:p>
          <a:p>
            <a:pPr marL="342900" lvl="0" indent="-342900" eaLnBrk="0" hangingPunct="0">
              <a:lnSpc>
                <a:spcPct val="130000"/>
              </a:lnSpc>
              <a:spcBef>
                <a:spcPct val="20000"/>
              </a:spcBef>
              <a:buClrTx/>
              <a:buSzTx/>
              <a:buFontTx/>
              <a:buChar char="•"/>
            </a:pPr>
            <a:r>
              <a:rPr lang="ru-RU" altLang="ru-RU" sz="1600" b="1" kern="0" dirty="0">
                <a:solidFill>
                  <a:srgbClr val="333399"/>
                </a:solidFill>
                <a:latin typeface="Arial"/>
                <a:ea typeface="+mn-ea"/>
                <a:cs typeface="+mn-cs"/>
              </a:rPr>
              <a:t>Время жизни эмульсии.</a:t>
            </a:r>
            <a:r>
              <a:rPr lang="ru-RU" altLang="ru-RU" sz="1600" kern="0" dirty="0">
                <a:solidFill>
                  <a:srgbClr val="000000"/>
                </a:solidFill>
                <a:latin typeface="Arial"/>
                <a:ea typeface="+mn-ea"/>
                <a:cs typeface="+mn-cs"/>
              </a:rPr>
              <a:t> Чем больше проходит времени с момента образования эмульсии, тем толще сольватная оболочка вокруг капель воды, что препятствует </a:t>
            </a:r>
            <a:r>
              <a:rPr lang="ru-RU" altLang="ru-RU" sz="1600" kern="0" dirty="0" err="1">
                <a:solidFill>
                  <a:srgbClr val="000000"/>
                </a:solidFill>
                <a:latin typeface="Arial"/>
                <a:ea typeface="+mn-ea"/>
                <a:cs typeface="+mn-cs"/>
              </a:rPr>
              <a:t>коалесценции</a:t>
            </a:r>
            <a:r>
              <a:rPr lang="ru-RU" altLang="ru-RU" sz="1600" kern="0" dirty="0">
                <a:solidFill>
                  <a:srgbClr val="000000"/>
                </a:solidFill>
                <a:latin typeface="Arial"/>
                <a:ea typeface="+mn-ea"/>
                <a:cs typeface="+mn-cs"/>
              </a:rPr>
              <a:t> капель. </a:t>
            </a:r>
          </a:p>
          <a:p>
            <a:pPr marL="342900" lvl="0" indent="-342900" eaLnBrk="0" hangingPunct="0">
              <a:lnSpc>
                <a:spcPct val="130000"/>
              </a:lnSpc>
              <a:spcBef>
                <a:spcPct val="20000"/>
              </a:spcBef>
              <a:buClrTx/>
              <a:buSzTx/>
              <a:buFontTx/>
              <a:buChar char="•"/>
            </a:pPr>
            <a:r>
              <a:rPr lang="ru-RU" altLang="ru-RU" sz="1600" b="1" kern="0" dirty="0">
                <a:solidFill>
                  <a:srgbClr val="333399"/>
                </a:solidFill>
                <a:latin typeface="Arial"/>
                <a:ea typeface="+mn-ea"/>
                <a:cs typeface="+mn-cs"/>
              </a:rPr>
              <a:t>Гидродинамическое воздействие на поток нефти.</a:t>
            </a:r>
            <a:r>
              <a:rPr lang="ru-RU" altLang="ru-RU" sz="1600" kern="0" dirty="0">
                <a:solidFill>
                  <a:srgbClr val="000000"/>
                </a:solidFill>
                <a:latin typeface="Arial"/>
                <a:ea typeface="+mn-ea"/>
                <a:cs typeface="+mn-cs"/>
              </a:rPr>
              <a:t> Чем больше нефть подвергается таким воздействиям, тем устойчивее эмульсия. Например, число насосов, задвижек, длина и профиль трубопровода и т.д.</a:t>
            </a:r>
          </a:p>
          <a:p>
            <a:pPr marL="342900" lvl="0" indent="-342900" eaLnBrk="0" hangingPunct="0">
              <a:lnSpc>
                <a:spcPct val="130000"/>
              </a:lnSpc>
              <a:spcBef>
                <a:spcPct val="20000"/>
              </a:spcBef>
              <a:buClrTx/>
              <a:buSzTx/>
              <a:buFontTx/>
              <a:buChar char="•"/>
            </a:pPr>
            <a:r>
              <a:rPr lang="ru-RU" altLang="ru-RU" sz="1600" b="1" kern="0" dirty="0">
                <a:solidFill>
                  <a:srgbClr val="333399"/>
                </a:solidFill>
                <a:latin typeface="Arial"/>
                <a:ea typeface="+mn-ea"/>
                <a:cs typeface="+mn-cs"/>
              </a:rPr>
              <a:t>Физико-химические свойства нефти и состав </a:t>
            </a:r>
            <a:r>
              <a:rPr lang="ru-RU" altLang="ru-RU" sz="1600" b="1" kern="0" dirty="0" err="1">
                <a:solidFill>
                  <a:srgbClr val="333399"/>
                </a:solidFill>
                <a:latin typeface="Arial"/>
                <a:ea typeface="+mn-ea"/>
                <a:cs typeface="+mn-cs"/>
              </a:rPr>
              <a:t>эмульгированной</a:t>
            </a:r>
            <a:r>
              <a:rPr lang="ru-RU" altLang="ru-RU" sz="1600" b="1" kern="0" dirty="0">
                <a:solidFill>
                  <a:srgbClr val="333399"/>
                </a:solidFill>
                <a:latin typeface="Arial"/>
                <a:ea typeface="+mn-ea"/>
                <a:cs typeface="+mn-cs"/>
              </a:rPr>
              <a:t> воды.</a:t>
            </a:r>
            <a:r>
              <a:rPr lang="ru-RU" altLang="ru-RU" sz="1600" kern="0" dirty="0">
                <a:solidFill>
                  <a:srgbClr val="000000"/>
                </a:solidFill>
                <a:latin typeface="Arial"/>
                <a:ea typeface="+mn-ea"/>
                <a:cs typeface="+mn-cs"/>
              </a:rPr>
              <a:t> Имеется ввиду плотность, вязкость и состав эмульгаторов. Следует учитывать, что разность плотности воды и нефти возрастает с увеличением температуры, т.к. плотность нефти изменяется значительно сильнее, чем плотность воды. </a:t>
            </a:r>
          </a:p>
          <a:p>
            <a:pPr marL="342900" lvl="0" indent="-342900" eaLnBrk="0" hangingPunct="0">
              <a:lnSpc>
                <a:spcPct val="130000"/>
              </a:lnSpc>
              <a:spcBef>
                <a:spcPct val="20000"/>
              </a:spcBef>
              <a:buClrTx/>
              <a:buSzTx/>
              <a:buFontTx/>
              <a:buChar char="•"/>
            </a:pPr>
            <a:r>
              <a:rPr lang="ru-RU" altLang="ru-RU" sz="1600" b="1" kern="0" dirty="0">
                <a:solidFill>
                  <a:srgbClr val="333399"/>
                </a:solidFill>
                <a:latin typeface="Arial"/>
                <a:ea typeface="+mn-ea"/>
                <a:cs typeface="+mn-cs"/>
              </a:rPr>
              <a:t>Температура эмульсии.</a:t>
            </a:r>
            <a:r>
              <a:rPr lang="ru-RU" altLang="ru-RU" sz="1600" kern="0" dirty="0">
                <a:solidFill>
                  <a:srgbClr val="000000"/>
                </a:solidFill>
                <a:latin typeface="Arial"/>
                <a:ea typeface="+mn-ea"/>
                <a:cs typeface="+mn-cs"/>
              </a:rPr>
              <a:t> С повышением температуры изменяется состав и толщина сольватного слоя вокруг капель воды и за счет этого устойчивость эмульсий снижается.</a:t>
            </a:r>
          </a:p>
          <a:p>
            <a:endParaRPr lang="ru-RU" dirty="0"/>
          </a:p>
        </p:txBody>
      </p:sp>
    </p:spTree>
    <p:extLst>
      <p:ext uri="{BB962C8B-B14F-4D97-AF65-F5344CB8AC3E}">
        <p14:creationId xmlns:p14="http://schemas.microsoft.com/office/powerpoint/2010/main" val="246772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sp>
        <p:nvSpPr>
          <p:cNvPr id="3" name="Объект 2"/>
          <p:cNvSpPr>
            <a:spLocks noGrp="1"/>
          </p:cNvSpPr>
          <p:nvPr>
            <p:ph sz="quarter" idx="13"/>
          </p:nvPr>
        </p:nvSpPr>
        <p:spPr>
          <a:xfrm>
            <a:off x="677333" y="838200"/>
            <a:ext cx="10800000" cy="5113888"/>
          </a:xfrm>
        </p:spPr>
        <p:txBody>
          <a:bodyPr/>
          <a:lstStyle/>
          <a:p>
            <a:pPr marL="342900" lvl="0" indent="-342900" algn="ctr" eaLnBrk="0" hangingPunct="0">
              <a:lnSpc>
                <a:spcPct val="80000"/>
              </a:lnSpc>
              <a:spcBef>
                <a:spcPct val="20000"/>
              </a:spcBef>
              <a:buClrTx/>
              <a:buSzTx/>
              <a:buNone/>
            </a:pPr>
            <a:r>
              <a:rPr lang="ru-RU" altLang="ru-RU" sz="2000" b="1" kern="0" dirty="0">
                <a:solidFill>
                  <a:srgbClr val="009900"/>
                </a:solidFill>
                <a:latin typeface="Arial"/>
                <a:ea typeface="+mn-ea"/>
                <a:cs typeface="+mn-cs"/>
              </a:rPr>
              <a:t>Существует несколько способов разрушения водонефтяных эмульсий:</a:t>
            </a:r>
          </a:p>
          <a:p>
            <a:pPr marL="342900" lvl="0" indent="-342900" algn="ctr" eaLnBrk="0" hangingPunct="0">
              <a:lnSpc>
                <a:spcPct val="80000"/>
              </a:lnSpc>
              <a:spcBef>
                <a:spcPct val="20000"/>
              </a:spcBef>
              <a:buClrTx/>
              <a:buSzTx/>
              <a:buNone/>
            </a:pPr>
            <a:endParaRPr lang="ru-RU" altLang="ru-RU" sz="2000" b="1" kern="0" dirty="0">
              <a:solidFill>
                <a:srgbClr val="009900"/>
              </a:solidFill>
              <a:latin typeface="Arial"/>
              <a:ea typeface="+mn-ea"/>
              <a:cs typeface="+mn-cs"/>
            </a:endParaRPr>
          </a:p>
          <a:p>
            <a:pPr marL="342900" lvl="0" indent="-342900" eaLnBrk="0" hangingPunct="0">
              <a:lnSpc>
                <a:spcPct val="80000"/>
              </a:lnSpc>
              <a:spcBef>
                <a:spcPct val="20000"/>
              </a:spcBef>
              <a:buClrTx/>
              <a:buSzTx/>
              <a:buNone/>
            </a:pPr>
            <a:r>
              <a:rPr lang="ru-RU" altLang="ru-RU" sz="2000" b="1" kern="0" dirty="0">
                <a:solidFill>
                  <a:srgbClr val="333399"/>
                </a:solidFill>
                <a:latin typeface="Arial"/>
                <a:ea typeface="+mn-ea"/>
                <a:cs typeface="+mn-cs"/>
              </a:rPr>
              <a:t>Механический: </a:t>
            </a:r>
          </a:p>
          <a:p>
            <a:pPr marL="342900" lvl="0" indent="-342900" eaLnBrk="0" hangingPunct="0">
              <a:lnSpc>
                <a:spcPct val="80000"/>
              </a:lnSpc>
              <a:spcBef>
                <a:spcPct val="20000"/>
              </a:spcBef>
              <a:buClrTx/>
              <a:buSzTx/>
              <a:buNone/>
            </a:pPr>
            <a:r>
              <a:rPr lang="ru-RU" altLang="ru-RU" sz="2000" kern="0" dirty="0">
                <a:solidFill>
                  <a:srgbClr val="000000"/>
                </a:solidFill>
                <a:latin typeface="Arial"/>
                <a:ea typeface="+mn-ea"/>
                <a:cs typeface="+mn-cs"/>
              </a:rPr>
              <a:t>а) </a:t>
            </a:r>
            <a:r>
              <a:rPr lang="ru-RU" altLang="ru-RU" sz="2000" kern="0" dirty="0">
                <a:solidFill>
                  <a:srgbClr val="CC3399"/>
                </a:solidFill>
                <a:latin typeface="Arial"/>
                <a:ea typeface="+mn-ea"/>
                <a:cs typeface="+mn-cs"/>
              </a:rPr>
              <a:t>отстаивание</a:t>
            </a:r>
            <a:r>
              <a:rPr lang="ru-RU" altLang="ru-RU" sz="2000" kern="0" dirty="0">
                <a:solidFill>
                  <a:srgbClr val="000000"/>
                </a:solidFill>
                <a:latin typeface="Arial"/>
                <a:ea typeface="+mn-ea"/>
                <a:cs typeface="+mn-cs"/>
              </a:rPr>
              <a:t>, которое достаточно эффективно протекает в свежих эмульсиях вследствие разности плотностей. При этом температуру целесообразно увеличивать. </a:t>
            </a:r>
            <a:r>
              <a:rPr lang="en-US" altLang="ru-RU" sz="2000" kern="0" dirty="0">
                <a:solidFill>
                  <a:srgbClr val="000000"/>
                </a:solidFill>
                <a:latin typeface="Arial"/>
                <a:ea typeface="+mn-ea"/>
                <a:cs typeface="+mn-cs"/>
              </a:rPr>
              <a:t>#</a:t>
            </a:r>
            <a:r>
              <a:rPr lang="ru-RU" altLang="ru-RU" sz="2000" kern="0" dirty="0">
                <a:solidFill>
                  <a:srgbClr val="000000"/>
                </a:solidFill>
                <a:latin typeface="Arial"/>
                <a:ea typeface="+mn-ea"/>
                <a:cs typeface="+mn-cs"/>
              </a:rPr>
              <a:t>Т=40-60 </a:t>
            </a:r>
            <a:r>
              <a:rPr lang="ru-RU" altLang="ru-RU" sz="2000" kern="0" dirty="0" err="1">
                <a:solidFill>
                  <a:srgbClr val="000000"/>
                </a:solidFill>
                <a:latin typeface="Arial"/>
                <a:ea typeface="+mn-ea"/>
                <a:cs typeface="+mn-cs"/>
              </a:rPr>
              <a:t>оС;Р</a:t>
            </a:r>
            <a:r>
              <a:rPr lang="ru-RU" altLang="ru-RU" sz="2000" kern="0" dirty="0">
                <a:solidFill>
                  <a:srgbClr val="000000"/>
                </a:solidFill>
                <a:latin typeface="Arial"/>
                <a:ea typeface="+mn-ea"/>
                <a:cs typeface="+mn-cs"/>
              </a:rPr>
              <a:t>=0,8-0,2 </a:t>
            </a:r>
            <a:r>
              <a:rPr lang="ru-RU" altLang="ru-RU" sz="2000" kern="0" dirty="0" err="1">
                <a:solidFill>
                  <a:srgbClr val="000000"/>
                </a:solidFill>
                <a:latin typeface="Arial"/>
                <a:ea typeface="+mn-ea"/>
                <a:cs typeface="+mn-cs"/>
              </a:rPr>
              <a:t>МПа.Процесс</a:t>
            </a:r>
            <a:r>
              <a:rPr lang="ru-RU" altLang="ru-RU" sz="2000" kern="0" dirty="0">
                <a:solidFill>
                  <a:srgbClr val="000000"/>
                </a:solidFill>
                <a:latin typeface="Arial"/>
                <a:ea typeface="+mn-ea"/>
                <a:cs typeface="+mn-cs"/>
              </a:rPr>
              <a:t> не должен занимать много времени (2-3ч). </a:t>
            </a:r>
          </a:p>
          <a:p>
            <a:pPr marL="342900" lvl="0" indent="-342900" eaLnBrk="0" hangingPunct="0">
              <a:lnSpc>
                <a:spcPct val="80000"/>
              </a:lnSpc>
              <a:spcBef>
                <a:spcPct val="20000"/>
              </a:spcBef>
              <a:buClrTx/>
              <a:buSzTx/>
              <a:buNone/>
            </a:pPr>
            <a:endParaRPr lang="ru-RU" altLang="ru-RU" sz="2000" kern="0" dirty="0">
              <a:solidFill>
                <a:srgbClr val="000000"/>
              </a:solidFill>
              <a:latin typeface="Arial"/>
              <a:ea typeface="+mn-ea"/>
              <a:cs typeface="+mn-cs"/>
            </a:endParaRPr>
          </a:p>
          <a:p>
            <a:pPr marL="342900" lvl="0" indent="-342900" eaLnBrk="0" hangingPunct="0">
              <a:lnSpc>
                <a:spcPct val="80000"/>
              </a:lnSpc>
              <a:spcBef>
                <a:spcPct val="20000"/>
              </a:spcBef>
              <a:buClrTx/>
              <a:buSzTx/>
              <a:buNone/>
            </a:pPr>
            <a:r>
              <a:rPr lang="ru-RU" altLang="ru-RU" sz="2000" kern="0" dirty="0">
                <a:solidFill>
                  <a:srgbClr val="000000"/>
                </a:solidFill>
                <a:latin typeface="Arial"/>
                <a:ea typeface="+mn-ea"/>
                <a:cs typeface="+mn-cs"/>
              </a:rPr>
              <a:t>б) </a:t>
            </a:r>
            <a:r>
              <a:rPr lang="ru-RU" altLang="ru-RU" sz="2000" kern="0" dirty="0">
                <a:solidFill>
                  <a:srgbClr val="CC3399"/>
                </a:solidFill>
                <a:latin typeface="Arial"/>
                <a:ea typeface="+mn-ea"/>
                <a:cs typeface="+mn-cs"/>
              </a:rPr>
              <a:t>центрифугирование:</a:t>
            </a:r>
            <a:r>
              <a:rPr lang="ru-RU" altLang="ru-RU" sz="2000" kern="0" dirty="0">
                <a:solidFill>
                  <a:srgbClr val="000000"/>
                </a:solidFill>
                <a:latin typeface="Arial"/>
                <a:ea typeface="+mn-ea"/>
                <a:cs typeface="+mn-cs"/>
              </a:rPr>
              <a:t> наиболее эффективно, но на промыслах это мало возможно.</a:t>
            </a:r>
          </a:p>
          <a:p>
            <a:pPr marL="342900" lvl="0" indent="-342900" eaLnBrk="0" hangingPunct="0">
              <a:lnSpc>
                <a:spcPct val="80000"/>
              </a:lnSpc>
              <a:spcBef>
                <a:spcPct val="20000"/>
              </a:spcBef>
              <a:buClrTx/>
              <a:buSzTx/>
              <a:buNone/>
            </a:pPr>
            <a:r>
              <a:rPr lang="ru-RU" altLang="ru-RU" sz="2000" b="1" kern="0" dirty="0">
                <a:solidFill>
                  <a:srgbClr val="333399"/>
                </a:solidFill>
                <a:latin typeface="Arial"/>
                <a:ea typeface="+mn-ea"/>
                <a:cs typeface="+mn-cs"/>
              </a:rPr>
              <a:t>Химический способ (термохимический):</a:t>
            </a:r>
          </a:p>
          <a:p>
            <a:pPr marL="342900" lvl="0" indent="-342900" eaLnBrk="0" hangingPunct="0">
              <a:lnSpc>
                <a:spcPct val="80000"/>
              </a:lnSpc>
              <a:spcBef>
                <a:spcPct val="20000"/>
              </a:spcBef>
              <a:buClrTx/>
              <a:buSzTx/>
              <a:buNone/>
            </a:pPr>
            <a:r>
              <a:rPr lang="ru-RU" altLang="ru-RU" sz="2000" kern="0" dirty="0">
                <a:solidFill>
                  <a:srgbClr val="000000"/>
                </a:solidFill>
                <a:latin typeface="Arial"/>
                <a:ea typeface="+mn-ea"/>
                <a:cs typeface="+mn-cs"/>
              </a:rPr>
              <a:t>	Разрушение эмульсий путем применения ПАВ – </a:t>
            </a:r>
            <a:r>
              <a:rPr lang="ru-RU" altLang="ru-RU" sz="2000" kern="0" dirty="0" err="1">
                <a:solidFill>
                  <a:srgbClr val="000000"/>
                </a:solidFill>
                <a:latin typeface="Arial"/>
                <a:ea typeface="+mn-ea"/>
                <a:cs typeface="+mn-cs"/>
              </a:rPr>
              <a:t>деэмульгаторов</a:t>
            </a:r>
            <a:r>
              <a:rPr lang="ru-RU" altLang="ru-RU" sz="2000" kern="0" dirty="0">
                <a:solidFill>
                  <a:srgbClr val="000000"/>
                </a:solidFill>
                <a:latin typeface="Arial"/>
                <a:ea typeface="+mn-ea"/>
                <a:cs typeface="+mn-cs"/>
              </a:rPr>
              <a:t>. Разрушение достигается адсорбционным вытеснением эмульгатора веществом с большей поверхностной активностью, разрушающей адсорбционный слой в результате ее взаимодействия с </a:t>
            </a:r>
            <a:r>
              <a:rPr lang="ru-RU" altLang="ru-RU" sz="2000" kern="0" dirty="0" err="1">
                <a:solidFill>
                  <a:srgbClr val="000000"/>
                </a:solidFill>
                <a:latin typeface="Arial"/>
                <a:ea typeface="+mn-ea"/>
                <a:cs typeface="+mn-cs"/>
              </a:rPr>
              <a:t>деэмульгатором</a:t>
            </a:r>
            <a:r>
              <a:rPr lang="ru-RU" altLang="ru-RU" sz="2000" kern="0" dirty="0">
                <a:solidFill>
                  <a:srgbClr val="000000"/>
                </a:solidFill>
                <a:latin typeface="Arial"/>
                <a:ea typeface="+mn-ea"/>
                <a:cs typeface="+mn-cs"/>
              </a:rPr>
              <a:t>. Метод применяется одновременно с подогревом эмульсии. </a:t>
            </a:r>
          </a:p>
          <a:p>
            <a:pPr marL="342900" lvl="0" indent="-342900" eaLnBrk="0" hangingPunct="0">
              <a:lnSpc>
                <a:spcPct val="80000"/>
              </a:lnSpc>
              <a:spcBef>
                <a:spcPct val="20000"/>
              </a:spcBef>
              <a:buClrTx/>
              <a:buSzTx/>
              <a:buNone/>
            </a:pPr>
            <a:r>
              <a:rPr lang="ru-RU" altLang="ru-RU" sz="2000" b="1" kern="0" dirty="0">
                <a:solidFill>
                  <a:srgbClr val="333399"/>
                </a:solidFill>
                <a:latin typeface="Arial"/>
                <a:ea typeface="+mn-ea"/>
                <a:cs typeface="+mn-cs"/>
              </a:rPr>
              <a:t>Электрохимический способ:</a:t>
            </a:r>
          </a:p>
          <a:p>
            <a:pPr marL="342900" lvl="0" indent="-342900" eaLnBrk="0" hangingPunct="0">
              <a:lnSpc>
                <a:spcPct val="80000"/>
              </a:lnSpc>
              <a:spcBef>
                <a:spcPct val="20000"/>
              </a:spcBef>
              <a:buClrTx/>
              <a:buSzTx/>
              <a:buNone/>
            </a:pPr>
            <a:r>
              <a:rPr lang="ru-RU" altLang="ru-RU" sz="2000" kern="0" dirty="0">
                <a:solidFill>
                  <a:srgbClr val="000000"/>
                </a:solidFill>
                <a:latin typeface="Arial"/>
                <a:ea typeface="+mn-ea"/>
                <a:cs typeface="+mn-cs"/>
              </a:rPr>
              <a:t>	При попадании нефтяной эмульсии в электрическом поле частицы воды поляризуются и начинают двигаться в определенном направлении, сталкиваясь друг с другом, укрупняясь.</a:t>
            </a:r>
          </a:p>
        </p:txBody>
      </p:sp>
    </p:spTree>
    <p:extLst>
      <p:ext uri="{BB962C8B-B14F-4D97-AF65-F5344CB8AC3E}">
        <p14:creationId xmlns:p14="http://schemas.microsoft.com/office/powerpoint/2010/main" val="210137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3" name="Прямоугольник 2"/>
          <p:cNvSpPr/>
          <p:nvPr/>
        </p:nvSpPr>
        <p:spPr>
          <a:xfrm>
            <a:off x="457200" y="1137696"/>
            <a:ext cx="11106150" cy="3933384"/>
          </a:xfrm>
          <a:prstGeom prst="rect">
            <a:avLst/>
          </a:prstGeom>
        </p:spPr>
        <p:txBody>
          <a:bodyPr wrap="square">
            <a:spAutoFit/>
          </a:bodyPr>
          <a:lstStyle/>
          <a:p>
            <a:pPr marL="342900" marR="0" lvl="0" indent="-342900" defTabSz="914400" eaLnBrk="0" fontAlgn="auto" latinLnBrk="0" hangingPunct="0">
              <a:lnSpc>
                <a:spcPct val="80000"/>
              </a:lnSpc>
              <a:spcBef>
                <a:spcPct val="20000"/>
              </a:spcBef>
              <a:spcAft>
                <a:spcPts val="0"/>
              </a:spcAft>
              <a:buClrTx/>
              <a:buSzTx/>
              <a:buFontTx/>
              <a:buNone/>
              <a:tabLst/>
              <a:defRPr/>
            </a:pPr>
            <a:r>
              <a:rPr kumimoji="0" lang="ru-RU" altLang="ru-RU" sz="2400" b="1" i="0" u="none" strike="noStrike" kern="0" cap="none" spc="0" normalizeH="0" baseline="0" noProof="0" dirty="0">
                <a:ln>
                  <a:noFill/>
                </a:ln>
                <a:solidFill>
                  <a:srgbClr val="333399"/>
                </a:solidFill>
                <a:effectLst/>
                <a:uLnTx/>
                <a:uFillTx/>
                <a:latin typeface="Arial"/>
                <a:ea typeface="+mn-ea"/>
                <a:cs typeface="+mn-cs"/>
              </a:rPr>
              <a:t>     Неустойчивая эмульсия</a:t>
            </a:r>
            <a:r>
              <a:rPr kumimoji="0" lang="ru-RU" altLang="ru-RU" sz="2400" b="0" i="0" u="none" strike="noStrike" kern="0" cap="none" spc="0" normalizeH="0" baseline="0" noProof="0" dirty="0">
                <a:ln>
                  <a:noFill/>
                </a:ln>
                <a:solidFill>
                  <a:srgbClr val="000000"/>
                </a:solidFill>
                <a:effectLst/>
                <a:uLnTx/>
                <a:uFillTx/>
                <a:latin typeface="Arial"/>
                <a:ea typeface="+mn-ea"/>
                <a:cs typeface="+mn-cs"/>
              </a:rPr>
              <a:t> – двухфазная дисперсная система, состоящая из двух взаимно нерастворимых жидкостей так, что одна из них распределена в виде капелек, на поверхности которых отсутствуют прочие стабилизирующие оболочки.</a:t>
            </a:r>
          </a:p>
          <a:p>
            <a:pPr marL="342900" marR="0" lvl="0" indent="-342900" defTabSz="914400" eaLnBrk="0" fontAlgn="auto" latinLnBrk="0" hangingPunct="0">
              <a:lnSpc>
                <a:spcPct val="80000"/>
              </a:lnSpc>
              <a:spcBef>
                <a:spcPct val="20000"/>
              </a:spcBef>
              <a:spcAft>
                <a:spcPts val="0"/>
              </a:spcAft>
              <a:buClrTx/>
              <a:buSzTx/>
              <a:buFontTx/>
              <a:buNone/>
              <a:tabLst/>
              <a:defRPr/>
            </a:pPr>
            <a:endParaRPr kumimoji="0" lang="ru-RU" altLang="ru-RU"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defTabSz="914400" eaLnBrk="0" fontAlgn="auto" latinLnBrk="0" hangingPunct="0">
              <a:lnSpc>
                <a:spcPct val="80000"/>
              </a:lnSpc>
              <a:spcBef>
                <a:spcPct val="20000"/>
              </a:spcBef>
              <a:spcAft>
                <a:spcPts val="0"/>
              </a:spcAft>
              <a:buClrTx/>
              <a:buSzTx/>
              <a:buFontTx/>
              <a:buNone/>
              <a:tabLst/>
              <a:defRPr/>
            </a:pPr>
            <a:r>
              <a:rPr kumimoji="0" lang="ru-RU" altLang="ru-RU" sz="2400" b="0" i="0" u="none" strike="noStrike" kern="0" cap="none" spc="0" normalizeH="0" baseline="0" noProof="0" dirty="0">
                <a:ln>
                  <a:noFill/>
                </a:ln>
                <a:solidFill>
                  <a:srgbClr val="000000"/>
                </a:solidFill>
                <a:effectLst/>
                <a:uLnTx/>
                <a:uFillTx/>
                <a:latin typeface="Arial"/>
                <a:ea typeface="+mn-ea"/>
                <a:cs typeface="+mn-cs"/>
              </a:rPr>
              <a:t>	Такая эмульсия образуется при </a:t>
            </a:r>
            <a:r>
              <a:rPr kumimoji="0" lang="ru-RU" altLang="ru-RU" sz="2400" b="1" i="0" u="none" strike="noStrike" kern="0" cap="none" spc="0" normalizeH="0" baseline="0" noProof="0" dirty="0">
                <a:ln>
                  <a:noFill/>
                </a:ln>
                <a:solidFill>
                  <a:srgbClr val="333399"/>
                </a:solidFill>
                <a:effectLst/>
                <a:uLnTx/>
                <a:uFillTx/>
                <a:latin typeface="Arial"/>
                <a:ea typeface="+mn-ea"/>
                <a:cs typeface="+mn-cs"/>
              </a:rPr>
              <a:t>турбулентном перемещении жидкости и может существовать лишь в турбулентном потоке.</a:t>
            </a:r>
          </a:p>
          <a:p>
            <a:pPr marL="342900" marR="0" lvl="0" indent="-342900" defTabSz="914400" eaLnBrk="0" fontAlgn="auto" latinLnBrk="0" hangingPunct="0">
              <a:lnSpc>
                <a:spcPct val="80000"/>
              </a:lnSpc>
              <a:spcBef>
                <a:spcPct val="20000"/>
              </a:spcBef>
              <a:spcAft>
                <a:spcPts val="0"/>
              </a:spcAft>
              <a:buClrTx/>
              <a:buSzTx/>
              <a:buFontTx/>
              <a:buNone/>
              <a:tabLst/>
              <a:defRPr/>
            </a:pPr>
            <a:endParaRPr kumimoji="0" lang="ru-RU" altLang="ru-RU"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defTabSz="914400" eaLnBrk="0" fontAlgn="auto" latinLnBrk="0" hangingPunct="0">
              <a:lnSpc>
                <a:spcPct val="80000"/>
              </a:lnSpc>
              <a:spcBef>
                <a:spcPct val="20000"/>
              </a:spcBef>
              <a:spcAft>
                <a:spcPts val="0"/>
              </a:spcAft>
              <a:buClrTx/>
              <a:buSzTx/>
              <a:buFontTx/>
              <a:buNone/>
              <a:tabLst/>
              <a:defRPr/>
            </a:pPr>
            <a:r>
              <a:rPr kumimoji="0" lang="ru-RU" altLang="ru-RU" sz="2400" b="0" i="0" u="none" strike="noStrike" kern="0" cap="none" spc="0" normalizeH="0" baseline="0" noProof="0" dirty="0">
                <a:ln>
                  <a:noFill/>
                </a:ln>
                <a:solidFill>
                  <a:srgbClr val="000000"/>
                </a:solidFill>
                <a:effectLst/>
                <a:uLnTx/>
                <a:uFillTx/>
                <a:latin typeface="Arial"/>
                <a:ea typeface="+mn-ea"/>
                <a:cs typeface="+mn-cs"/>
              </a:rPr>
              <a:t>	</a:t>
            </a:r>
            <a:r>
              <a:rPr kumimoji="0" lang="ru-RU" altLang="ru-RU" sz="2400" b="1" i="0" u="none" strike="noStrike" kern="0" cap="none" spc="0" normalizeH="0" baseline="0" noProof="0" dirty="0">
                <a:ln>
                  <a:noFill/>
                </a:ln>
                <a:solidFill>
                  <a:srgbClr val="333399"/>
                </a:solidFill>
                <a:effectLst/>
                <a:uLnTx/>
                <a:uFillTx/>
                <a:latin typeface="Arial"/>
                <a:ea typeface="+mn-ea"/>
                <a:cs typeface="+mn-cs"/>
              </a:rPr>
              <a:t>При установившемся движении</a:t>
            </a:r>
            <a:r>
              <a:rPr kumimoji="0" lang="ru-RU" altLang="ru-RU" sz="2400" b="0" i="0" u="none" strike="noStrike" kern="0" cap="none" spc="0" normalizeH="0" baseline="0" noProof="0" dirty="0">
                <a:ln>
                  <a:noFill/>
                </a:ln>
                <a:solidFill>
                  <a:srgbClr val="000000"/>
                </a:solidFill>
                <a:effectLst/>
                <a:uLnTx/>
                <a:uFillTx/>
                <a:latin typeface="Arial"/>
                <a:ea typeface="+mn-ea"/>
                <a:cs typeface="+mn-cs"/>
              </a:rPr>
              <a:t> неустойчивых эмульсий достигается динамическое равновесие между процессами </a:t>
            </a:r>
            <a:r>
              <a:rPr kumimoji="0" lang="ru-RU" altLang="ru-RU" sz="2400" b="0" i="0" u="none" strike="noStrike" kern="0" cap="none" spc="0" normalizeH="0" baseline="0" noProof="0" dirty="0" err="1">
                <a:ln>
                  <a:noFill/>
                </a:ln>
                <a:solidFill>
                  <a:srgbClr val="000000"/>
                </a:solidFill>
                <a:effectLst/>
                <a:uLnTx/>
                <a:uFillTx/>
                <a:latin typeface="Arial"/>
                <a:ea typeface="+mn-ea"/>
                <a:cs typeface="+mn-cs"/>
              </a:rPr>
              <a:t>коалесценции</a:t>
            </a:r>
            <a:r>
              <a:rPr kumimoji="0" lang="ru-RU" altLang="ru-RU" sz="2400" b="0" i="0" u="none" strike="noStrike" kern="0" cap="none" spc="0" normalizeH="0" baseline="0" noProof="0" dirty="0">
                <a:ln>
                  <a:noFill/>
                </a:ln>
                <a:solidFill>
                  <a:srgbClr val="000000"/>
                </a:solidFill>
                <a:effectLst/>
                <a:uLnTx/>
                <a:uFillTx/>
                <a:latin typeface="Arial"/>
                <a:ea typeface="+mn-ea"/>
                <a:cs typeface="+mn-cs"/>
              </a:rPr>
              <a:t> и дробления, которому будет соответствовать определенный средний диаметр капель.</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3583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3" name="Прямоугольник 2"/>
          <p:cNvSpPr/>
          <p:nvPr/>
        </p:nvSpPr>
        <p:spPr>
          <a:xfrm>
            <a:off x="990600" y="1581150"/>
            <a:ext cx="9715500" cy="2591479"/>
          </a:xfrm>
          <a:prstGeom prst="rect">
            <a:avLst/>
          </a:prstGeom>
        </p:spPr>
        <p:txBody>
          <a:bodyPr wrap="square">
            <a:spAutoFit/>
          </a:bodyPr>
          <a:lstStyle/>
          <a:p>
            <a:pPr marL="342900" lvl="0" indent="-342900" algn="ctr" defTabSz="914400" eaLnBrk="0" hangingPunct="0">
              <a:spcBef>
                <a:spcPct val="20000"/>
              </a:spcBef>
            </a:pPr>
            <a:r>
              <a:rPr lang="ru-RU" altLang="ru-RU" sz="2800" b="1" kern="0" dirty="0">
                <a:solidFill>
                  <a:srgbClr val="333399"/>
                </a:solidFill>
                <a:latin typeface="Arial"/>
                <a:ea typeface="+mn-ea"/>
                <a:cs typeface="+mn-cs"/>
              </a:rPr>
              <a:t>Эффективность процесса </a:t>
            </a:r>
            <a:r>
              <a:rPr lang="ru-RU" altLang="ru-RU" sz="2800" b="1" kern="0" dirty="0" err="1">
                <a:solidFill>
                  <a:srgbClr val="333399"/>
                </a:solidFill>
                <a:latin typeface="Arial"/>
                <a:ea typeface="+mn-ea"/>
                <a:cs typeface="+mn-cs"/>
              </a:rPr>
              <a:t>деэмульгации</a:t>
            </a:r>
            <a:r>
              <a:rPr lang="ru-RU" altLang="ru-RU" sz="2800" b="1" kern="0" dirty="0">
                <a:solidFill>
                  <a:srgbClr val="333399"/>
                </a:solidFill>
                <a:latin typeface="Arial"/>
                <a:ea typeface="+mn-ea"/>
                <a:cs typeface="+mn-cs"/>
              </a:rPr>
              <a:t> зависит от:</a:t>
            </a:r>
          </a:p>
          <a:p>
            <a:pPr marL="342900" lvl="0" indent="-342900" defTabSz="914400" eaLnBrk="0" hangingPunct="0">
              <a:spcBef>
                <a:spcPct val="20000"/>
              </a:spcBef>
              <a:buFontTx/>
              <a:buChar char="•"/>
            </a:pPr>
            <a:r>
              <a:rPr lang="ru-RU" altLang="ru-RU" sz="2800" kern="0" dirty="0">
                <a:solidFill>
                  <a:srgbClr val="000000"/>
                </a:solidFill>
                <a:latin typeface="Arial"/>
                <a:ea typeface="+mn-ea"/>
                <a:cs typeface="+mn-cs"/>
              </a:rPr>
              <a:t>температуры нефтяной эмульсии;</a:t>
            </a:r>
          </a:p>
          <a:p>
            <a:pPr marL="342900" lvl="0" indent="-342900" defTabSz="914400" eaLnBrk="0" hangingPunct="0">
              <a:spcBef>
                <a:spcPct val="20000"/>
              </a:spcBef>
              <a:buFontTx/>
              <a:buChar char="•"/>
            </a:pPr>
            <a:r>
              <a:rPr lang="ru-RU" altLang="ru-RU" sz="2800" kern="0" dirty="0">
                <a:solidFill>
                  <a:srgbClr val="000000"/>
                </a:solidFill>
                <a:latin typeface="Arial"/>
                <a:ea typeface="+mn-ea"/>
                <a:cs typeface="+mn-cs"/>
              </a:rPr>
              <a:t>времени отстаивания;</a:t>
            </a:r>
          </a:p>
          <a:p>
            <a:pPr marL="342900" lvl="0" indent="-342900" defTabSz="914400" eaLnBrk="0" hangingPunct="0">
              <a:spcBef>
                <a:spcPct val="20000"/>
              </a:spcBef>
              <a:buFontTx/>
              <a:buChar char="•"/>
            </a:pPr>
            <a:r>
              <a:rPr lang="ru-RU" altLang="ru-RU" sz="2800" kern="0" dirty="0">
                <a:solidFill>
                  <a:srgbClr val="000000"/>
                </a:solidFill>
                <a:latin typeface="Arial"/>
                <a:ea typeface="+mn-ea"/>
                <a:cs typeface="+mn-cs"/>
              </a:rPr>
              <a:t>физико-химические свойства эмульсии;</a:t>
            </a:r>
          </a:p>
          <a:p>
            <a:pPr marL="342900" lvl="0" indent="-342900" defTabSz="914400" eaLnBrk="0" hangingPunct="0">
              <a:spcBef>
                <a:spcPct val="20000"/>
              </a:spcBef>
              <a:buFontTx/>
              <a:buChar char="•"/>
            </a:pPr>
            <a:r>
              <a:rPr lang="ru-RU" altLang="ru-RU" sz="2800" kern="0" dirty="0">
                <a:solidFill>
                  <a:srgbClr val="000000"/>
                </a:solidFill>
                <a:latin typeface="Arial"/>
                <a:ea typeface="+mn-ea"/>
                <a:cs typeface="+mn-cs"/>
              </a:rPr>
              <a:t>содержание в нефти природных стабилизаторов.</a:t>
            </a:r>
          </a:p>
        </p:txBody>
      </p:sp>
    </p:spTree>
    <p:extLst>
      <p:ext uri="{BB962C8B-B14F-4D97-AF65-F5344CB8AC3E}">
        <p14:creationId xmlns:p14="http://schemas.microsoft.com/office/powerpoint/2010/main" val="251546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3" name="Прямоугольник 2"/>
          <p:cNvSpPr/>
          <p:nvPr/>
        </p:nvSpPr>
        <p:spPr>
          <a:xfrm>
            <a:off x="571500" y="952500"/>
            <a:ext cx="10687050" cy="3945696"/>
          </a:xfrm>
          <a:prstGeom prst="rect">
            <a:avLst/>
          </a:prstGeom>
        </p:spPr>
        <p:txBody>
          <a:bodyPr wrap="square">
            <a:spAutoFit/>
          </a:bodyPr>
          <a:lstStyle/>
          <a:p>
            <a:pPr marL="381000" lvl="0" indent="-381000" defTabSz="914400" eaLnBrk="0" hangingPunct="0">
              <a:lnSpc>
                <a:spcPct val="80000"/>
              </a:lnSpc>
              <a:spcBef>
                <a:spcPct val="20000"/>
              </a:spcBef>
            </a:pPr>
            <a:r>
              <a:rPr lang="ru-RU" altLang="ru-RU" sz="2400" kern="0" dirty="0">
                <a:solidFill>
                  <a:srgbClr val="000000"/>
                </a:solidFill>
                <a:latin typeface="Arial"/>
                <a:ea typeface="+mn-ea"/>
                <a:cs typeface="+mn-cs"/>
              </a:rPr>
              <a:t>              В настоящее время выпускается большее количество марок </a:t>
            </a:r>
            <a:r>
              <a:rPr lang="ru-RU" altLang="ru-RU" sz="2400" kern="0" dirty="0" err="1">
                <a:solidFill>
                  <a:srgbClr val="000000"/>
                </a:solidFill>
                <a:latin typeface="Arial"/>
                <a:ea typeface="+mn-ea"/>
                <a:cs typeface="+mn-cs"/>
              </a:rPr>
              <a:t>деэмульгатора</a:t>
            </a:r>
            <a:r>
              <a:rPr lang="ru-RU" altLang="ru-RU" sz="2400" kern="0" dirty="0">
                <a:solidFill>
                  <a:srgbClr val="000000"/>
                </a:solidFill>
                <a:latin typeface="Arial"/>
                <a:ea typeface="+mn-ea"/>
                <a:cs typeface="+mn-cs"/>
              </a:rPr>
              <a:t>. </a:t>
            </a:r>
          </a:p>
          <a:p>
            <a:pPr marL="381000" lvl="0" indent="-381000" algn="r" defTabSz="914400" eaLnBrk="0" hangingPunct="0">
              <a:lnSpc>
                <a:spcPct val="80000"/>
              </a:lnSpc>
              <a:spcBef>
                <a:spcPct val="20000"/>
              </a:spcBef>
            </a:pPr>
            <a:r>
              <a:rPr lang="ru-RU" altLang="ru-RU" sz="2400" b="1" kern="0" dirty="0">
                <a:solidFill>
                  <a:srgbClr val="009900"/>
                </a:solidFill>
                <a:latin typeface="Arial"/>
                <a:ea typeface="+mn-ea"/>
                <a:cs typeface="+mn-cs"/>
              </a:rPr>
              <a:t>Наиболее распространенные </a:t>
            </a:r>
            <a:r>
              <a:rPr lang="ru-RU" altLang="ru-RU" sz="2400" b="1" kern="0" dirty="0" err="1">
                <a:solidFill>
                  <a:srgbClr val="009900"/>
                </a:solidFill>
                <a:latin typeface="Arial"/>
                <a:ea typeface="+mn-ea"/>
                <a:cs typeface="+mn-cs"/>
              </a:rPr>
              <a:t>деэмульгаторы</a:t>
            </a:r>
            <a:r>
              <a:rPr lang="ru-RU" altLang="ru-RU" sz="2400" b="1" kern="0" dirty="0">
                <a:solidFill>
                  <a:srgbClr val="009900"/>
                </a:solidFill>
                <a:latin typeface="Arial"/>
                <a:ea typeface="+mn-ea"/>
                <a:cs typeface="+mn-cs"/>
              </a:rPr>
              <a:t>:</a:t>
            </a:r>
          </a:p>
          <a:p>
            <a:pPr marL="381000" lvl="0" indent="-381000" algn="r" defTabSz="914400" eaLnBrk="0" hangingPunct="0">
              <a:lnSpc>
                <a:spcPct val="80000"/>
              </a:lnSpc>
              <a:spcBef>
                <a:spcPct val="20000"/>
              </a:spcBef>
            </a:pPr>
            <a:endParaRPr lang="ru-RU" altLang="ru-RU" sz="2400" b="1" kern="0" dirty="0">
              <a:solidFill>
                <a:srgbClr val="009900"/>
              </a:solidFill>
              <a:latin typeface="Arial"/>
              <a:ea typeface="+mn-ea"/>
              <a:cs typeface="+mn-cs"/>
            </a:endParaRPr>
          </a:p>
          <a:p>
            <a:pPr marL="381000" lvl="0" indent="-381000" algn="r" defTabSz="914400" eaLnBrk="0" hangingPunct="0">
              <a:lnSpc>
                <a:spcPct val="80000"/>
              </a:lnSpc>
              <a:spcBef>
                <a:spcPct val="20000"/>
              </a:spcBef>
              <a:buFontTx/>
              <a:buAutoNum type="arabicPeriod"/>
            </a:pPr>
            <a:r>
              <a:rPr lang="ru-RU" altLang="ru-RU" sz="2400" kern="0" dirty="0" err="1">
                <a:solidFill>
                  <a:srgbClr val="000000"/>
                </a:solidFill>
                <a:latin typeface="Arial"/>
                <a:ea typeface="+mn-ea"/>
                <a:cs typeface="+mn-cs"/>
              </a:rPr>
              <a:t>Сепарол</a:t>
            </a:r>
            <a:endParaRPr lang="ru-RU" altLang="ru-RU" sz="2400" kern="0" dirty="0">
              <a:solidFill>
                <a:srgbClr val="000000"/>
              </a:solidFill>
              <a:latin typeface="Arial"/>
              <a:ea typeface="+mn-ea"/>
              <a:cs typeface="+mn-cs"/>
            </a:endParaRPr>
          </a:p>
          <a:p>
            <a:pPr marL="381000" lvl="0" indent="-381000" algn="r" defTabSz="914400" eaLnBrk="0" hangingPunct="0">
              <a:lnSpc>
                <a:spcPct val="80000"/>
              </a:lnSpc>
              <a:spcBef>
                <a:spcPct val="20000"/>
              </a:spcBef>
              <a:buFontTx/>
              <a:buAutoNum type="arabicPeriod"/>
            </a:pPr>
            <a:r>
              <a:rPr lang="ru-RU" altLang="ru-RU" sz="2400" kern="0" dirty="0" err="1">
                <a:solidFill>
                  <a:srgbClr val="000000"/>
                </a:solidFill>
                <a:latin typeface="Arial"/>
                <a:ea typeface="+mn-ea"/>
                <a:cs typeface="+mn-cs"/>
              </a:rPr>
              <a:t>Диссольван</a:t>
            </a:r>
            <a:r>
              <a:rPr lang="ru-RU" altLang="ru-RU" sz="2400" kern="0" dirty="0">
                <a:solidFill>
                  <a:srgbClr val="000000"/>
                </a:solidFill>
                <a:latin typeface="Arial"/>
                <a:ea typeface="+mn-ea"/>
                <a:cs typeface="+mn-cs"/>
              </a:rPr>
              <a:t> </a:t>
            </a:r>
          </a:p>
          <a:p>
            <a:pPr marL="381000" lvl="0" indent="-381000" algn="r" defTabSz="914400" eaLnBrk="0" hangingPunct="0">
              <a:lnSpc>
                <a:spcPct val="80000"/>
              </a:lnSpc>
              <a:spcBef>
                <a:spcPct val="20000"/>
              </a:spcBef>
              <a:buFontTx/>
              <a:buAutoNum type="arabicPeriod"/>
            </a:pPr>
            <a:r>
              <a:rPr lang="ru-RU" altLang="ru-RU" sz="2400" kern="0" dirty="0">
                <a:solidFill>
                  <a:srgbClr val="000000"/>
                </a:solidFill>
                <a:latin typeface="Arial"/>
                <a:ea typeface="+mn-ea"/>
                <a:cs typeface="+mn-cs"/>
              </a:rPr>
              <a:t>Кемеликс</a:t>
            </a:r>
          </a:p>
          <a:p>
            <a:pPr marL="381000" lvl="0" indent="-381000" algn="r" defTabSz="914400" eaLnBrk="0" hangingPunct="0">
              <a:lnSpc>
                <a:spcPct val="80000"/>
              </a:lnSpc>
              <a:spcBef>
                <a:spcPct val="20000"/>
              </a:spcBef>
              <a:buFontTx/>
              <a:buAutoNum type="arabicPeriod"/>
            </a:pPr>
            <a:r>
              <a:rPr lang="ru-RU" altLang="ru-RU" sz="2400" kern="0" dirty="0">
                <a:solidFill>
                  <a:srgbClr val="000000"/>
                </a:solidFill>
                <a:latin typeface="Arial"/>
                <a:ea typeface="+mn-ea"/>
                <a:cs typeface="+mn-cs"/>
              </a:rPr>
              <a:t>СНПХ </a:t>
            </a:r>
          </a:p>
          <a:p>
            <a:pPr marL="381000" lvl="0" indent="-381000" algn="r" defTabSz="914400" eaLnBrk="0" hangingPunct="0">
              <a:lnSpc>
                <a:spcPct val="80000"/>
              </a:lnSpc>
              <a:spcBef>
                <a:spcPct val="20000"/>
              </a:spcBef>
              <a:buFontTx/>
              <a:buAutoNum type="arabicPeriod"/>
            </a:pPr>
            <a:r>
              <a:rPr lang="ru-RU" altLang="ru-RU" sz="2400" kern="0" dirty="0" err="1">
                <a:solidFill>
                  <a:srgbClr val="000000"/>
                </a:solidFill>
                <a:latin typeface="Arial"/>
                <a:ea typeface="+mn-ea"/>
                <a:cs typeface="+mn-cs"/>
              </a:rPr>
              <a:t>Сондем</a:t>
            </a:r>
            <a:r>
              <a:rPr lang="ru-RU" altLang="ru-RU" sz="2400" kern="0" dirty="0">
                <a:solidFill>
                  <a:srgbClr val="000000"/>
                </a:solidFill>
                <a:latin typeface="Arial"/>
                <a:ea typeface="+mn-ea"/>
                <a:cs typeface="+mn-cs"/>
              </a:rPr>
              <a:t> </a:t>
            </a:r>
          </a:p>
          <a:p>
            <a:pPr marL="381000" lvl="0" indent="-381000" algn="r" defTabSz="914400" eaLnBrk="0" hangingPunct="0">
              <a:lnSpc>
                <a:spcPct val="80000"/>
              </a:lnSpc>
              <a:spcBef>
                <a:spcPct val="20000"/>
              </a:spcBef>
              <a:buFontTx/>
              <a:buAutoNum type="arabicPeriod"/>
            </a:pPr>
            <a:r>
              <a:rPr lang="ru-RU" altLang="ru-RU" sz="2400" kern="0" dirty="0" err="1">
                <a:solidFill>
                  <a:srgbClr val="000000"/>
                </a:solidFill>
                <a:latin typeface="Arial"/>
                <a:ea typeface="+mn-ea"/>
                <a:cs typeface="+mn-cs"/>
              </a:rPr>
              <a:t>Проксанол</a:t>
            </a:r>
            <a:endParaRPr lang="ru-RU" altLang="ru-RU" sz="2400" kern="0" dirty="0">
              <a:solidFill>
                <a:srgbClr val="000000"/>
              </a:solidFill>
              <a:latin typeface="Arial"/>
              <a:ea typeface="+mn-ea"/>
              <a:cs typeface="+mn-cs"/>
            </a:endParaRPr>
          </a:p>
          <a:p>
            <a:pPr marL="381000" lvl="0" indent="-381000" defTabSz="914400" eaLnBrk="0" hangingPunct="0">
              <a:lnSpc>
                <a:spcPct val="80000"/>
              </a:lnSpc>
              <a:spcBef>
                <a:spcPct val="20000"/>
              </a:spcBef>
            </a:pPr>
            <a:endParaRPr lang="ru-RU" altLang="ru-RU" sz="2000" kern="0" dirty="0">
              <a:solidFill>
                <a:srgbClr val="000000"/>
              </a:solidFill>
              <a:latin typeface="Arial"/>
              <a:ea typeface="+mn-ea"/>
              <a:cs typeface="+mn-cs"/>
            </a:endParaRPr>
          </a:p>
        </p:txBody>
      </p:sp>
      <p:pic>
        <p:nvPicPr>
          <p:cNvPr id="6" name="Рисунок 5"/>
          <p:cNvPicPr>
            <a:picLocks noChangeAspect="1"/>
          </p:cNvPicPr>
          <p:nvPr/>
        </p:nvPicPr>
        <p:blipFill>
          <a:blip r:embed="rId3"/>
          <a:stretch>
            <a:fillRect/>
          </a:stretch>
        </p:blipFill>
        <p:spPr>
          <a:xfrm>
            <a:off x="4113927" y="2336154"/>
            <a:ext cx="2554445" cy="3176291"/>
          </a:xfrm>
          <a:prstGeom prst="rect">
            <a:avLst/>
          </a:prstGeom>
        </p:spPr>
      </p:pic>
    </p:spTree>
    <p:extLst>
      <p:ext uri="{BB962C8B-B14F-4D97-AF65-F5344CB8AC3E}">
        <p14:creationId xmlns:p14="http://schemas.microsoft.com/office/powerpoint/2010/main" val="125687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sp>
        <p:nvSpPr>
          <p:cNvPr id="3" name="Объект 2"/>
          <p:cNvSpPr>
            <a:spLocks noGrp="1"/>
          </p:cNvSpPr>
          <p:nvPr>
            <p:ph sz="quarter" idx="13"/>
          </p:nvPr>
        </p:nvSpPr>
        <p:spPr>
          <a:xfrm>
            <a:off x="3839633" y="929188"/>
            <a:ext cx="4466167" cy="651962"/>
          </a:xfrm>
        </p:spPr>
        <p:txBody>
          <a:bodyPr/>
          <a:lstStyle/>
          <a:p>
            <a:pPr marL="0" indent="0">
              <a:buNone/>
            </a:pPr>
            <a:r>
              <a:rPr lang="ru-RU" altLang="ru-RU" sz="2800" b="1" kern="0" dirty="0">
                <a:solidFill>
                  <a:srgbClr val="333399"/>
                </a:solidFill>
                <a:latin typeface="Arial"/>
                <a:ea typeface="+mj-ea"/>
                <a:cs typeface="+mj-cs"/>
              </a:rPr>
              <a:t>Процессы отстаивания</a:t>
            </a:r>
            <a:endParaRPr lang="ru-RU" dirty="0"/>
          </a:p>
        </p:txBody>
      </p:sp>
      <p:sp>
        <p:nvSpPr>
          <p:cNvPr id="6" name="Прямоугольник 5"/>
          <p:cNvSpPr/>
          <p:nvPr/>
        </p:nvSpPr>
        <p:spPr>
          <a:xfrm>
            <a:off x="819150" y="1809750"/>
            <a:ext cx="10668000" cy="3194721"/>
          </a:xfrm>
          <a:prstGeom prst="rect">
            <a:avLst/>
          </a:prstGeom>
        </p:spPr>
        <p:txBody>
          <a:bodyPr wrap="square">
            <a:spAutoFit/>
          </a:bodyPr>
          <a:lstStyle/>
          <a:p>
            <a:pPr marL="342900" marR="0" lvl="0" indent="-342900" defTabSz="914400" eaLnBrk="0" fontAlgn="auto" latinLnBrk="0" hangingPunct="0">
              <a:lnSpc>
                <a:spcPct val="100000"/>
              </a:lnSpc>
              <a:spcBef>
                <a:spcPct val="20000"/>
              </a:spcBef>
              <a:spcAft>
                <a:spcPts val="0"/>
              </a:spcAft>
              <a:buClrTx/>
              <a:buSzTx/>
              <a:buFontTx/>
              <a:buNone/>
              <a:tabLst/>
              <a:defRPr/>
            </a:pPr>
            <a:r>
              <a:rPr kumimoji="0" lang="ru-RU" altLang="ru-RU" sz="2800" b="1" i="0" u="none" strike="noStrike" kern="0" cap="none" spc="0" normalizeH="0" baseline="0" noProof="0" dirty="0">
                <a:ln>
                  <a:noFill/>
                </a:ln>
                <a:solidFill>
                  <a:srgbClr val="009900"/>
                </a:solidFill>
                <a:effectLst/>
                <a:uLnTx/>
                <a:uFillTx/>
                <a:latin typeface="Arial"/>
                <a:ea typeface="+mn-ea"/>
                <a:cs typeface="+mn-cs"/>
              </a:rPr>
              <a:t>         Отстаивание водонефтяной эмульсии</a:t>
            </a:r>
            <a:r>
              <a:rPr kumimoji="0" lang="ru-RU" altLang="ru-RU" sz="2800" b="0" i="0" u="none" strike="noStrike" kern="0" cap="none" spc="0" normalizeH="0" baseline="0" noProof="0" dirty="0">
                <a:ln>
                  <a:noFill/>
                </a:ln>
                <a:solidFill>
                  <a:srgbClr val="000000"/>
                </a:solidFill>
                <a:effectLst/>
                <a:uLnTx/>
                <a:uFillTx/>
                <a:latin typeface="Arial"/>
                <a:ea typeface="+mn-ea"/>
                <a:cs typeface="+mn-cs"/>
              </a:rPr>
              <a:t> – технологическая операция, используемая для разделения фаз, т.е. осаждения воды в водонефтяной эмульсии. </a:t>
            </a:r>
          </a:p>
          <a:p>
            <a:pPr marL="342900" marR="0" lvl="0" indent="-342900" defTabSz="914400" eaLnBrk="0" fontAlgn="auto" latinLnBrk="0" hangingPunct="0">
              <a:lnSpc>
                <a:spcPct val="100000"/>
              </a:lnSpc>
              <a:spcBef>
                <a:spcPct val="20000"/>
              </a:spcBef>
              <a:spcAft>
                <a:spcPts val="0"/>
              </a:spcAft>
              <a:buClrTx/>
              <a:buSzTx/>
              <a:buFontTx/>
              <a:buNone/>
              <a:tabLst/>
              <a:defRPr/>
            </a:pPr>
            <a:r>
              <a:rPr kumimoji="0" lang="ru-RU" altLang="ru-RU" sz="2800" b="0" i="0" u="none" strike="noStrike" kern="0" cap="none" spc="0" normalizeH="0" baseline="0" noProof="0" dirty="0">
                <a:ln>
                  <a:noFill/>
                </a:ln>
                <a:solidFill>
                  <a:srgbClr val="000000"/>
                </a:solidFill>
                <a:effectLst/>
                <a:uLnTx/>
                <a:uFillTx/>
                <a:latin typeface="Arial"/>
                <a:ea typeface="+mn-ea"/>
                <a:cs typeface="+mn-cs"/>
              </a:rPr>
              <a:t>	Эта операция является </a:t>
            </a:r>
            <a:r>
              <a:rPr kumimoji="0" lang="ru-RU" altLang="ru-RU" sz="2800" b="1" i="0" u="none" strike="noStrike" kern="0" cap="none" spc="0" normalizeH="0" baseline="0" noProof="0" dirty="0">
                <a:ln>
                  <a:noFill/>
                </a:ln>
                <a:solidFill>
                  <a:srgbClr val="000000"/>
                </a:solidFill>
                <a:effectLst/>
                <a:uLnTx/>
                <a:uFillTx/>
                <a:latin typeface="Arial"/>
                <a:ea typeface="+mn-ea"/>
                <a:cs typeface="+mn-cs"/>
              </a:rPr>
              <a:t>основным этапом процесса разрушения нефтяных эмульсий</a:t>
            </a:r>
            <a:r>
              <a:rPr kumimoji="0" lang="ru-RU" altLang="ru-RU" sz="2800" b="0" i="0" u="none" strike="noStrike" kern="0" cap="none" spc="0" normalizeH="0" baseline="0" noProof="0" dirty="0">
                <a:ln>
                  <a:noFill/>
                </a:ln>
                <a:solidFill>
                  <a:srgbClr val="000000"/>
                </a:solidFill>
                <a:effectLst/>
                <a:uLnTx/>
                <a:uFillTx/>
                <a:latin typeface="Arial"/>
                <a:ea typeface="+mn-ea"/>
                <a:cs typeface="+mn-cs"/>
              </a:rPr>
              <a:t> (ей предшествуют процессы обработки эмульсии </a:t>
            </a:r>
            <a:r>
              <a:rPr kumimoji="0" lang="ru-RU" altLang="ru-RU" sz="2800" b="0" i="0" u="none" strike="noStrike" kern="0" cap="none" spc="0" normalizeH="0" baseline="0" noProof="0" dirty="0" err="1">
                <a:ln>
                  <a:noFill/>
                </a:ln>
                <a:solidFill>
                  <a:srgbClr val="000000"/>
                </a:solidFill>
                <a:effectLst/>
                <a:uLnTx/>
                <a:uFillTx/>
                <a:latin typeface="Arial"/>
                <a:ea typeface="+mn-ea"/>
                <a:cs typeface="+mn-cs"/>
              </a:rPr>
              <a:t>деэмульгатором</a:t>
            </a:r>
            <a:r>
              <a:rPr kumimoji="0" lang="ru-RU" altLang="ru-RU" sz="2800" b="0" i="0" u="none" strike="noStrike" kern="0" cap="none" spc="0" normalizeH="0" baseline="0" noProof="0" dirty="0">
                <a:ln>
                  <a:noFill/>
                </a:ln>
                <a:solidFill>
                  <a:srgbClr val="000000"/>
                </a:solidFill>
                <a:effectLst/>
                <a:uLnTx/>
                <a:uFillTx/>
                <a:latin typeface="Arial"/>
                <a:ea typeface="+mn-ea"/>
                <a:cs typeface="+mn-cs"/>
              </a:rPr>
              <a:t> и подготовки ее к разделению).</a:t>
            </a:r>
            <a:endParaRPr kumimoji="0" lang="ru-RU"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871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3" name="Прямоугольник 2"/>
          <p:cNvSpPr/>
          <p:nvPr/>
        </p:nvSpPr>
        <p:spPr>
          <a:xfrm>
            <a:off x="228600" y="699522"/>
            <a:ext cx="11696700" cy="1200329"/>
          </a:xfrm>
          <a:prstGeom prst="rect">
            <a:avLst/>
          </a:prstGeom>
        </p:spPr>
        <p:txBody>
          <a:bodyPr wrap="square">
            <a:spAutoFit/>
          </a:bodyPr>
          <a:lstStyle/>
          <a:p>
            <a:pPr marL="342900" lvl="0" indent="-342900" defTabSz="914400" eaLnBrk="0" hangingPunct="0">
              <a:spcBef>
                <a:spcPct val="20000"/>
              </a:spcBef>
            </a:pPr>
            <a:r>
              <a:rPr lang="ru-RU" altLang="ru-RU" sz="2400" b="1" kern="0" dirty="0">
                <a:solidFill>
                  <a:srgbClr val="CC3399"/>
                </a:solidFill>
                <a:latin typeface="Arial"/>
                <a:ea typeface="+mn-ea"/>
                <a:cs typeface="+mn-cs"/>
              </a:rPr>
              <a:t>        Отстойники аппараты</a:t>
            </a:r>
            <a:r>
              <a:rPr lang="ru-RU" altLang="ru-RU" sz="2400" kern="0" dirty="0">
                <a:solidFill>
                  <a:srgbClr val="000000"/>
                </a:solidFill>
                <a:latin typeface="Arial"/>
                <a:ea typeface="+mn-ea"/>
                <a:cs typeface="+mn-cs"/>
              </a:rPr>
              <a:t> – емкостного типа, обычно цилиндрической  формы с различными встроенными элементами (распределители входных потоков, переливные перегородки, насадки и уловители на выходных потоках).</a:t>
            </a:r>
          </a:p>
        </p:txBody>
      </p:sp>
      <p:pic>
        <p:nvPicPr>
          <p:cNvPr id="6" name="Рисунок 5"/>
          <p:cNvPicPr>
            <a:picLocks noChangeAspect="1"/>
          </p:cNvPicPr>
          <p:nvPr/>
        </p:nvPicPr>
        <p:blipFill>
          <a:blip r:embed="rId3"/>
          <a:stretch>
            <a:fillRect/>
          </a:stretch>
        </p:blipFill>
        <p:spPr>
          <a:xfrm>
            <a:off x="2775693" y="1907962"/>
            <a:ext cx="6297714" cy="1975275"/>
          </a:xfrm>
          <a:prstGeom prst="rect">
            <a:avLst/>
          </a:prstGeom>
        </p:spPr>
      </p:pic>
      <p:pic>
        <p:nvPicPr>
          <p:cNvPr id="7" name="Рисунок 6"/>
          <p:cNvPicPr>
            <a:picLocks noChangeAspect="1"/>
          </p:cNvPicPr>
          <p:nvPr/>
        </p:nvPicPr>
        <p:blipFill>
          <a:blip r:embed="rId4"/>
          <a:stretch>
            <a:fillRect/>
          </a:stretch>
        </p:blipFill>
        <p:spPr>
          <a:xfrm>
            <a:off x="2813793" y="4000420"/>
            <a:ext cx="6297714" cy="1828959"/>
          </a:xfrm>
          <a:prstGeom prst="rect">
            <a:avLst/>
          </a:prstGeom>
        </p:spPr>
      </p:pic>
      <p:sp>
        <p:nvSpPr>
          <p:cNvPr id="8" name="Прямоугольник 7"/>
          <p:cNvSpPr/>
          <p:nvPr/>
        </p:nvSpPr>
        <p:spPr>
          <a:xfrm>
            <a:off x="3453778" y="5835134"/>
            <a:ext cx="4751044" cy="369332"/>
          </a:xfrm>
          <a:prstGeom prst="rect">
            <a:avLst/>
          </a:prstGeom>
        </p:spPr>
        <p:txBody>
          <a:bodyPr wrap="none">
            <a:spAutoFit/>
          </a:bodyPr>
          <a:lstStyle/>
          <a:p>
            <a:pPr lvl="0" algn="ctr" defTabSz="914400"/>
            <a:r>
              <a:rPr lang="ru-RU" altLang="ru-RU" dirty="0">
                <a:solidFill>
                  <a:srgbClr val="000000"/>
                </a:solidFill>
                <a:latin typeface="Arial" panose="020B0604020202020204" pitchFamily="34" charset="0"/>
                <a:ea typeface="+mn-ea"/>
                <a:cs typeface="Arial" panose="020B0604020202020204" pitchFamily="34" charset="0"/>
              </a:rPr>
              <a:t>Рис. – Отстойник нефти ОГ200П</a:t>
            </a:r>
            <a:r>
              <a:rPr lang="ru-RU" altLang="ru-RU" b="1" dirty="0">
                <a:solidFill>
                  <a:srgbClr val="000000"/>
                </a:solidFill>
                <a:latin typeface="Arial" panose="020B0604020202020204" pitchFamily="34" charset="0"/>
                <a:ea typeface="+mn-ea"/>
                <a:cs typeface="Arial" panose="020B0604020202020204" pitchFamily="34" charset="0"/>
              </a:rPr>
              <a:t> </a:t>
            </a:r>
            <a:r>
              <a:rPr lang="ru-RU" altLang="ru-RU" dirty="0">
                <a:solidFill>
                  <a:srgbClr val="000000"/>
                </a:solidFill>
                <a:latin typeface="Arial" panose="020B0604020202020204" pitchFamily="34" charset="0"/>
                <a:ea typeface="+mn-ea"/>
                <a:cs typeface="Arial" panose="020B0604020202020204" pitchFamily="34" charset="0"/>
              </a:rPr>
              <a:t>и ОГ100</a:t>
            </a:r>
          </a:p>
        </p:txBody>
      </p:sp>
    </p:spTree>
    <p:extLst>
      <p:ext uri="{BB962C8B-B14F-4D97-AF65-F5344CB8AC3E}">
        <p14:creationId xmlns:p14="http://schemas.microsoft.com/office/powerpoint/2010/main" val="367874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pic>
        <p:nvPicPr>
          <p:cNvPr id="3" name="Рисунок 2"/>
          <p:cNvPicPr>
            <a:picLocks noChangeAspect="1"/>
          </p:cNvPicPr>
          <p:nvPr/>
        </p:nvPicPr>
        <p:blipFill>
          <a:blip r:embed="rId3"/>
          <a:stretch>
            <a:fillRect/>
          </a:stretch>
        </p:blipFill>
        <p:spPr>
          <a:xfrm>
            <a:off x="746607" y="639964"/>
            <a:ext cx="3535986" cy="2682472"/>
          </a:xfrm>
          <a:prstGeom prst="rect">
            <a:avLst/>
          </a:prstGeom>
        </p:spPr>
      </p:pic>
      <p:pic>
        <p:nvPicPr>
          <p:cNvPr id="6" name="Рисунок 5"/>
          <p:cNvPicPr>
            <a:picLocks noChangeAspect="1"/>
          </p:cNvPicPr>
          <p:nvPr/>
        </p:nvPicPr>
        <p:blipFill>
          <a:blip r:embed="rId4"/>
          <a:stretch>
            <a:fillRect/>
          </a:stretch>
        </p:blipFill>
        <p:spPr>
          <a:xfrm>
            <a:off x="760320" y="3351914"/>
            <a:ext cx="3584759" cy="2859272"/>
          </a:xfrm>
          <a:prstGeom prst="rect">
            <a:avLst/>
          </a:prstGeom>
        </p:spPr>
      </p:pic>
      <p:sp>
        <p:nvSpPr>
          <p:cNvPr id="7" name="Прямоугольник 6"/>
          <p:cNvSpPr/>
          <p:nvPr/>
        </p:nvSpPr>
        <p:spPr>
          <a:xfrm>
            <a:off x="5200650" y="1193757"/>
            <a:ext cx="6096000" cy="3213187"/>
          </a:xfrm>
          <a:prstGeom prst="rect">
            <a:avLst/>
          </a:prstGeom>
        </p:spPr>
        <p:txBody>
          <a:bodyPr>
            <a:spAutoFit/>
          </a:bodyPr>
          <a:lstStyle/>
          <a:p>
            <a:pPr marL="342900" lvl="0" indent="-342900" defTabSz="914400">
              <a:lnSpc>
                <a:spcPct val="90000"/>
              </a:lnSpc>
              <a:spcBef>
                <a:spcPct val="20000"/>
              </a:spcBef>
            </a:pPr>
            <a:r>
              <a:rPr lang="ru-RU" altLang="ru-RU" sz="2400" b="1" kern="0" dirty="0">
                <a:solidFill>
                  <a:srgbClr val="9900FF"/>
                </a:solidFill>
                <a:latin typeface="Arial"/>
                <a:ea typeface="+mn-ea"/>
                <a:cs typeface="+mn-cs"/>
              </a:rPr>
              <a:t>    Совершенствование отстойников развивается по следующим основным направлениям:</a:t>
            </a:r>
          </a:p>
          <a:p>
            <a:pPr marL="342900" lvl="0" indent="-342900" defTabSz="914400">
              <a:lnSpc>
                <a:spcPct val="90000"/>
              </a:lnSpc>
              <a:spcBef>
                <a:spcPct val="20000"/>
              </a:spcBef>
              <a:buFontTx/>
              <a:buChar char="•"/>
            </a:pPr>
            <a:r>
              <a:rPr lang="ru-RU" altLang="ru-RU" sz="2000" b="1" kern="0" dirty="0">
                <a:solidFill>
                  <a:srgbClr val="000000"/>
                </a:solidFill>
                <a:latin typeface="Arial"/>
                <a:ea typeface="+mn-ea"/>
                <a:cs typeface="+mn-cs"/>
              </a:rPr>
              <a:t>улучшение гидродинамики внутри аппаратов для более полного использования полезного объема</a:t>
            </a:r>
          </a:p>
          <a:p>
            <a:pPr marL="342900" lvl="0" indent="-342900" defTabSz="914400">
              <a:lnSpc>
                <a:spcPct val="90000"/>
              </a:lnSpc>
              <a:spcBef>
                <a:spcPct val="20000"/>
              </a:spcBef>
            </a:pPr>
            <a:endParaRPr lang="ru-RU" altLang="ru-RU" sz="2000" b="1" kern="0" dirty="0">
              <a:solidFill>
                <a:srgbClr val="000000"/>
              </a:solidFill>
              <a:latin typeface="Arial"/>
              <a:ea typeface="+mn-ea"/>
              <a:cs typeface="+mn-cs"/>
            </a:endParaRPr>
          </a:p>
          <a:p>
            <a:pPr marL="342900" lvl="0" indent="-342900" defTabSz="914400">
              <a:lnSpc>
                <a:spcPct val="90000"/>
              </a:lnSpc>
              <a:spcBef>
                <a:spcPct val="20000"/>
              </a:spcBef>
              <a:buFontTx/>
              <a:buChar char="•"/>
            </a:pPr>
            <a:r>
              <a:rPr lang="ru-RU" altLang="ru-RU" sz="2000" b="1" kern="0" dirty="0">
                <a:solidFill>
                  <a:srgbClr val="000000"/>
                </a:solidFill>
                <a:latin typeface="Arial"/>
                <a:ea typeface="+mn-ea"/>
                <a:cs typeface="+mn-cs"/>
              </a:rPr>
              <a:t>интенсификация процессов </a:t>
            </a:r>
            <a:r>
              <a:rPr lang="ru-RU" altLang="ru-RU" sz="2000" b="1" kern="0" dirty="0" err="1">
                <a:solidFill>
                  <a:srgbClr val="000000"/>
                </a:solidFill>
                <a:latin typeface="Arial"/>
                <a:ea typeface="+mn-ea"/>
                <a:cs typeface="+mn-cs"/>
              </a:rPr>
              <a:t>коалесценции</a:t>
            </a:r>
            <a:r>
              <a:rPr lang="ru-RU" altLang="ru-RU" sz="2000" b="1" kern="0" dirty="0">
                <a:solidFill>
                  <a:srgbClr val="000000"/>
                </a:solidFill>
                <a:latin typeface="Arial"/>
                <a:ea typeface="+mn-ea"/>
                <a:cs typeface="+mn-cs"/>
              </a:rPr>
              <a:t> глобул пластовой воды и отделение ее от нефти</a:t>
            </a:r>
          </a:p>
        </p:txBody>
      </p:sp>
    </p:spTree>
    <p:extLst>
      <p:ext uri="{BB962C8B-B14F-4D97-AF65-F5344CB8AC3E}">
        <p14:creationId xmlns:p14="http://schemas.microsoft.com/office/powerpoint/2010/main" val="385967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План лекции:</a:t>
            </a:r>
          </a:p>
        </p:txBody>
      </p:sp>
      <p:sp>
        <p:nvSpPr>
          <p:cNvPr id="3" name="Содержимое 2"/>
          <p:cNvSpPr>
            <a:spLocks noGrp="1"/>
          </p:cNvSpPr>
          <p:nvPr>
            <p:ph sz="quarter" idx="13"/>
          </p:nvPr>
        </p:nvSpPr>
        <p:spPr>
          <a:xfrm>
            <a:off x="635223" y="1930400"/>
            <a:ext cx="10800000" cy="4680000"/>
          </a:xfrm>
        </p:spPr>
        <p:txBody>
          <a:bodyPr/>
          <a:lstStyle/>
          <a:p>
            <a:pPr marL="514350" indent="-514350">
              <a:buClr>
                <a:schemeClr val="tx1"/>
              </a:buClr>
              <a:buFont typeface="+mj-lt"/>
              <a:buAutoNum type="arabicPeriod"/>
            </a:pPr>
            <a:r>
              <a:rPr lang="ru-RU" sz="2000" dirty="0">
                <a:latin typeface="Times New Roman" panose="02020603050405020304" pitchFamily="18" charset="0"/>
                <a:cs typeface="Times New Roman" pitchFamily="18" charset="0"/>
              </a:rPr>
              <a:t>Нефтяная эмульсия</a:t>
            </a:r>
          </a:p>
          <a:p>
            <a:pPr marL="514350" indent="-514350">
              <a:buClr>
                <a:schemeClr val="tx1"/>
              </a:buClr>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Удельная поверхность системы</a:t>
            </a:r>
          </a:p>
          <a:p>
            <a:pPr marL="514350" indent="-514350">
              <a:buClr>
                <a:schemeClr val="tx1"/>
              </a:buClr>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Плотность эмульсий</a:t>
            </a:r>
          </a:p>
          <a:p>
            <a:pPr marL="514350" indent="-514350">
              <a:buClr>
                <a:schemeClr val="tx1"/>
              </a:buClr>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Электрические свойства эмульсий</a:t>
            </a:r>
          </a:p>
          <a:p>
            <a:pPr marL="514350" indent="-514350">
              <a:buClr>
                <a:schemeClr val="tx1"/>
              </a:buClr>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Факторы устойчивости эмульсий</a:t>
            </a:r>
          </a:p>
          <a:p>
            <a:pPr marL="514350" indent="-514350">
              <a:buClr>
                <a:schemeClr val="tx1"/>
              </a:buClr>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Процессы </a:t>
            </a:r>
            <a:r>
              <a:rPr lang="ru-RU" sz="2000" dirty="0" err="1">
                <a:solidFill>
                  <a:prstClr val="black"/>
                </a:solidFill>
                <a:latin typeface="Times New Roman" panose="02020603050405020304" pitchFamily="18" charset="0"/>
                <a:cs typeface="Times New Roman" panose="02020603050405020304" pitchFamily="18" charset="0"/>
              </a:rPr>
              <a:t>деэмульгации</a:t>
            </a:r>
            <a:endParaRPr lang="ru-RU" sz="2000" dirty="0">
              <a:solidFill>
                <a:prstClr val="black"/>
              </a:solidFill>
              <a:latin typeface="Times New Roman" panose="02020603050405020304" pitchFamily="18" charset="0"/>
              <a:cs typeface="Times New Roman" panose="02020603050405020304" pitchFamily="18" charset="0"/>
            </a:endParaRPr>
          </a:p>
          <a:p>
            <a:pPr marL="514350" indent="-514350">
              <a:buClr>
                <a:schemeClr val="tx1"/>
              </a:buClr>
              <a:buFont typeface="+mj-lt"/>
              <a:buAutoNum type="arabicPeriod"/>
            </a:pPr>
            <a:r>
              <a:rPr lang="ru-RU" sz="2000" dirty="0">
                <a:solidFill>
                  <a:prstClr val="black"/>
                </a:solidFill>
                <a:latin typeface="Times New Roman" panose="02020603050405020304" pitchFamily="18" charset="0"/>
                <a:cs typeface="Times New Roman" panose="02020603050405020304" pitchFamily="18" charset="0"/>
              </a:rPr>
              <a:t>Процесс отстаивания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3"/>
          <a:stretch>
            <a:fillRect/>
          </a:stretch>
        </p:blipFill>
        <p:spPr>
          <a:xfrm>
            <a:off x="1772087" y="1228739"/>
            <a:ext cx="8230313" cy="1146147"/>
          </a:xfrm>
          <a:prstGeom prst="rect">
            <a:avLst/>
          </a:prstGeom>
        </p:spPr>
      </p:pic>
      <p:sp>
        <p:nvSpPr>
          <p:cNvPr id="6" name="Rectangle 2"/>
          <p:cNvSpPr txBox="1">
            <a:spLocks noChangeArrowheads="1"/>
          </p:cNvSpPr>
          <p:nvPr/>
        </p:nvSpPr>
        <p:spPr bwMode="auto">
          <a:xfrm>
            <a:off x="1854200" y="665163"/>
            <a:ext cx="82296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2800" b="1" i="0" u="none" strike="noStrike" kern="0" cap="none" spc="0" normalizeH="0" baseline="0" noProof="0" dirty="0">
                <a:ln>
                  <a:noFill/>
                </a:ln>
                <a:solidFill>
                  <a:srgbClr val="00CC99"/>
                </a:solidFill>
                <a:effectLst/>
                <a:uLnTx/>
                <a:uFillTx/>
                <a:latin typeface="Arial"/>
                <a:ea typeface="+mj-ea"/>
                <a:cs typeface="+mj-cs"/>
              </a:rPr>
              <a:t>Расчет процесса отстаивания</a:t>
            </a:r>
          </a:p>
        </p:txBody>
      </p:sp>
      <p:sp>
        <p:nvSpPr>
          <p:cNvPr id="7" name="Rectangle 3"/>
          <p:cNvSpPr txBox="1">
            <a:spLocks noChangeArrowheads="1"/>
          </p:cNvSpPr>
          <p:nvPr/>
        </p:nvSpPr>
        <p:spPr bwMode="auto">
          <a:xfrm>
            <a:off x="666750" y="1103313"/>
            <a:ext cx="9144000"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ru-RU" altLang="ru-RU" sz="2200" b="1" i="0" u="none" strike="noStrike" kern="0" cap="none" spc="0" normalizeH="0" baseline="0" noProof="0" dirty="0">
                <a:ln>
                  <a:noFill/>
                </a:ln>
                <a:solidFill>
                  <a:srgbClr val="000000"/>
                </a:solidFill>
                <a:effectLst/>
                <a:uLnTx/>
                <a:uFillTx/>
                <a:latin typeface="Arial"/>
                <a:ea typeface="+mn-ea"/>
                <a:cs typeface="+mn-cs"/>
              </a:rPr>
              <a:t>Скорость осаждения выражение (</a:t>
            </a:r>
            <a:r>
              <a:rPr kumimoji="0" lang="ru-RU" altLang="ru-RU" sz="2200" b="1" i="1" u="none" strike="noStrike" kern="0" cap="none" spc="0" normalizeH="0" baseline="0" noProof="0" dirty="0">
                <a:ln>
                  <a:noFill/>
                </a:ln>
                <a:solidFill>
                  <a:srgbClr val="000000"/>
                </a:solidFill>
                <a:effectLst/>
                <a:uLnTx/>
                <a:uFillTx/>
                <a:latin typeface="Arial"/>
                <a:ea typeface="+mn-ea"/>
                <a:cs typeface="+mn-cs"/>
              </a:rPr>
              <a:t>закон Стокса</a:t>
            </a:r>
            <a:r>
              <a:rPr kumimoji="0" lang="ru-RU" altLang="ru-RU" sz="2200" b="1"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ru-RU" altLang="ru-RU" sz="2200" b="1" i="0" u="none" strike="noStrike" kern="0" cap="none" spc="0" normalizeH="0" baseline="0" noProof="0" dirty="0">
                <a:ln>
                  <a:noFill/>
                </a:ln>
                <a:solidFill>
                  <a:srgbClr val="000000"/>
                </a:solidFill>
                <a:effectLst/>
                <a:uLnTx/>
                <a:uFillTx/>
                <a:latin typeface="Arial"/>
                <a:ea typeface="+mn-ea"/>
                <a:cs typeface="+mn-cs"/>
              </a:rPr>
              <a:t>если 10</a:t>
            </a:r>
            <a:r>
              <a:rPr kumimoji="0" lang="ru-RU" altLang="ru-RU" sz="2200" b="1" i="0" u="none" strike="noStrike" kern="0" cap="none" spc="0" normalizeH="0" baseline="30000" noProof="0" dirty="0">
                <a:ln>
                  <a:noFill/>
                </a:ln>
                <a:solidFill>
                  <a:srgbClr val="000000"/>
                </a:solidFill>
                <a:effectLst/>
                <a:uLnTx/>
                <a:uFillTx/>
                <a:latin typeface="Arial"/>
                <a:ea typeface="+mn-ea"/>
                <a:cs typeface="+mn-cs"/>
              </a:rPr>
              <a:t>-4</a:t>
            </a:r>
            <a:r>
              <a:rPr kumimoji="0" lang="ru-RU" altLang="ru-RU" sz="2200" b="1" i="0" u="none" strike="noStrike" kern="0" cap="none" spc="0" normalizeH="0" baseline="0" noProof="0" dirty="0">
                <a:ln>
                  <a:noFill/>
                </a:ln>
                <a:solidFill>
                  <a:srgbClr val="000000"/>
                </a:solidFill>
                <a:effectLst/>
                <a:uLnTx/>
                <a:uFillTx/>
                <a:latin typeface="Arial"/>
                <a:ea typeface="+mn-ea"/>
                <a:cs typeface="+mn-cs"/>
              </a:rPr>
              <a:t>≤</a:t>
            </a:r>
            <a:r>
              <a:rPr kumimoji="0" lang="en-US" altLang="ru-RU" sz="2200" b="1" i="0" u="none" strike="noStrike" kern="0" cap="none" spc="0" normalizeH="0" baseline="0" noProof="0" dirty="0">
                <a:ln>
                  <a:noFill/>
                </a:ln>
                <a:solidFill>
                  <a:srgbClr val="000000"/>
                </a:solidFill>
                <a:effectLst/>
                <a:uLnTx/>
                <a:uFillTx/>
                <a:latin typeface="Arial"/>
                <a:ea typeface="+mn-ea"/>
                <a:cs typeface="+mn-cs"/>
              </a:rPr>
              <a:t>Re</a:t>
            </a:r>
            <a:r>
              <a:rPr kumimoji="0" lang="ru-RU" altLang="ru-RU" sz="2200" b="1" i="0" u="none" strike="noStrike" kern="0" cap="none" spc="0" normalizeH="0" baseline="0" noProof="0" dirty="0">
                <a:ln>
                  <a:noFill/>
                </a:ln>
                <a:solidFill>
                  <a:srgbClr val="000000"/>
                </a:solidFill>
                <a:effectLst/>
                <a:uLnTx/>
                <a:uFillTx/>
                <a:latin typeface="Arial"/>
                <a:ea typeface="+mn-ea"/>
                <a:cs typeface="+mn-cs"/>
              </a:rPr>
              <a:t>&lt;2</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ru-RU" altLang="ru-RU" sz="22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ru-RU" altLang="ru-RU"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ru-RU" altLang="ru-RU"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ru-RU" altLang="ru-RU" sz="2200" b="1" i="0" u="none" strike="noStrike" kern="0" cap="none" spc="0" normalizeH="0" baseline="0" noProof="0" dirty="0">
                <a:ln>
                  <a:noFill/>
                </a:ln>
                <a:solidFill>
                  <a:srgbClr val="000000"/>
                </a:solidFill>
                <a:effectLst/>
                <a:uLnTx/>
                <a:uFillTx/>
                <a:latin typeface="Arial"/>
                <a:ea typeface="+mn-ea"/>
                <a:cs typeface="+mn-cs"/>
              </a:rPr>
              <a:t>Если 2≤</a:t>
            </a:r>
            <a:r>
              <a:rPr kumimoji="0" lang="en-US" altLang="ru-RU" sz="2200" b="1" i="0" u="none" strike="noStrike" kern="0" cap="none" spc="0" normalizeH="0" baseline="0" noProof="0" dirty="0">
                <a:ln>
                  <a:noFill/>
                </a:ln>
                <a:solidFill>
                  <a:srgbClr val="000000"/>
                </a:solidFill>
                <a:effectLst/>
                <a:uLnTx/>
                <a:uFillTx/>
                <a:latin typeface="Arial"/>
                <a:ea typeface="+mn-ea"/>
                <a:cs typeface="+mn-cs"/>
              </a:rPr>
              <a:t>R</a:t>
            </a:r>
            <a:r>
              <a:rPr kumimoji="0" lang="ru-RU" altLang="ru-RU" sz="2200" b="1" i="0" u="none" strike="noStrike" kern="0" cap="none" spc="0" normalizeH="0" baseline="0" noProof="0" dirty="0">
                <a:ln>
                  <a:noFill/>
                </a:ln>
                <a:solidFill>
                  <a:srgbClr val="000000"/>
                </a:solidFill>
                <a:effectLst/>
                <a:uLnTx/>
                <a:uFillTx/>
                <a:latin typeface="Arial"/>
                <a:ea typeface="+mn-ea"/>
                <a:cs typeface="+mn-cs"/>
              </a:rPr>
              <a:t>≤500 , используют </a:t>
            </a:r>
            <a:r>
              <a:rPr kumimoji="0" lang="ru-RU" altLang="ru-RU" sz="2200" b="1" i="1" u="none" strike="noStrike" kern="0" cap="none" spc="0" normalizeH="0" baseline="0" noProof="0" dirty="0">
                <a:ln>
                  <a:noFill/>
                </a:ln>
                <a:solidFill>
                  <a:srgbClr val="000000"/>
                </a:solidFill>
                <a:effectLst/>
                <a:uLnTx/>
                <a:uFillTx/>
                <a:latin typeface="Arial"/>
                <a:ea typeface="+mn-ea"/>
                <a:cs typeface="+mn-cs"/>
              </a:rPr>
              <a:t>формулу Алена</a:t>
            </a:r>
            <a:r>
              <a:rPr kumimoji="0" lang="ru-RU" altLang="ru-RU" sz="2200" b="1"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ru-RU" altLang="ru-RU" sz="22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ru-RU" altLang="ru-RU"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ru-RU" altLang="ru-RU"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ru-RU" altLang="ru-RU"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ru-RU" altLang="ru-RU" sz="2000" b="1" i="0" u="none" strike="noStrike" kern="0" cap="none" spc="0" normalizeH="0" baseline="0" noProof="0" dirty="0">
                <a:ln>
                  <a:noFill/>
                </a:ln>
                <a:solidFill>
                  <a:srgbClr val="000000"/>
                </a:solidFill>
                <a:effectLst/>
                <a:uLnTx/>
                <a:uFillTx/>
                <a:latin typeface="Arial"/>
                <a:ea typeface="+mn-ea"/>
                <a:cs typeface="+mn-cs"/>
              </a:rPr>
              <a:t>Если </a:t>
            </a:r>
            <a:r>
              <a:rPr kumimoji="0" lang="en-US" altLang="ru-RU" sz="2000" b="1" i="0" u="none" strike="noStrike" kern="0" cap="none" spc="0" normalizeH="0" baseline="0" noProof="0" dirty="0">
                <a:ln>
                  <a:noFill/>
                </a:ln>
                <a:solidFill>
                  <a:srgbClr val="000000"/>
                </a:solidFill>
                <a:effectLst/>
                <a:uLnTx/>
                <a:uFillTx/>
                <a:latin typeface="Arial"/>
                <a:ea typeface="+mn-ea"/>
                <a:cs typeface="+mn-cs"/>
              </a:rPr>
              <a:t>Re</a:t>
            </a:r>
            <a:r>
              <a:rPr kumimoji="0" lang="ru-RU" altLang="ru-RU" sz="2000" b="1" i="0" u="none" strike="noStrike" kern="0" cap="none" spc="0" normalizeH="0" baseline="0" noProof="0" dirty="0">
                <a:ln>
                  <a:noFill/>
                </a:ln>
                <a:solidFill>
                  <a:srgbClr val="000000"/>
                </a:solidFill>
                <a:effectLst/>
                <a:uLnTx/>
                <a:uFillTx/>
                <a:latin typeface="Arial"/>
                <a:ea typeface="+mn-ea"/>
                <a:cs typeface="+mn-cs"/>
              </a:rPr>
              <a:t>&gt;500, используют </a:t>
            </a:r>
            <a:r>
              <a:rPr kumimoji="0" lang="ru-RU" altLang="ru-RU" sz="2000" b="1" i="1" u="none" strike="noStrike" kern="0" cap="none" spc="0" normalizeH="0" baseline="0" noProof="0" dirty="0">
                <a:ln>
                  <a:noFill/>
                </a:ln>
                <a:solidFill>
                  <a:srgbClr val="000000"/>
                </a:solidFill>
                <a:effectLst/>
                <a:uLnTx/>
                <a:uFillTx/>
                <a:latin typeface="Arial"/>
                <a:ea typeface="+mn-ea"/>
                <a:cs typeface="+mn-cs"/>
              </a:rPr>
              <a:t>формулу Ньютона-</a:t>
            </a:r>
            <a:r>
              <a:rPr kumimoji="0" lang="ru-RU" altLang="ru-RU" sz="2000" b="1" i="1" u="none" strike="noStrike" kern="0" cap="none" spc="0" normalizeH="0" baseline="0" noProof="0" dirty="0" err="1">
                <a:ln>
                  <a:noFill/>
                </a:ln>
                <a:solidFill>
                  <a:srgbClr val="000000"/>
                </a:solidFill>
                <a:effectLst/>
                <a:uLnTx/>
                <a:uFillTx/>
                <a:latin typeface="Arial"/>
                <a:ea typeface="+mn-ea"/>
                <a:cs typeface="+mn-cs"/>
              </a:rPr>
              <a:t>Риттингера</a:t>
            </a:r>
            <a:r>
              <a:rPr kumimoji="0" lang="ru-RU" altLang="ru-RU" sz="2000" b="1"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ru-RU" altLang="ru-RU"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ru-RU" altLang="ru-RU" sz="24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8" name="Object 4"/>
          <p:cNvGraphicFramePr>
            <a:graphicFrameLocks noChangeAspect="1"/>
          </p:cNvGraphicFramePr>
          <p:nvPr/>
        </p:nvGraphicFramePr>
        <p:xfrm>
          <a:off x="3203575" y="1916113"/>
          <a:ext cx="2592388" cy="874712"/>
        </p:xfrm>
        <a:graphic>
          <a:graphicData uri="http://schemas.openxmlformats.org/presentationml/2006/ole">
            <mc:AlternateContent xmlns:mc="http://schemas.openxmlformats.org/markup-compatibility/2006">
              <mc:Choice xmlns:v="urn:schemas-microsoft-com:vml" Requires="v">
                <p:oleObj spid="_x0000_s1062" name="Формула" r:id="rId4" imgW="1612900" imgH="546100" progId="Equation.3">
                  <p:embed/>
                </p:oleObj>
              </mc:Choice>
              <mc:Fallback>
                <p:oleObj name="Формула" r:id="rId4" imgW="1612900" imgH="546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916113"/>
                        <a:ext cx="259238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412241721"/>
              </p:ext>
            </p:extLst>
          </p:nvPr>
        </p:nvGraphicFramePr>
        <p:xfrm>
          <a:off x="2123728" y="3789040"/>
          <a:ext cx="5076825" cy="1008062"/>
        </p:xfrm>
        <a:graphic>
          <a:graphicData uri="http://schemas.openxmlformats.org/presentationml/2006/ole">
            <mc:AlternateContent xmlns:mc="http://schemas.openxmlformats.org/markup-compatibility/2006">
              <mc:Choice xmlns:v="urn:schemas-microsoft-com:vml" Requires="v">
                <p:oleObj spid="_x0000_s1063" name="Формула" r:id="rId6" imgW="2070100" imgH="469900" progId="Equation.3">
                  <p:embed/>
                </p:oleObj>
              </mc:Choice>
              <mc:Fallback>
                <p:oleObj name="Формула" r:id="rId6" imgW="20701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3789040"/>
                        <a:ext cx="5076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94662711"/>
              </p:ext>
            </p:extLst>
          </p:nvPr>
        </p:nvGraphicFramePr>
        <p:xfrm>
          <a:off x="3584575" y="5353050"/>
          <a:ext cx="3211513" cy="911225"/>
        </p:xfrm>
        <a:graphic>
          <a:graphicData uri="http://schemas.openxmlformats.org/presentationml/2006/ole">
            <mc:AlternateContent xmlns:mc="http://schemas.openxmlformats.org/markup-compatibility/2006">
              <mc:Choice xmlns:v="urn:schemas-microsoft-com:vml" Requires="v">
                <p:oleObj spid="_x0000_s1064" name="Формула" r:id="rId8" imgW="1916868" imgH="545863" progId="Equation.3">
                  <p:embed/>
                </p:oleObj>
              </mc:Choice>
              <mc:Fallback>
                <p:oleObj name="Формула" r:id="rId8" imgW="1916868" imgH="54586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4575" y="5353050"/>
                        <a:ext cx="3211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656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6" name="Прямоугольник 5"/>
          <p:cNvSpPr/>
          <p:nvPr/>
        </p:nvSpPr>
        <p:spPr>
          <a:xfrm>
            <a:off x="836428" y="1087479"/>
            <a:ext cx="11355572" cy="4134465"/>
          </a:xfrm>
          <a:prstGeom prst="rect">
            <a:avLst/>
          </a:prstGeom>
        </p:spPr>
        <p:txBody>
          <a:bodyPr wrap="square">
            <a:spAutoFit/>
          </a:bodyPr>
          <a:lstStyle/>
          <a:p>
            <a:pPr lvl="0" defTabSz="914400">
              <a:spcBef>
                <a:spcPts val="700"/>
              </a:spcBef>
              <a:buClr>
                <a:srgbClr val="8597C0"/>
              </a:buClr>
              <a:buSzPct val="60000"/>
            </a:pPr>
            <a:r>
              <a:rPr lang="ru-RU" sz="2400" b="1" dirty="0">
                <a:solidFill>
                  <a:prstClr val="black"/>
                </a:solidFill>
                <a:latin typeface="Arial" panose="020B0604020202020204" pitchFamily="34" charset="0"/>
                <a:cs typeface="Arial" panose="020B0604020202020204" pitchFamily="34" charset="0"/>
              </a:rPr>
              <a:t>Контрольные вопросы:</a:t>
            </a:r>
          </a:p>
          <a:p>
            <a:pPr marL="319088" lvl="0" indent="-319088" defTabSz="914400">
              <a:spcBef>
                <a:spcPts val="700"/>
              </a:spcBef>
              <a:buClr>
                <a:srgbClr val="8597C0"/>
              </a:buClr>
              <a:buSzPct val="60000"/>
              <a:buFont typeface="Wingdings" charset="0"/>
              <a:buChar char=""/>
            </a:pPr>
            <a:r>
              <a:rPr lang="ru-RU" sz="2400" dirty="0">
                <a:solidFill>
                  <a:prstClr val="black"/>
                </a:solidFill>
                <a:latin typeface="Arial" panose="020B0604020202020204" pitchFamily="34" charset="0"/>
                <a:cs typeface="Arial" panose="020B0604020202020204" pitchFamily="34" charset="0"/>
              </a:rPr>
              <a:t>1. На какие типы подразделяются эмульсии?</a:t>
            </a:r>
          </a:p>
          <a:p>
            <a:pPr marL="319088" lvl="0" indent="-319088" defTabSz="914400">
              <a:spcBef>
                <a:spcPts val="700"/>
              </a:spcBef>
              <a:buClr>
                <a:srgbClr val="8597C0"/>
              </a:buClr>
              <a:buSzPct val="60000"/>
              <a:buFont typeface="Wingdings" charset="0"/>
              <a:buChar char=""/>
            </a:pPr>
            <a:r>
              <a:rPr lang="ru-RU" sz="2400" dirty="0">
                <a:solidFill>
                  <a:prstClr val="black"/>
                </a:solidFill>
                <a:latin typeface="Arial" panose="020B0604020202020204" pitchFamily="34" charset="0"/>
                <a:cs typeface="Arial" panose="020B0604020202020204" pitchFamily="34" charset="0"/>
              </a:rPr>
              <a:t>2. На какие разновидности эмульсии подразделяются по дисперсности?</a:t>
            </a:r>
          </a:p>
          <a:p>
            <a:pPr marL="319088" lvl="0" indent="-319088" defTabSz="914400">
              <a:spcBef>
                <a:spcPts val="700"/>
              </a:spcBef>
              <a:buClr>
                <a:srgbClr val="8597C0"/>
              </a:buClr>
              <a:buSzPct val="60000"/>
              <a:buFont typeface="Wingdings" charset="0"/>
              <a:buChar char=""/>
            </a:pPr>
            <a:r>
              <a:rPr lang="ru-RU" sz="2400" dirty="0">
                <a:solidFill>
                  <a:prstClr val="black"/>
                </a:solidFill>
                <a:latin typeface="Arial" panose="020B0604020202020204" pitchFamily="34" charset="0"/>
                <a:cs typeface="Arial" panose="020B0604020202020204" pitchFamily="34" charset="0"/>
              </a:rPr>
              <a:t>3. Какие факторы определяют устойчивость эмульсии?</a:t>
            </a:r>
          </a:p>
          <a:p>
            <a:pPr marL="319088" lvl="0" indent="-319088" defTabSz="914400">
              <a:spcBef>
                <a:spcPts val="700"/>
              </a:spcBef>
              <a:buClr>
                <a:srgbClr val="8597C0"/>
              </a:buClr>
              <a:buSzPct val="60000"/>
              <a:buFont typeface="Wingdings" charset="0"/>
              <a:buChar char=""/>
            </a:pPr>
            <a:r>
              <a:rPr lang="ru-RU" sz="2400" dirty="0">
                <a:solidFill>
                  <a:prstClr val="black"/>
                </a:solidFill>
                <a:latin typeface="Arial" panose="020B0604020202020204" pitchFamily="34" charset="0"/>
                <a:cs typeface="Arial" panose="020B0604020202020204" pitchFamily="34" charset="0"/>
              </a:rPr>
              <a:t>4. Способы разрушения водонефтяных эмульсий?</a:t>
            </a:r>
          </a:p>
          <a:p>
            <a:pPr marL="319088" lvl="0" indent="-319088" defTabSz="914400">
              <a:spcBef>
                <a:spcPts val="700"/>
              </a:spcBef>
              <a:buClr>
                <a:srgbClr val="8597C0"/>
              </a:buClr>
              <a:buSzPct val="60000"/>
              <a:buFont typeface="Wingdings" charset="0"/>
              <a:buChar char=""/>
            </a:pPr>
            <a:r>
              <a:rPr lang="ru-RU" sz="2400" dirty="0">
                <a:solidFill>
                  <a:prstClr val="black"/>
                </a:solidFill>
                <a:latin typeface="Arial" panose="020B0604020202020204" pitchFamily="34" charset="0"/>
                <a:cs typeface="Arial" panose="020B0604020202020204" pitchFamily="34" charset="0"/>
              </a:rPr>
              <a:t>5. От чего зависит эффективность процесса </a:t>
            </a:r>
            <a:r>
              <a:rPr lang="ru-RU" sz="2400" dirty="0" err="1">
                <a:solidFill>
                  <a:prstClr val="black"/>
                </a:solidFill>
                <a:latin typeface="Arial" panose="020B0604020202020204" pitchFamily="34" charset="0"/>
                <a:cs typeface="Arial" panose="020B0604020202020204" pitchFamily="34" charset="0"/>
              </a:rPr>
              <a:t>деэмульгации</a:t>
            </a:r>
            <a:r>
              <a:rPr lang="ru-RU" sz="2400" dirty="0">
                <a:solidFill>
                  <a:prstClr val="black"/>
                </a:solidFill>
                <a:latin typeface="Arial" panose="020B0604020202020204" pitchFamily="34" charset="0"/>
                <a:cs typeface="Arial" panose="020B0604020202020204" pitchFamily="34" charset="0"/>
              </a:rPr>
              <a:t>?</a:t>
            </a:r>
          </a:p>
          <a:p>
            <a:pPr marL="319088" lvl="0" indent="-319088" defTabSz="914400">
              <a:spcBef>
                <a:spcPts val="700"/>
              </a:spcBef>
              <a:buClr>
                <a:srgbClr val="8597C0"/>
              </a:buClr>
              <a:buSzPct val="60000"/>
              <a:buFont typeface="Wingdings" charset="0"/>
              <a:buChar char=""/>
            </a:pPr>
            <a:r>
              <a:rPr lang="ru-RU" sz="2400" dirty="0">
                <a:solidFill>
                  <a:prstClr val="black"/>
                </a:solidFill>
                <a:latin typeface="Arial" panose="020B0604020202020204" pitchFamily="34" charset="0"/>
                <a:cs typeface="Arial" panose="020B0604020202020204" pitchFamily="34" charset="0"/>
              </a:rPr>
              <a:t>6. Наиболее распространенные </a:t>
            </a:r>
            <a:r>
              <a:rPr lang="ru-RU" sz="2400" dirty="0" err="1">
                <a:solidFill>
                  <a:prstClr val="black"/>
                </a:solidFill>
                <a:latin typeface="Arial" panose="020B0604020202020204" pitchFamily="34" charset="0"/>
                <a:cs typeface="Arial" panose="020B0604020202020204" pitchFamily="34" charset="0"/>
              </a:rPr>
              <a:t>деэмульгаторы</a:t>
            </a:r>
            <a:r>
              <a:rPr lang="ru-RU" sz="2400" dirty="0">
                <a:solidFill>
                  <a:prstClr val="black"/>
                </a:solidFill>
                <a:latin typeface="Arial" panose="020B0604020202020204" pitchFamily="34" charset="0"/>
                <a:cs typeface="Arial" panose="020B0604020202020204" pitchFamily="34" charset="0"/>
              </a:rPr>
              <a:t>?</a:t>
            </a:r>
          </a:p>
          <a:p>
            <a:pPr marL="319088" lvl="0" indent="-319088" defTabSz="914400">
              <a:spcBef>
                <a:spcPts val="700"/>
              </a:spcBef>
              <a:buClr>
                <a:srgbClr val="8597C0"/>
              </a:buClr>
              <a:buSzPct val="60000"/>
              <a:buFont typeface="Wingdings" charset="0"/>
              <a:buChar char=""/>
            </a:pPr>
            <a:r>
              <a:rPr lang="ru-RU" sz="2400" dirty="0">
                <a:solidFill>
                  <a:prstClr val="black"/>
                </a:solidFill>
                <a:latin typeface="Arial" panose="020B0604020202020204" pitchFamily="34" charset="0"/>
                <a:cs typeface="Arial" panose="020B0604020202020204" pitchFamily="34" charset="0"/>
              </a:rPr>
              <a:t>7. Какая технологическая операция используется для разделения фаз?</a:t>
            </a:r>
          </a:p>
          <a:p>
            <a:pPr marL="319088" lvl="0" indent="-319088" defTabSz="914400">
              <a:spcBef>
                <a:spcPts val="700"/>
              </a:spcBef>
              <a:buClr>
                <a:srgbClr val="8597C0"/>
              </a:buClr>
              <a:buSzPct val="60000"/>
              <a:buFont typeface="Wingdings" charset="0"/>
              <a:buChar char=""/>
            </a:pPr>
            <a:r>
              <a:rPr lang="ru-RU" sz="2400" dirty="0">
                <a:solidFill>
                  <a:prstClr val="black"/>
                </a:solidFill>
                <a:latin typeface="Arial" panose="020B0604020202020204" pitchFamily="34" charset="0"/>
                <a:cs typeface="Arial" panose="020B0604020202020204" pitchFamily="34" charset="0"/>
              </a:rPr>
              <a:t>8. Какой существует расчет процесса отстаивания?</a:t>
            </a:r>
          </a:p>
        </p:txBody>
      </p:sp>
    </p:spTree>
    <p:extLst>
      <p:ext uri="{BB962C8B-B14F-4D97-AF65-F5344CB8AC3E}">
        <p14:creationId xmlns:p14="http://schemas.microsoft.com/office/powerpoint/2010/main" val="167853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a:solidFill>
                  <a:srgbClr val="FF0000"/>
                </a:solidFill>
                <a:effectLst>
                  <a:outerShdw blurRad="38100" dist="38100" dir="2700000" algn="tl">
                    <a:srgbClr val="000000">
                      <a:alpha val="43137"/>
                    </a:srgbClr>
                  </a:outerShdw>
                </a:effectLst>
                <a:cs typeface="Times New Roman" panose="02020603050405020304" pitchFamily="18" charset="0"/>
              </a:rPr>
              <a:t>По завершению урока Вы будете знать:</a:t>
            </a:r>
            <a:endParaRPr lang="ru-RU" dirty="0">
              <a:solidFill>
                <a:srgbClr val="FF0000"/>
              </a:solidFill>
            </a:endParaRPr>
          </a:p>
        </p:txBody>
      </p:sp>
      <p:sp>
        <p:nvSpPr>
          <p:cNvPr id="3" name="Содержимое 2"/>
          <p:cNvSpPr>
            <a:spLocks noGrp="1"/>
          </p:cNvSpPr>
          <p:nvPr>
            <p:ph sz="quarter" idx="13"/>
          </p:nvPr>
        </p:nvSpPr>
        <p:spPr>
          <a:xfrm>
            <a:off x="677334" y="2172451"/>
            <a:ext cx="10800000" cy="3655513"/>
          </a:xfrm>
        </p:spPr>
        <p:txBody>
          <a:bodyPr/>
          <a:lstStyle/>
          <a:p>
            <a:r>
              <a:rPr lang="ru-RU" dirty="0"/>
              <a:t>Что такое нефтяная эмульсия</a:t>
            </a:r>
          </a:p>
          <a:p>
            <a:r>
              <a:rPr lang="ru-RU" dirty="0"/>
              <a:t>Характер дисперсных фаз</a:t>
            </a:r>
          </a:p>
          <a:p>
            <a:r>
              <a:rPr lang="ru-RU" dirty="0"/>
              <a:t>Электрические </a:t>
            </a:r>
            <a:r>
              <a:rPr lang="ru-RU" dirty="0" err="1"/>
              <a:t>свойсвта</a:t>
            </a:r>
            <a:r>
              <a:rPr lang="ru-RU" dirty="0"/>
              <a:t> эмульсии</a:t>
            </a:r>
          </a:p>
          <a:p>
            <a:r>
              <a:rPr lang="ru-RU" dirty="0"/>
              <a:t>Инверсия</a:t>
            </a:r>
          </a:p>
          <a:p>
            <a:r>
              <a:rPr lang="ru-RU" dirty="0"/>
              <a:t>Отстойники</a:t>
            </a:r>
          </a:p>
          <a:p>
            <a:pPr marL="0" indent="0">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6861" y="151842"/>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6" name="Прямоугольник 5">
            <a:extLst>
              <a:ext uri="{FF2B5EF4-FFF2-40B4-BE49-F238E27FC236}">
                <a16:creationId xmlns:a16="http://schemas.microsoft.com/office/drawing/2014/main" id="{6E9DD8B1-13CD-4CE4-8DCF-46BE24CE92A7}"/>
              </a:ext>
            </a:extLst>
          </p:cNvPr>
          <p:cNvSpPr/>
          <p:nvPr/>
        </p:nvSpPr>
        <p:spPr>
          <a:xfrm>
            <a:off x="386861" y="1012954"/>
            <a:ext cx="11289324" cy="4832092"/>
          </a:xfrm>
          <a:prstGeom prst="rect">
            <a:avLst/>
          </a:prstGeom>
        </p:spPr>
        <p:txBody>
          <a:bodyPr wrap="square">
            <a:spAutoFit/>
          </a:bodyPr>
          <a:lstStyle/>
          <a:p>
            <a:pPr indent="269875"/>
            <a:r>
              <a:rPr lang="ru-RU" sz="2200" dirty="0"/>
              <a:t>Под нефтяными эмульсиями  понимают механическую смесь нефти и пластовой воды, нерастворимых друг в друге и находящихся в мелкодисперсном состоянии.</a:t>
            </a:r>
          </a:p>
          <a:p>
            <a:pPr indent="269875"/>
            <a:r>
              <a:rPr lang="ru-RU" sz="2200" dirty="0"/>
              <a:t>В пласте и на забое скважины эмульсии, как правило, не образуются. Они образуются в стволе скважины, при этом на  интенсивность образования эмульсий влияет способ эксплуатации  скважин.</a:t>
            </a:r>
          </a:p>
          <a:p>
            <a:pPr indent="269875"/>
            <a:r>
              <a:rPr lang="ru-RU" sz="2200" dirty="0"/>
              <a:t>Нефтяная эмульсия образуется под влиянием энергии, проявляющейся в  виде:</a:t>
            </a:r>
          </a:p>
          <a:p>
            <a:pPr indent="269875"/>
            <a:r>
              <a:rPr lang="ru-RU" sz="2200" dirty="0"/>
              <a:t>*	 механической энергии;</a:t>
            </a:r>
          </a:p>
          <a:p>
            <a:pPr indent="269875"/>
            <a:r>
              <a:rPr lang="ru-RU" sz="2200" dirty="0"/>
              <a:t>*	 энергии расширения газа</a:t>
            </a:r>
          </a:p>
          <a:p>
            <a:pPr indent="269875"/>
            <a:r>
              <a:rPr lang="ru-RU" sz="2200" dirty="0"/>
              <a:t>*	 энергии, обусловленной силой тяжести.</a:t>
            </a:r>
          </a:p>
          <a:p>
            <a:pPr indent="269875"/>
            <a:r>
              <a:rPr lang="ru-RU" sz="2200" dirty="0"/>
              <a:t>   	В эмульсиях различают две фазы: внутреннюю и внешнюю. Жидкость, в которой размещаются мельчайшие капли другой жидкости называется   дисперсионной средой (внешней, сплошной фазой), а жидкость, размещенную в виде мелких капель в дисперсионной среде - дисперсной фазой ( внутренней, разобщенной фазой).</a:t>
            </a:r>
          </a:p>
        </p:txBody>
      </p:sp>
    </p:spTree>
    <p:extLst>
      <p:ext uri="{BB962C8B-B14F-4D97-AF65-F5344CB8AC3E}">
        <p14:creationId xmlns:p14="http://schemas.microsoft.com/office/powerpoint/2010/main" val="100028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000" y="9150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6" name="Прямоугольник 5">
            <a:extLst>
              <a:ext uri="{FF2B5EF4-FFF2-40B4-BE49-F238E27FC236}">
                <a16:creationId xmlns:a16="http://schemas.microsoft.com/office/drawing/2014/main" id="{80C4CC29-D272-48AD-82A6-6978ADF0667D}"/>
              </a:ext>
            </a:extLst>
          </p:cNvPr>
          <p:cNvSpPr/>
          <p:nvPr/>
        </p:nvSpPr>
        <p:spPr>
          <a:xfrm>
            <a:off x="463062" y="838200"/>
            <a:ext cx="11265876" cy="5509200"/>
          </a:xfrm>
          <a:prstGeom prst="rect">
            <a:avLst/>
          </a:prstGeom>
        </p:spPr>
        <p:txBody>
          <a:bodyPr wrap="square">
            <a:spAutoFit/>
          </a:bodyPr>
          <a:lstStyle/>
          <a:p>
            <a:pPr indent="269875" algn="just">
              <a:spcAft>
                <a:spcPts val="0"/>
              </a:spcAft>
            </a:pPr>
            <a:r>
              <a:rPr lang="ru-RU" sz="2200" dirty="0">
                <a:latin typeface="Times New Roman" panose="02020603050405020304" pitchFamily="18" charset="0"/>
                <a:ea typeface="Times New Roman" panose="02020603050405020304" pitchFamily="18" charset="0"/>
              </a:rPr>
              <a:t>По характеру дисперсной фазы и дисперсионной среды</a:t>
            </a:r>
            <a:r>
              <a:rPr lang="ru-RU" sz="2200" b="1" dirty="0">
                <a:latin typeface="Times New Roman" panose="02020603050405020304" pitchFamily="18" charset="0"/>
                <a:ea typeface="Times New Roman" panose="02020603050405020304" pitchFamily="18" charset="0"/>
              </a:rPr>
              <a:t> </a:t>
            </a:r>
            <a:r>
              <a:rPr lang="ru-RU" sz="2200" dirty="0">
                <a:latin typeface="Times New Roman" panose="02020603050405020304" pitchFamily="18" charset="0"/>
                <a:ea typeface="Times New Roman" panose="02020603050405020304" pitchFamily="18" charset="0"/>
              </a:rPr>
              <a:t>различают эмульсии двух типов:</a:t>
            </a:r>
            <a:endParaRPr lang="ru-KZ" sz="2200" dirty="0">
              <a:latin typeface="Times New Roman" panose="02020603050405020304" pitchFamily="18" charset="0"/>
              <a:ea typeface="Times New Roman" panose="02020603050405020304" pitchFamily="18" charset="0"/>
            </a:endParaRPr>
          </a:p>
          <a:p>
            <a:pPr indent="269875" algn="just">
              <a:spcAft>
                <a:spcPts val="0"/>
              </a:spcAft>
            </a:pPr>
            <a:r>
              <a:rPr lang="ru-RU" sz="2200"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I</a:t>
            </a:r>
            <a:r>
              <a:rPr lang="ru-RU" sz="2200" dirty="0">
                <a:latin typeface="Times New Roman" panose="02020603050405020304" pitchFamily="18" charset="0"/>
                <a:ea typeface="Times New Roman" panose="02020603050405020304" pitchFamily="18" charset="0"/>
              </a:rPr>
              <a:t> - прямого типа (нефть в воде), их  обозначают Н/В</a:t>
            </a:r>
            <a:endParaRPr lang="ru-KZ" sz="2200" dirty="0">
              <a:latin typeface="Times New Roman" panose="02020603050405020304" pitchFamily="18" charset="0"/>
              <a:ea typeface="Times New Roman" panose="02020603050405020304" pitchFamily="18" charset="0"/>
            </a:endParaRPr>
          </a:p>
          <a:p>
            <a:pPr indent="269875" algn="just">
              <a:spcAft>
                <a:spcPts val="0"/>
              </a:spcAft>
            </a:pPr>
            <a:r>
              <a:rPr lang="en-US" sz="2200" dirty="0">
                <a:latin typeface="Times New Roman" panose="02020603050405020304" pitchFamily="18" charset="0"/>
                <a:ea typeface="Times New Roman" panose="02020603050405020304" pitchFamily="18" charset="0"/>
              </a:rPr>
              <a:t>II</a:t>
            </a:r>
            <a:r>
              <a:rPr lang="ru-RU" sz="2200" dirty="0">
                <a:latin typeface="Times New Roman" panose="02020603050405020304" pitchFamily="18" charset="0"/>
                <a:ea typeface="Times New Roman" panose="02020603050405020304" pitchFamily="18" charset="0"/>
              </a:rPr>
              <a:t> - обратного типа (вода в нефти), их  обозначают В/Н</a:t>
            </a:r>
            <a:endParaRPr lang="ru-KZ" sz="2200" dirty="0">
              <a:latin typeface="Times New Roman" panose="02020603050405020304" pitchFamily="18" charset="0"/>
              <a:ea typeface="Times New Roman" panose="02020603050405020304" pitchFamily="18" charset="0"/>
            </a:endParaRPr>
          </a:p>
          <a:p>
            <a:pPr indent="269875" algn="just">
              <a:spcAft>
                <a:spcPts val="0"/>
              </a:spcAft>
            </a:pPr>
            <a:r>
              <a:rPr lang="ru-RU" sz="2200" dirty="0">
                <a:latin typeface="Times New Roman" panose="02020603050405020304" pitchFamily="18" charset="0"/>
                <a:ea typeface="Times New Roman" panose="02020603050405020304" pitchFamily="18" charset="0"/>
              </a:rPr>
              <a:t> 	В промысловых условиях  о  количестве воды, содержащейся в эмульсиях, судят обычно по их цвету: </a:t>
            </a:r>
            <a:endParaRPr lang="ru-KZ" sz="2200" dirty="0">
              <a:latin typeface="Times New Roman" panose="02020603050405020304" pitchFamily="18" charset="0"/>
              <a:ea typeface="Times New Roman" panose="02020603050405020304" pitchFamily="18" charset="0"/>
            </a:endParaRPr>
          </a:p>
          <a:p>
            <a:pPr lvl="0" indent="269875" algn="just">
              <a:spcAft>
                <a:spcPts val="0"/>
              </a:spcAft>
              <a:buFont typeface="Symbol" panose="05050102010706020507" pitchFamily="18" charset="2"/>
              <a:buChar char=""/>
              <a:tabLst>
                <a:tab pos="685800" algn="l"/>
              </a:tabLst>
            </a:pPr>
            <a:r>
              <a:rPr lang="ru-RU" sz="2200" dirty="0">
                <a:latin typeface="Times New Roman" panose="02020603050405020304" pitchFamily="18" charset="0"/>
                <a:ea typeface="Times New Roman" panose="02020603050405020304" pitchFamily="18" charset="0"/>
              </a:rPr>
              <a:t>эмульсии, содержащие до 10 % воды, по цвету не отличаются от нефти;</a:t>
            </a:r>
            <a:endParaRPr lang="ru-KZ" sz="2200" dirty="0">
              <a:latin typeface="Times New Roman" panose="02020603050405020304" pitchFamily="18" charset="0"/>
              <a:ea typeface="Times New Roman" panose="02020603050405020304" pitchFamily="18" charset="0"/>
            </a:endParaRPr>
          </a:p>
          <a:p>
            <a:pPr lvl="0" indent="269875" algn="just">
              <a:spcAft>
                <a:spcPts val="0"/>
              </a:spcAft>
              <a:buFont typeface="Symbol" panose="05050102010706020507" pitchFamily="18" charset="2"/>
              <a:buChar char=""/>
              <a:tabLst>
                <a:tab pos="685800" algn="l"/>
              </a:tabLst>
            </a:pPr>
            <a:r>
              <a:rPr lang="ru-RU" sz="2200" dirty="0">
                <a:latin typeface="Times New Roman" panose="02020603050405020304" pitchFamily="18" charset="0"/>
                <a:ea typeface="Times New Roman" panose="02020603050405020304" pitchFamily="18" charset="0"/>
              </a:rPr>
              <a:t> от 15 до 20 % воды - изменяют цвет от коричневого до желтого; </a:t>
            </a:r>
            <a:endParaRPr lang="ru-KZ" sz="2200" dirty="0">
              <a:latin typeface="Times New Roman" panose="02020603050405020304" pitchFamily="18" charset="0"/>
              <a:ea typeface="Times New Roman" panose="02020603050405020304" pitchFamily="18" charset="0"/>
            </a:endParaRPr>
          </a:p>
          <a:p>
            <a:pPr lvl="0" indent="269875" algn="just">
              <a:spcAft>
                <a:spcPts val="0"/>
              </a:spcAft>
              <a:buFont typeface="Symbol" panose="05050102010706020507" pitchFamily="18" charset="2"/>
              <a:buChar char=""/>
              <a:tabLst>
                <a:tab pos="685800" algn="l"/>
              </a:tabLst>
            </a:pPr>
            <a:r>
              <a:rPr lang="ru-RU" sz="2200" dirty="0">
                <a:latin typeface="Times New Roman" panose="02020603050405020304" pitchFamily="18" charset="0"/>
                <a:ea typeface="Times New Roman" panose="02020603050405020304" pitchFamily="18" charset="0"/>
              </a:rPr>
              <a:t> более 25 % воды -  желтые.</a:t>
            </a:r>
            <a:endParaRPr lang="ru-KZ" sz="2200" dirty="0">
              <a:latin typeface="Times New Roman" panose="02020603050405020304" pitchFamily="18" charset="0"/>
              <a:ea typeface="Times New Roman" panose="02020603050405020304" pitchFamily="18" charset="0"/>
            </a:endParaRPr>
          </a:p>
          <a:p>
            <a:pPr indent="269875" algn="just">
              <a:spcAft>
                <a:spcPts val="0"/>
              </a:spcAft>
            </a:pPr>
            <a:r>
              <a:rPr lang="ru-RU" sz="2200" dirty="0">
                <a:latin typeface="Times New Roman" panose="02020603050405020304" pitchFamily="18" charset="0"/>
                <a:ea typeface="Times New Roman" panose="02020603050405020304" pitchFamily="18" charset="0"/>
              </a:rPr>
              <a:t>	Самым важным показателем  нефтяных эмульсий  является их устойчивость</a:t>
            </a:r>
            <a:r>
              <a:rPr lang="ru-RU" sz="2200" b="1" dirty="0">
                <a:latin typeface="Times New Roman" panose="02020603050405020304" pitchFamily="18" charset="0"/>
                <a:ea typeface="Times New Roman" panose="02020603050405020304" pitchFamily="18" charset="0"/>
              </a:rPr>
              <a:t>,</a:t>
            </a:r>
            <a:r>
              <a:rPr lang="ru-RU" sz="2200" dirty="0">
                <a:latin typeface="Times New Roman" panose="02020603050405020304" pitchFamily="18" charset="0"/>
                <a:ea typeface="Times New Roman" panose="02020603050405020304" pitchFamily="18" charset="0"/>
              </a:rPr>
              <a:t> т.е. способность не разрушаться (не разделяться на нефть и воду)  в течение длительного времени. </a:t>
            </a:r>
            <a:endParaRPr lang="ru-KZ" sz="2200" dirty="0">
              <a:latin typeface="Times New Roman" panose="02020603050405020304" pitchFamily="18" charset="0"/>
              <a:ea typeface="Times New Roman" panose="02020603050405020304" pitchFamily="18" charset="0"/>
            </a:endParaRPr>
          </a:p>
          <a:p>
            <a:pPr indent="269875" algn="just">
              <a:spcAft>
                <a:spcPts val="0"/>
              </a:spcAft>
            </a:pPr>
            <a:r>
              <a:rPr lang="ru-RU" sz="2200" dirty="0">
                <a:latin typeface="Times New Roman" panose="02020603050405020304" pitchFamily="18" charset="0"/>
                <a:ea typeface="Times New Roman" panose="02020603050405020304" pitchFamily="18" charset="0"/>
              </a:rPr>
              <a:t>	Размеры  капелек  эмульсии могут изменяться в пределах от 0,1 до 100 мкм;  эмульсии можно подразделить на:</a:t>
            </a:r>
            <a:endParaRPr lang="ru-KZ" sz="2200" dirty="0">
              <a:latin typeface="Times New Roman" panose="02020603050405020304" pitchFamily="18" charset="0"/>
              <a:ea typeface="Times New Roman" panose="02020603050405020304" pitchFamily="18" charset="0"/>
            </a:endParaRPr>
          </a:p>
          <a:p>
            <a:pPr lvl="0" indent="269875" algn="just">
              <a:spcAft>
                <a:spcPts val="0"/>
              </a:spcAft>
              <a:buFont typeface="Symbol" panose="05050102010706020507" pitchFamily="18" charset="2"/>
              <a:buChar char=""/>
              <a:tabLst>
                <a:tab pos="685800" algn="l"/>
              </a:tabLst>
            </a:pPr>
            <a:r>
              <a:rPr lang="ru-RU" sz="2200" dirty="0">
                <a:latin typeface="Times New Roman" panose="02020603050405020304" pitchFamily="18" charset="0"/>
                <a:ea typeface="Times New Roman" panose="02020603050405020304" pitchFamily="18" charset="0"/>
              </a:rPr>
              <a:t>мелкодисперсные - с размером капелек  до 20 мкм, </a:t>
            </a:r>
            <a:endParaRPr lang="ru-KZ" sz="2200" dirty="0">
              <a:latin typeface="Times New Roman" panose="02020603050405020304" pitchFamily="18" charset="0"/>
              <a:ea typeface="Times New Roman" panose="02020603050405020304" pitchFamily="18" charset="0"/>
            </a:endParaRPr>
          </a:p>
          <a:p>
            <a:pPr lvl="0" indent="269875" algn="just">
              <a:spcAft>
                <a:spcPts val="0"/>
              </a:spcAft>
              <a:buFont typeface="Symbol" panose="05050102010706020507" pitchFamily="18" charset="2"/>
              <a:buChar char=""/>
              <a:tabLst>
                <a:tab pos="685800" algn="l"/>
              </a:tabLst>
            </a:pPr>
            <a:r>
              <a:rPr lang="ru-RU" sz="2200" dirty="0" err="1">
                <a:latin typeface="Times New Roman" panose="02020603050405020304" pitchFamily="18" charset="0"/>
                <a:ea typeface="Times New Roman" panose="02020603050405020304" pitchFamily="18" charset="0"/>
              </a:rPr>
              <a:t>среднедисперсные</a:t>
            </a:r>
            <a:r>
              <a:rPr lang="ru-RU" sz="2200" dirty="0">
                <a:latin typeface="Times New Roman" panose="02020603050405020304" pitchFamily="18" charset="0"/>
                <a:ea typeface="Times New Roman" panose="02020603050405020304" pitchFamily="18" charset="0"/>
              </a:rPr>
              <a:t> (от 20 до 50 мкм), </a:t>
            </a:r>
            <a:endParaRPr lang="ru-KZ" sz="2200" dirty="0">
              <a:latin typeface="Times New Roman" panose="02020603050405020304" pitchFamily="18" charset="0"/>
              <a:ea typeface="Times New Roman" panose="02020603050405020304" pitchFamily="18" charset="0"/>
            </a:endParaRPr>
          </a:p>
          <a:p>
            <a:pPr lvl="0" indent="269875" algn="just">
              <a:spcAft>
                <a:spcPts val="0"/>
              </a:spcAft>
              <a:buFont typeface="Symbol" panose="05050102010706020507" pitchFamily="18" charset="2"/>
              <a:buChar char=""/>
              <a:tabLst>
                <a:tab pos="685800" algn="l"/>
              </a:tabLst>
            </a:pPr>
            <a:r>
              <a:rPr lang="ru-RU" sz="2200" dirty="0">
                <a:latin typeface="Times New Roman" panose="02020603050405020304" pitchFamily="18" charset="0"/>
                <a:ea typeface="Times New Roman" panose="02020603050405020304" pitchFamily="18" charset="0"/>
              </a:rPr>
              <a:t>грубодисперсные (от 50 до 100 мкм).</a:t>
            </a:r>
            <a:endParaRPr lang="ru-KZ"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490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6" name="Прямоугольник 5">
            <a:extLst>
              <a:ext uri="{FF2B5EF4-FFF2-40B4-BE49-F238E27FC236}">
                <a16:creationId xmlns:a16="http://schemas.microsoft.com/office/drawing/2014/main" id="{11D217F2-9D15-4956-9781-3C06DBB82D8A}"/>
              </a:ext>
            </a:extLst>
          </p:cNvPr>
          <p:cNvSpPr/>
          <p:nvPr/>
        </p:nvSpPr>
        <p:spPr>
          <a:xfrm>
            <a:off x="269631" y="649356"/>
            <a:ext cx="11430000" cy="6186309"/>
          </a:xfrm>
          <a:prstGeom prst="rect">
            <a:avLst/>
          </a:prstGeom>
        </p:spPr>
        <p:txBody>
          <a:bodyPr wrap="square">
            <a:spAutoFit/>
          </a:bodyPr>
          <a:lstStyle/>
          <a:p>
            <a:pPr indent="457200" algn="just">
              <a:spcAft>
                <a:spcPts val="0"/>
              </a:spcAft>
            </a:pPr>
            <a:r>
              <a:rPr lang="ru-RU" sz="2200" dirty="0">
                <a:latin typeface="Times New Roman" panose="02020603050405020304" pitchFamily="18" charset="0"/>
                <a:ea typeface="Times New Roman" panose="02020603050405020304" pitchFamily="18" charset="0"/>
              </a:rPr>
              <a:t>Нефтяные эмульсии являются полидисперсными, т.е. содержат капельки всех размеров. </a:t>
            </a:r>
            <a:endParaRPr lang="ru-KZ" sz="2200" dirty="0">
              <a:latin typeface="Times New Roman" panose="02020603050405020304" pitchFamily="18" charset="0"/>
              <a:ea typeface="Times New Roman" panose="02020603050405020304" pitchFamily="18" charset="0"/>
            </a:endParaRPr>
          </a:p>
          <a:p>
            <a:pPr algn="just">
              <a:spcAft>
                <a:spcPts val="0"/>
              </a:spcAft>
            </a:pPr>
            <a:r>
              <a:rPr lang="ru-RU" sz="2200" dirty="0">
                <a:latin typeface="Times New Roman" panose="02020603050405020304" pitchFamily="18" charset="0"/>
                <a:ea typeface="Times New Roman" panose="02020603050405020304" pitchFamily="18" charset="0"/>
              </a:rPr>
              <a:t> 	На  устойчивость системы большое влияние оказывают эмульгаторы, которые образуют на поверхности капель адсорбционные защитные оболочки (бронь), препятствующие слиянию этих капель. </a:t>
            </a:r>
            <a:r>
              <a:rPr lang="ru-RU" sz="2200" dirty="0" err="1">
                <a:latin typeface="Times New Roman" panose="02020603050405020304" pitchFamily="18" charset="0"/>
                <a:ea typeface="Times New Roman" panose="02020603050405020304" pitchFamily="18" charset="0"/>
              </a:rPr>
              <a:t>Асфальтены</a:t>
            </a:r>
            <a:r>
              <a:rPr lang="ru-RU" sz="2200" dirty="0">
                <a:latin typeface="Times New Roman" panose="02020603050405020304" pitchFamily="18" charset="0"/>
                <a:ea typeface="Times New Roman" panose="02020603050405020304" pitchFamily="18" charset="0"/>
              </a:rPr>
              <a:t>, нафтены, смолы, парафин, металлы (ванадий, никель, цинк, железо); а также тонкодисперсные глина, песок и  другие горные породы, содержащиеся в нефти и пластовой воде,  принимают участие в образовании адсорбционного слоя. </a:t>
            </a:r>
            <a:endParaRPr lang="ru-KZ" sz="2200" dirty="0">
              <a:latin typeface="Times New Roman" panose="02020603050405020304" pitchFamily="18" charset="0"/>
              <a:ea typeface="Times New Roman" panose="02020603050405020304" pitchFamily="18" charset="0"/>
            </a:endParaRPr>
          </a:p>
          <a:p>
            <a:pPr algn="just">
              <a:spcAft>
                <a:spcPts val="0"/>
              </a:spcAft>
            </a:pPr>
            <a:r>
              <a:rPr lang="ru-RU" sz="2200" dirty="0">
                <a:latin typeface="Times New Roman" panose="02020603050405020304" pitchFamily="18" charset="0"/>
                <a:ea typeface="Times New Roman" panose="02020603050405020304" pitchFamily="18" charset="0"/>
              </a:rPr>
              <a:t>	Адсорбция эмульгаторов на водонефтяной поверхности и утолщение брони происходит во времени, поэтому эмульсия типа В/Н со временем становится более устойчивой, т.е. происходит ее «старение». Причем старение нефтяных эмульсий в начальный период происходит интенсивно, затем этот процесс замедляется  и примерно через сутки прекращается. Свежие эмульсии разрушаются значительно легче, чем подвергшиеся старению.</a:t>
            </a:r>
            <a:endParaRPr lang="ru-KZ" sz="2200" dirty="0">
              <a:latin typeface="Times New Roman" panose="02020603050405020304" pitchFamily="18" charset="0"/>
              <a:ea typeface="Times New Roman" panose="02020603050405020304" pitchFamily="18" charset="0"/>
            </a:endParaRPr>
          </a:p>
          <a:p>
            <a:pPr indent="457200" algn="just">
              <a:spcAft>
                <a:spcPts val="0"/>
              </a:spcAft>
            </a:pPr>
            <a:r>
              <a:rPr lang="ru-RU" sz="2200" dirty="0">
                <a:latin typeface="Times New Roman" panose="02020603050405020304" pitchFamily="18" charset="0"/>
                <a:ea typeface="Times New Roman" panose="02020603050405020304" pitchFamily="18" charset="0"/>
              </a:rPr>
              <a:t>Нефтяные эмульсии характеризуются следующими свойствами: дисперсность, вязкость, плотность, и электрические свойства.</a:t>
            </a:r>
            <a:endParaRPr lang="ru-KZ" sz="2200" dirty="0">
              <a:latin typeface="Times New Roman" panose="02020603050405020304" pitchFamily="18" charset="0"/>
              <a:ea typeface="Times New Roman" panose="02020603050405020304" pitchFamily="18" charset="0"/>
            </a:endParaRPr>
          </a:p>
          <a:p>
            <a:pPr algn="just">
              <a:spcAft>
                <a:spcPts val="0"/>
              </a:spcAft>
            </a:pPr>
            <a:r>
              <a:rPr lang="ru-RU" sz="2200" dirty="0">
                <a:latin typeface="Times New Roman" panose="02020603050405020304" pitchFamily="18" charset="0"/>
                <a:ea typeface="Times New Roman" panose="02020603050405020304" pitchFamily="18" charset="0"/>
              </a:rPr>
              <a:t>	</a:t>
            </a:r>
            <a:r>
              <a:rPr lang="ru-RU" sz="2200" b="1" dirty="0">
                <a:latin typeface="Times New Roman" panose="02020603050405020304" pitchFamily="18" charset="0"/>
                <a:ea typeface="Times New Roman" panose="02020603050405020304" pitchFamily="18" charset="0"/>
              </a:rPr>
              <a:t> </a:t>
            </a:r>
            <a:r>
              <a:rPr lang="ru-RU" sz="2200" i="1" dirty="0">
                <a:latin typeface="Times New Roman" panose="02020603050405020304" pitchFamily="18" charset="0"/>
                <a:ea typeface="Times New Roman" panose="02020603050405020304" pitchFamily="18" charset="0"/>
              </a:rPr>
              <a:t>Дисперсность эмульсий</a:t>
            </a:r>
            <a:r>
              <a:rPr lang="ru-RU" sz="2200" b="1" dirty="0">
                <a:latin typeface="Times New Roman" panose="02020603050405020304" pitchFamily="18" charset="0"/>
                <a:ea typeface="Times New Roman" panose="02020603050405020304" pitchFamily="18" charset="0"/>
              </a:rPr>
              <a:t> </a:t>
            </a:r>
            <a:r>
              <a:rPr lang="ru-RU" sz="2200" dirty="0">
                <a:latin typeface="Times New Roman" panose="02020603050405020304" pitchFamily="18" charset="0"/>
                <a:ea typeface="Times New Roman" panose="02020603050405020304" pitchFamily="18" charset="0"/>
              </a:rPr>
              <a:t> - это степень раздробленности дисперсной фазы в дисперсионной среде. Дисперсность эмульсий во многом определяет другие свойства эмульсий. </a:t>
            </a:r>
            <a:endParaRPr lang="ru-KZ"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143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sp>
        <p:nvSpPr>
          <p:cNvPr id="19" name="Rectangle 8">
            <a:extLst>
              <a:ext uri="{FF2B5EF4-FFF2-40B4-BE49-F238E27FC236}">
                <a16:creationId xmlns:a16="http://schemas.microsoft.com/office/drawing/2014/main" id="{432F4986-3039-4318-ACF5-F475BD3A4055}"/>
              </a:ext>
            </a:extLst>
          </p:cNvPr>
          <p:cNvSpPr>
            <a:spLocks noChangeArrowheads="1"/>
          </p:cNvSpPr>
          <p:nvPr/>
        </p:nvSpPr>
        <p:spPr bwMode="auto">
          <a:xfrm>
            <a:off x="463061" y="512895"/>
            <a:ext cx="1154723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R="0" lvl="0" indent="360363" algn="just" defTabSz="914400" rtl="0" eaLnBrk="0" fontAlgn="base" latinLnBrk="0" hangingPunct="0">
              <a:lnSpc>
                <a:spcPct val="100000"/>
              </a:lnSpc>
              <a:spcBef>
                <a:spcPct val="0"/>
              </a:spcBef>
              <a:spcAft>
                <a:spcPct val="0"/>
              </a:spcAft>
              <a:buClrTx/>
              <a:buSzTx/>
              <a:buFontTx/>
              <a:buNone/>
              <a:tabLst>
                <a:tab pos="228600" algn="l"/>
              </a:tabLst>
            </a:pP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Дисперсность эмульсий обычно характеризуется тремя величинами:</a:t>
            </a:r>
            <a:endParaRPr kumimoji="0" lang="ru-RU" altLang="ru-K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диаметром капелек </a:t>
            </a:r>
            <a:r>
              <a:rPr kumimoji="0" lang="en-US"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kumimoji="0" lang="en-US" altLang="ru-K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коэффициентом дисперсности </a:t>
            </a:r>
            <a:r>
              <a:rPr kumimoji="0" lang="en-US"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=1/d</a:t>
            </a:r>
            <a:endParaRPr kumimoji="0" lang="en-US" altLang="ru-K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удельной поверхностью </a:t>
            </a:r>
            <a:r>
              <a:rPr kumimoji="0" lang="en-US"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kumimoji="0" lang="ru-RU" altLang="ru-KZ" sz="2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a:t>
            </a: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(отношение суммарной поверхности частиц к их общему объему).</a:t>
            </a:r>
            <a:endParaRPr kumimoji="0" lang="ru-RU" altLang="ru-K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defTabSz="914400">
              <a:tabLst/>
            </a:pP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Удельная поверхность всякой дисперсной системы  </a:t>
            </a:r>
            <a:r>
              <a:rPr kumimoji="0" lang="en-US"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kumimoji="0" lang="ru-RU" altLang="ru-KZ" sz="2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a:t>
            </a: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равна суммарной поверхности этой системы </a:t>
            </a:r>
            <a:r>
              <a:rPr kumimoji="0" lang="en-US"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деленной на суммарный объем этой системы </a:t>
            </a:r>
            <a:r>
              <a:rPr kumimoji="0" lang="en-US"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Удельную поверхность эмульсий, содержащих в дисперсной фазе сферические частицы диаметром </a:t>
            </a:r>
            <a:r>
              <a:rPr kumimoji="0" lang="en-US"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можно определить по формуле:</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ru-KZ"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tabLst/>
            </a:pPr>
            <a:endParaRPr lang="en-US" altLang="ru-KZ"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tabLst/>
            </a:pPr>
            <a:endParaRPr lang="en-US" altLang="ru-KZ"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tabLst/>
            </a:pPr>
            <a:endParaRPr lang="en-US" altLang="ru-KZ"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tabLst/>
            </a:pPr>
            <a:endParaRPr lang="en-US" altLang="ru-KZ"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tabLst/>
            </a:pP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rPr>
              <a:t>Т.е. удельная поверхность обратно пропорциональна размеру частиц.</a:t>
            </a:r>
            <a:endParaRPr lang="ru-RU" altLang="ru-KZ" sz="2000" dirty="0">
              <a:latin typeface="Times New Roman" panose="02020603050405020304" pitchFamily="18" charset="0"/>
              <a:cs typeface="Times New Roman" panose="02020603050405020304" pitchFamily="18" charset="0"/>
            </a:endParaRPr>
          </a:p>
          <a:p>
            <a:pPr lvl="0" algn="just" defTabSz="914400">
              <a:tabLst/>
            </a:pPr>
            <a:r>
              <a:rPr lang="ru-RU" altLang="ru-KZ" sz="2000" i="1" dirty="0">
                <a:latin typeface="Times New Roman" panose="02020603050405020304" pitchFamily="18" charset="0"/>
                <a:ea typeface="Times New Roman" panose="02020603050405020304" pitchFamily="18" charset="0"/>
                <a:cs typeface="Times New Roman" panose="02020603050405020304" pitchFamily="18" charset="0"/>
              </a:rPr>
              <a:t>Вязкость эмульсий</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rPr>
              <a:t> нельзя представить как суммарную вязкость нефти и воды, т.е.   </a:t>
            </a:r>
            <a:endParaRPr lang="ru-RU" altLang="ru-KZ" sz="2000" dirty="0">
              <a:latin typeface="Times New Roman" panose="02020603050405020304" pitchFamily="18" charset="0"/>
              <a:cs typeface="Times New Roman" panose="02020603050405020304" pitchFamily="18" charset="0"/>
            </a:endParaRPr>
          </a:p>
          <a:p>
            <a:pPr lvl="0" algn="just" defTabSz="914400">
              <a:tabLst/>
            </a:pPr>
            <a:r>
              <a:rPr lang="ru-RU" altLang="ru-KZ"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KZ" sz="2000" baseline="-30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э </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altLang="ru-KZ" sz="2000" baseline="-30000" dirty="0">
                <a:latin typeface="Times New Roman" panose="02020603050405020304" pitchFamily="18" charset="0"/>
                <a:ea typeface="Times New Roman" panose="02020603050405020304" pitchFamily="18" charset="0"/>
                <a:cs typeface="Times New Roman" panose="02020603050405020304" pitchFamily="18" charset="0"/>
              </a:rPr>
              <a:t>н </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ru-RU" altLang="ru-KZ" sz="2000" baseline="-30000" dirty="0">
                <a:latin typeface="Times New Roman" panose="02020603050405020304" pitchFamily="18" charset="0"/>
                <a:ea typeface="Times New Roman" panose="02020603050405020304" pitchFamily="18" charset="0"/>
                <a:cs typeface="Times New Roman" panose="02020603050405020304" pitchFamily="18" charset="0"/>
              </a:rPr>
              <a:t>в</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lang="ru-RU" altLang="ru-KZ" sz="2000" dirty="0">
              <a:latin typeface="Times New Roman" panose="02020603050405020304" pitchFamily="18" charset="0"/>
              <a:cs typeface="Times New Roman" panose="02020603050405020304" pitchFamily="18" charset="0"/>
              <a:sym typeface="Symbol" panose="05050102010706020507" pitchFamily="18" charset="2"/>
            </a:endParaRPr>
          </a:p>
          <a:p>
            <a:pPr lvl="0" algn="just" defTabSz="914400">
              <a:tabLst/>
            </a:pP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она зависит от вязкости нефти, температуры образования эмульсии, количества воды, диаметра капель дисперсной фазы в дисперсионной среде.</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ru-RU" altLang="ru-K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altLang="ru-KZ"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K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0" name="Объект 19">
            <a:extLst>
              <a:ext uri="{FF2B5EF4-FFF2-40B4-BE49-F238E27FC236}">
                <a16:creationId xmlns:a16="http://schemas.microsoft.com/office/drawing/2014/main" id="{611EBC3F-F24B-4877-A67D-21EAD595586F}"/>
              </a:ext>
            </a:extLst>
          </p:cNvPr>
          <p:cNvGraphicFramePr>
            <a:graphicFrameLocks noChangeAspect="1"/>
          </p:cNvGraphicFramePr>
          <p:nvPr>
            <p:extLst>
              <p:ext uri="{D42A27DB-BD31-4B8C-83A1-F6EECF244321}">
                <p14:modId xmlns:p14="http://schemas.microsoft.com/office/powerpoint/2010/main" val="4163618850"/>
              </p:ext>
            </p:extLst>
          </p:nvPr>
        </p:nvGraphicFramePr>
        <p:xfrm>
          <a:off x="4372706" y="2779177"/>
          <a:ext cx="1911395" cy="1171500"/>
        </p:xfrm>
        <a:graphic>
          <a:graphicData uri="http://schemas.openxmlformats.org/presentationml/2006/ole">
            <mc:AlternateContent xmlns:mc="http://schemas.openxmlformats.org/markup-compatibility/2006">
              <mc:Choice xmlns:v="urn:schemas-microsoft-com:vml" Requires="v">
                <p:oleObj spid="_x0000_s3086" r:id="rId3" imgW="1180588" imgH="723586" progId="Equation.2">
                  <p:embed/>
                </p:oleObj>
              </mc:Choice>
              <mc:Fallback>
                <p:oleObj r:id="rId3" imgW="1180588" imgH="723586" progId="Equation.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706" y="2779177"/>
                        <a:ext cx="1911395" cy="1171500"/>
                      </a:xfrm>
                      <a:prstGeom prst="rect">
                        <a:avLst/>
                      </a:prstGeom>
                      <a:noFill/>
                    </p:spPr>
                  </p:pic>
                </p:oleObj>
              </mc:Fallback>
            </mc:AlternateContent>
          </a:graphicData>
        </a:graphic>
      </p:graphicFrame>
    </p:spTree>
    <p:extLst>
      <p:ext uri="{BB962C8B-B14F-4D97-AF65-F5344CB8AC3E}">
        <p14:creationId xmlns:p14="http://schemas.microsoft.com/office/powerpoint/2010/main" val="375061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graphicFrame>
        <p:nvGraphicFramePr>
          <p:cNvPr id="13" name="Объект 12">
            <a:extLst>
              <a:ext uri="{FF2B5EF4-FFF2-40B4-BE49-F238E27FC236}">
                <a16:creationId xmlns:a16="http://schemas.microsoft.com/office/drawing/2014/main" id="{18FC54D7-3DC1-4B40-A1AE-BAF0DFF9D209}"/>
              </a:ext>
            </a:extLst>
          </p:cNvPr>
          <p:cNvGraphicFramePr>
            <a:graphicFrameLocks noChangeAspect="1"/>
          </p:cNvGraphicFramePr>
          <p:nvPr>
            <p:extLst>
              <p:ext uri="{D42A27DB-BD31-4B8C-83A1-F6EECF244321}">
                <p14:modId xmlns:p14="http://schemas.microsoft.com/office/powerpoint/2010/main" val="537137733"/>
              </p:ext>
            </p:extLst>
          </p:nvPr>
        </p:nvGraphicFramePr>
        <p:xfrm>
          <a:off x="4606436" y="4266169"/>
          <a:ext cx="3763511" cy="1479299"/>
        </p:xfrm>
        <a:graphic>
          <a:graphicData uri="http://schemas.openxmlformats.org/presentationml/2006/ole">
            <mc:AlternateContent xmlns:mc="http://schemas.openxmlformats.org/markup-compatibility/2006">
              <mc:Choice xmlns:v="urn:schemas-microsoft-com:vml" Requires="v">
                <p:oleObj spid="_x0000_s4110" r:id="rId3" imgW="1651000" imgH="647700" progId="Equation.2">
                  <p:embed/>
                </p:oleObj>
              </mc:Choice>
              <mc:Fallback>
                <p:oleObj r:id="rId3" imgW="1651000" imgH="647700" progId="Equation.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436" y="4266169"/>
                        <a:ext cx="3763511" cy="1479299"/>
                      </a:xfrm>
                      <a:prstGeom prst="rect">
                        <a:avLst/>
                      </a:prstGeom>
                      <a:noFill/>
                    </p:spPr>
                  </p:pic>
                </p:oleObj>
              </mc:Fallback>
            </mc:AlternateContent>
          </a:graphicData>
        </a:graphic>
      </p:graphicFrame>
      <p:graphicFrame>
        <p:nvGraphicFramePr>
          <p:cNvPr id="14" name="Объект 13">
            <a:extLst>
              <a:ext uri="{FF2B5EF4-FFF2-40B4-BE49-F238E27FC236}">
                <a16:creationId xmlns:a16="http://schemas.microsoft.com/office/drawing/2014/main" id="{AAC74CA8-EB2A-4E45-A98A-919F6A3FAC77}"/>
              </a:ext>
            </a:extLst>
          </p:cNvPr>
          <p:cNvGraphicFramePr>
            <a:graphicFrameLocks noChangeAspect="1"/>
          </p:cNvGraphicFramePr>
          <p:nvPr>
            <p:extLst>
              <p:ext uri="{D42A27DB-BD31-4B8C-83A1-F6EECF244321}">
                <p14:modId xmlns:p14="http://schemas.microsoft.com/office/powerpoint/2010/main" val="3640568623"/>
              </p:ext>
            </p:extLst>
          </p:nvPr>
        </p:nvGraphicFramePr>
        <p:xfrm>
          <a:off x="492368" y="3117605"/>
          <a:ext cx="114300" cy="200025"/>
        </p:xfrm>
        <a:graphic>
          <a:graphicData uri="http://schemas.openxmlformats.org/presentationml/2006/ole">
            <mc:AlternateContent xmlns:mc="http://schemas.openxmlformats.org/markup-compatibility/2006">
              <mc:Choice xmlns:v="urn:schemas-microsoft-com:vml" Requires="v">
                <p:oleObj spid="_x0000_s4111" r:id="rId5" imgW="114201" imgH="203024" progId="Equation.2">
                  <p:embed/>
                </p:oleObj>
              </mc:Choice>
              <mc:Fallback>
                <p:oleObj r:id="rId5" imgW="114201" imgH="203024" progId="Equation.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368" y="3117605"/>
                        <a:ext cx="114300" cy="200025"/>
                      </a:xfrm>
                      <a:prstGeom prst="rect">
                        <a:avLst/>
                      </a:prstGeom>
                      <a:noFill/>
                    </p:spPr>
                  </p:pic>
                </p:oleObj>
              </mc:Fallback>
            </mc:AlternateContent>
          </a:graphicData>
        </a:graphic>
      </p:graphicFrame>
      <p:sp>
        <p:nvSpPr>
          <p:cNvPr id="15" name="Rectangle 3">
            <a:extLst>
              <a:ext uri="{FF2B5EF4-FFF2-40B4-BE49-F238E27FC236}">
                <a16:creationId xmlns:a16="http://schemas.microsoft.com/office/drawing/2014/main" id="{AB3FE51D-630A-4762-A19A-D0F3CD1F1137}"/>
              </a:ext>
            </a:extLst>
          </p:cNvPr>
          <p:cNvSpPr>
            <a:spLocks noChangeArrowheads="1"/>
          </p:cNvSpPr>
          <p:nvPr/>
        </p:nvSpPr>
        <p:spPr bwMode="auto">
          <a:xfrm>
            <a:off x="316523" y="489734"/>
            <a:ext cx="11875477"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Вязкость нефтяных эмульсий, как и вязкость </a:t>
            </a:r>
            <a:r>
              <a:rPr kumimoji="0" lang="ru-RU" altLang="ru-KZ" sz="2000" b="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парафинистых</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KZ" sz="2000" b="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нефтей</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не подчиняется закону Ньютона, а изменяется в зависимости от градиента скорости </a:t>
            </a:r>
            <a:r>
              <a:rPr kumimoji="0" lang="en-US" altLang="ru-KZ" sz="2000" b="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dw</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х и называется </a:t>
            </a:r>
            <a:r>
              <a:rPr kumimoji="0" lang="ru-RU" altLang="ru-KZ" sz="20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кажущейся вязкостью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ru-RU" altLang="ru-KZ" sz="2000" b="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kumimoji="0" lang="ru-RU" altLang="ru-KZ"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Увеличение  содержания воды в нефтяной эмульсии   приводит к увеличению кажущейся вязкости до точки инверсии  т.е. превращения одного типа эмульсии в другой.</a:t>
            </a:r>
            <a:endParaRPr kumimoji="0" lang="ru-RU" altLang="ru-KZ"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Эйнштейн предложил формулу для определения вязкости эмульсий:</a:t>
            </a:r>
            <a:endParaRPr kumimoji="0" lang="ru-RU" altLang="ru-KZ"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ru-RU" altLang="ru-KZ" sz="2000" b="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+ 2,5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kumimoji="0" lang="ru-RU" altLang="ru-KZ"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где </a:t>
            </a:r>
            <a:r>
              <a:rPr kumimoji="0" lang="ru-RU" altLang="ru-KZ" sz="2000" b="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kumimoji="0" lang="ru-RU" altLang="ru-KZ" sz="2000" b="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вязкость дисперсной системы ;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вязкость дисперсионной среды;</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отношение объема диспергированного вещества</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к общему объему системы (для эмульсий типа В/Н это процент обводненности).</a:t>
            </a:r>
            <a:endParaRPr kumimoji="0" lang="ru-RU" altLang="ru-KZ"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На практике вязкость нефтяной эмульсии можно определить при помощи вискозиметра. </a:t>
            </a:r>
            <a:endParaRPr kumimoji="0" lang="ru-RU" altLang="ru-KZ"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p>
            <a:pPr algn="just" defTabSz="914400" eaLnBrk="0" fontAlgn="base" hangingPunct="0">
              <a:spcBef>
                <a:spcPct val="0"/>
              </a:spcBef>
              <a:spcAft>
                <a:spcPct val="0"/>
              </a:spcAft>
            </a:pP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Плотность эмульсий.</a:t>
            </a:r>
            <a:r>
              <a:rPr kumimoji="0" lang="ru-RU" altLang="ru-KZ" sz="20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ru-RU" altLang="ru-KZ"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Плотность эмульсий определяется методами, принятыми для жидкостей, с учетом процентного содержания воды в нефти по их известным плотностям  по следующей формуле:</a:t>
            </a:r>
          </a:p>
          <a:p>
            <a:pPr algn="just" defTabSz="914400" eaLnBrk="0" fontAlgn="base" hangingPunct="0">
              <a:spcBef>
                <a:spcPct val="0"/>
              </a:spcBef>
              <a:spcAft>
                <a:spcPct val="0"/>
              </a:spcAft>
            </a:pPr>
            <a:endPar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algn="just" defTabSz="914400" eaLnBrk="0" fontAlgn="base" hangingPunct="0">
              <a:spcBef>
                <a:spcPct val="0"/>
              </a:spcBef>
              <a:spcAft>
                <a:spcPct val="0"/>
              </a:spcAft>
            </a:pPr>
            <a:endPar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algn="just" defTabSz="914400" eaLnBrk="0" fontAlgn="base" hangingPunct="0">
              <a:spcBef>
                <a:spcPct val="0"/>
              </a:spcBef>
              <a:spcAft>
                <a:spcPct val="0"/>
              </a:spcAft>
            </a:pPr>
            <a:endPar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algn="just" defTabSz="914400" eaLnBrk="0" fontAlgn="base" hangingPunct="0">
              <a:spcBef>
                <a:spcPct val="0"/>
              </a:spcBef>
              <a:spcAft>
                <a:spcPct val="0"/>
              </a:spcAft>
            </a:pPr>
            <a:endPar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algn="just" defTabSz="914400" eaLnBrk="0" fontAlgn="base" hangingPunct="0">
              <a:spcBef>
                <a:spcPct val="0"/>
              </a:spcBef>
              <a:spcAft>
                <a:spcPct val="0"/>
              </a:spcAft>
            </a:pPr>
            <a:endPar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algn="just" defTabSz="914400" eaLnBrk="0" fontAlgn="base" hangingPunct="0">
              <a:spcBef>
                <a:spcPct val="0"/>
              </a:spcBef>
              <a:spcAft>
                <a:spcPct val="0"/>
              </a:spcAft>
            </a:pP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rPr>
              <a:t>где </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altLang="ru-KZ" sz="2000" baseline="-30000" dirty="0">
                <a:latin typeface="Times New Roman" panose="02020603050405020304" pitchFamily="18" charset="0"/>
                <a:ea typeface="Times New Roman" panose="02020603050405020304" pitchFamily="18" charset="0"/>
                <a:cs typeface="Times New Roman" panose="02020603050405020304" pitchFamily="18" charset="0"/>
              </a:rPr>
              <a:t>э,</a:t>
            </a:r>
            <a:r>
              <a:rPr lang="ru-RU" altLang="ru-KZ" sz="2000" baseline="-30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altLang="ru-KZ" sz="2000" baseline="-30000" dirty="0">
                <a:latin typeface="Times New Roman" panose="02020603050405020304" pitchFamily="18" charset="0"/>
                <a:ea typeface="Times New Roman" panose="02020603050405020304" pitchFamily="18" charset="0"/>
                <a:cs typeface="Times New Roman" panose="02020603050405020304" pitchFamily="18" charset="0"/>
              </a:rPr>
              <a:t>н</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ru-RU" altLang="ru-KZ" sz="2000" baseline="-30000" dirty="0">
                <a:latin typeface="Times New Roman" panose="02020603050405020304" pitchFamily="18" charset="0"/>
                <a:ea typeface="Times New Roman" panose="02020603050405020304" pitchFamily="18" charset="0"/>
                <a:cs typeface="Times New Roman" panose="02020603050405020304" pitchFamily="18" charset="0"/>
              </a:rPr>
              <a:t>в</a:t>
            </a:r>
            <a:r>
              <a:rPr lang="ru-RU" altLang="ru-KZ"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плотность эмульсии, нефти и воды соответственно;</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KZ" sz="400" b="0" i="1" u="none" strike="noStrike" cap="none" normalizeH="0" baseline="0" dirty="0">
              <a:ln>
                <a:noFill/>
              </a:ln>
              <a:solidFill>
                <a:schemeClr val="tx1"/>
              </a:solidFill>
              <a:effectLst/>
              <a:latin typeface="Times New Roman" panose="02020603050405020304" pitchFamily="18" charset="0"/>
              <a:sym typeface="Symbol" panose="05050102010706020507"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KZ" sz="1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a:t>
            </a:r>
          </a:p>
        </p:txBody>
      </p:sp>
      <p:sp>
        <p:nvSpPr>
          <p:cNvPr id="16" name="Rectangle 4">
            <a:extLst>
              <a:ext uri="{FF2B5EF4-FFF2-40B4-BE49-F238E27FC236}">
                <a16:creationId xmlns:a16="http://schemas.microsoft.com/office/drawing/2014/main" id="{FD10D5D1-54C9-478A-B06A-061E794C4B69}"/>
              </a:ext>
            </a:extLst>
          </p:cNvPr>
          <p:cNvSpPr>
            <a:spLocks noChangeArrowheads="1"/>
          </p:cNvSpPr>
          <p:nvPr/>
        </p:nvSpPr>
        <p:spPr bwMode="auto">
          <a:xfrm>
            <a:off x="492368" y="31176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Tree>
    <p:extLst>
      <p:ext uri="{BB962C8B-B14F-4D97-AF65-F5344CB8AC3E}">
        <p14:creationId xmlns:p14="http://schemas.microsoft.com/office/powerpoint/2010/main" val="107353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800000" cy="838200"/>
          </a:xfrm>
        </p:spPr>
        <p:txBody>
          <a:bodyPr/>
          <a:lstStyle/>
          <a:p>
            <a:pPr algn="ctr"/>
            <a:r>
              <a:rPr lang="ru-RU" sz="2800" dirty="0"/>
              <a:t>Лекция № 4. Водонефтяные эмульсии</a:t>
            </a:r>
          </a:p>
        </p:txBody>
      </p:sp>
      <p:pic>
        <p:nvPicPr>
          <p:cNvPr id="5" name="Объект 4"/>
          <p:cNvPicPr>
            <a:picLocks noGrp="1" noChangeAspect="1"/>
          </p:cNvPicPr>
          <p:nvPr>
            <p:ph sz="quarter" idx="13"/>
          </p:nvPr>
        </p:nvPicPr>
        <p:blipFill>
          <a:blip r:embed="rId2"/>
          <a:stretch>
            <a:fillRect/>
          </a:stretch>
        </p:blipFill>
        <p:spPr>
          <a:xfrm>
            <a:off x="1772087" y="1228739"/>
            <a:ext cx="8230313" cy="1146147"/>
          </a:xfrm>
          <a:prstGeom prst="rect">
            <a:avLst/>
          </a:prstGeom>
        </p:spPr>
      </p:pic>
      <p:sp>
        <p:nvSpPr>
          <p:cNvPr id="6" name="Прямоугольник 5">
            <a:extLst>
              <a:ext uri="{FF2B5EF4-FFF2-40B4-BE49-F238E27FC236}">
                <a16:creationId xmlns:a16="http://schemas.microsoft.com/office/drawing/2014/main" id="{EE60CB9A-1C47-4554-9D2B-04229676C3EE}"/>
              </a:ext>
            </a:extLst>
          </p:cNvPr>
          <p:cNvSpPr/>
          <p:nvPr/>
        </p:nvSpPr>
        <p:spPr>
          <a:xfrm>
            <a:off x="306838" y="698994"/>
            <a:ext cx="11160810" cy="5632311"/>
          </a:xfrm>
          <a:prstGeom prst="rect">
            <a:avLst/>
          </a:prstGeom>
        </p:spPr>
        <p:txBody>
          <a:bodyPr wrap="square">
            <a:spAutoFit/>
          </a:bodyPr>
          <a:lstStyle/>
          <a:p>
            <a:pPr indent="269875" algn="just">
              <a:spcAft>
                <a:spcPts val="0"/>
              </a:spcAft>
            </a:pP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Электрические свойства эмульсий.</a:t>
            </a:r>
            <a:r>
              <a:rPr lang="ru-RU" sz="2000" b="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 Нефть и вода в чистом виде являются диэлектриками. Однако даже при незначительном содержании в воде растворенных солей или кислот, ее электропроводность увеличивается  многократно. Поэтому электропроводность нефтяной эмульсии обуславливается количеством воды, степенью дисперсности, количеством солей и кислот. Экспериментально установлено, что в нефтяных эмульсиях, помещенных  в силовое поле, капли воды располагаются вдоль силовых линий, что приводит к резкому увеличению электропроводности. Данное свойство и  послужило причиной использования электрического поля для разрушения эмульсий.</a:t>
            </a:r>
            <a:endParaRPr lang="ru-KZ" sz="2000" dirty="0">
              <a:latin typeface="Times New Roman" panose="02020603050405020304" pitchFamily="18" charset="0"/>
              <a:ea typeface="Times New Roman" panose="02020603050405020304" pitchFamily="18" charset="0"/>
            </a:endParaRPr>
          </a:p>
          <a:p>
            <a:pPr indent="269875" algn="just">
              <a:spcAft>
                <a:spcPts val="0"/>
              </a:spcAft>
            </a:pP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Коагуляция</a:t>
            </a:r>
            <a:r>
              <a:rPr lang="ru-RU" sz="2000" b="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 это укрупнение  диспергированных частиц, вызываемое их слипанием под действием  молекулярных сил сцепления при броуновском движении, когда происходит их сближение на расстояние сферы действия сил сцепления. Противодействуют же этому сближению  электростатические силы отталкивания частиц.</a:t>
            </a:r>
            <a:endParaRPr lang="ru-KZ" sz="2000" dirty="0">
              <a:latin typeface="Times New Roman" panose="02020603050405020304" pitchFamily="18" charset="0"/>
              <a:ea typeface="Times New Roman" panose="02020603050405020304" pitchFamily="18" charset="0"/>
            </a:endParaRPr>
          </a:p>
          <a:p>
            <a:pPr indent="269875" algn="just">
              <a:spcAft>
                <a:spcPts val="0"/>
              </a:spcAft>
            </a:pPr>
            <a:r>
              <a:rPr lang="ru-RU" sz="2000" dirty="0">
                <a:latin typeface="Times New Roman" panose="02020603050405020304" pitchFamily="18" charset="0"/>
                <a:ea typeface="Times New Roman" panose="02020603050405020304" pitchFamily="18" charset="0"/>
              </a:rPr>
              <a:t>	Коагуляция (слипание)  частиц может быть вызвано также изменением состава дисперсионной среды, повышением температуры, добавкой  </a:t>
            </a:r>
            <a:r>
              <a:rPr lang="ru-RU" sz="2000" dirty="0" err="1">
                <a:latin typeface="Times New Roman" panose="02020603050405020304" pitchFamily="18" charset="0"/>
                <a:ea typeface="Times New Roman" panose="02020603050405020304" pitchFamily="18" charset="0"/>
              </a:rPr>
              <a:t>деэмульгаторов</a:t>
            </a:r>
            <a:r>
              <a:rPr lang="ru-RU" sz="2000" dirty="0">
                <a:latin typeface="Times New Roman" panose="02020603050405020304" pitchFamily="18" charset="0"/>
                <a:ea typeface="Times New Roman" panose="02020603050405020304" pitchFamily="18" charset="0"/>
              </a:rPr>
              <a:t>.</a:t>
            </a:r>
            <a:endParaRPr lang="ru-KZ" sz="2000" dirty="0">
              <a:latin typeface="Times New Roman" panose="02020603050405020304" pitchFamily="18" charset="0"/>
              <a:ea typeface="Times New Roman" panose="02020603050405020304" pitchFamily="18" charset="0"/>
            </a:endParaRPr>
          </a:p>
          <a:p>
            <a:pPr indent="269875" algn="just">
              <a:spcAft>
                <a:spcPts val="0"/>
              </a:spcAft>
            </a:pPr>
            <a:r>
              <a:rPr lang="ru-RU" sz="2000"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Коалесценция</a:t>
            </a:r>
            <a:r>
              <a:rPr lang="ru-RU" sz="2000" b="1" i="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  слияние в единое целое капелек воды или нефти  является наиболее глубокой стадией  коагуляции частиц с полным исчезновением поверхности соприкосновения, происходит уменьшение общей поверхностной энергии за счет уменьшения общей поверхности </a:t>
            </a:r>
            <a:r>
              <a:rPr lang="en-US" sz="2000" dirty="0">
                <a:latin typeface="Times New Roman" panose="02020603050405020304" pitchFamily="18" charset="0"/>
                <a:ea typeface="Times New Roman" panose="02020603050405020304" pitchFamily="18" charset="0"/>
              </a:rPr>
              <a:t>S</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Коалесценция</a:t>
            </a:r>
            <a:r>
              <a:rPr lang="ru-RU" sz="2000" dirty="0">
                <a:latin typeface="Times New Roman" panose="02020603050405020304" pitchFamily="18" charset="0"/>
                <a:ea typeface="Times New Roman" panose="02020603050405020304" pitchFamily="18" charset="0"/>
              </a:rPr>
              <a:t> ведет к разрушению дисперсной системы, т.е. к разрушению эмульсии. </a:t>
            </a:r>
            <a:endParaRPr lang="ru-KZ" sz="2000" dirty="0"/>
          </a:p>
        </p:txBody>
      </p:sp>
    </p:spTree>
    <p:extLst>
      <p:ext uri="{BB962C8B-B14F-4D97-AF65-F5344CB8AC3E}">
        <p14:creationId xmlns:p14="http://schemas.microsoft.com/office/powerpoint/2010/main" val="142038620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10.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11.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12.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2.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3.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4.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5.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6.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7.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8.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9.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Facet</Template>
  <TotalTime>722</TotalTime>
  <Words>997</Words>
  <Application>Microsoft Office PowerPoint</Application>
  <PresentationFormat>Широкоэкранный</PresentationFormat>
  <Paragraphs>164</Paragraphs>
  <Slides>21</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21</vt:i4>
      </vt:variant>
    </vt:vector>
  </HeadingPairs>
  <TitlesOfParts>
    <vt:vector size="30" baseType="lpstr">
      <vt:lpstr>Arial</vt:lpstr>
      <vt:lpstr>Symbol</vt:lpstr>
      <vt:lpstr>Times New Roman</vt:lpstr>
      <vt:lpstr>Trebuchet MS</vt:lpstr>
      <vt:lpstr>Wingdings</vt:lpstr>
      <vt:lpstr>Wingdings 3</vt:lpstr>
      <vt:lpstr>Аспект</vt:lpstr>
      <vt:lpstr>Equation.2</vt:lpstr>
      <vt:lpstr>Формула</vt:lpstr>
      <vt:lpstr>Дисциплина  Проектирование и эксплуатация нефтегазовых сооружений  </vt:lpstr>
      <vt:lpstr>План лекции:</vt:lpstr>
      <vt:lpstr>По завершению урока Вы будете знать:</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Презентация PowerPoint</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lpstr>Лекция № 4. Водонефтяные эмульсии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Проектирование и эксплуатация нефтегазовых сооружений   Преподаватель: Баймухаметов Мурат Абышевич, канд. физ.-мат. наук, доцент, лектор кафедры «Нефтяная инженерия»  m.baimukhametov@satbayev.university , b_murat55@mail.ru</dc:title>
  <dc:creator>Баймухаметов М.А.</dc:creator>
  <cp:lastModifiedBy>PC</cp:lastModifiedBy>
  <cp:revision>71</cp:revision>
  <dcterms:created xsi:type="dcterms:W3CDTF">2019-09-03T12:31:16Z</dcterms:created>
  <dcterms:modified xsi:type="dcterms:W3CDTF">2021-09-13T11:47:06Z</dcterms:modified>
</cp:coreProperties>
</file>