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310" r:id="rId2"/>
    <p:sldId id="258" r:id="rId3"/>
    <p:sldId id="318" r:id="rId4"/>
    <p:sldId id="316" r:id="rId5"/>
    <p:sldId id="315" r:id="rId6"/>
    <p:sldId id="313" r:id="rId7"/>
    <p:sldId id="312" r:id="rId8"/>
    <p:sldId id="292" r:id="rId9"/>
    <p:sldId id="257" r:id="rId10"/>
    <p:sldId id="283" r:id="rId11"/>
    <p:sldId id="285" r:id="rId12"/>
    <p:sldId id="291" r:id="rId1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956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337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798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0923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40662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0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904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50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23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95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2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272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61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5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34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352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7AB5-7B02-4805-89BB-E355F9AF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4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DC74-6AE0-E34A-B1CE-D1ED0F866C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8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358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551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2133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524000" y="1021958"/>
            <a:ext cx="8923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Дисциплина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эксплуатация нефтегазовых сооружений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5" y="96122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4437" y="4631968"/>
            <a:ext cx="8342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Лектор: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Заурбеков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Кадыржан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Сейтжанович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«Нефтяная Инженерия»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Whsp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87072520660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k.zaurbekov@satbayev.university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Алматы 202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A45B5-7DB8-4732-B6EF-1E340683E2C7}"/>
              </a:ext>
            </a:extLst>
          </p:cNvPr>
          <p:cNvSpPr txBox="1"/>
          <p:nvPr/>
        </p:nvSpPr>
        <p:spPr>
          <a:xfrm>
            <a:off x="1424939" y="2408847"/>
            <a:ext cx="91212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 № 5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Принципиальная технологическая схема получения товарной нефти</a:t>
            </a: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5424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Лекция № 5. Принципиальная технологическая схема получения товарной нефти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36884" y="890337"/>
            <a:ext cx="11381874" cy="5883442"/>
            <a:chOff x="340" y="391"/>
            <a:chExt cx="5420" cy="3929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422" y="663"/>
              <a:ext cx="0" cy="272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340" y="545"/>
            <a:ext cx="5012" cy="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Visio" r:id="rId3" imgW="10734446" imgH="7468210" progId="Visio.Drawing.6">
                    <p:embed/>
                  </p:oleObj>
                </mc:Choice>
                <mc:Fallback>
                  <p:oleObj name="Visio" r:id="rId3" imgW="10734446" imgH="746821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545"/>
                          <a:ext cx="5012" cy="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833" y="2840"/>
              <a:ext cx="952" cy="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Взаимодействие с инженерами трубопроводного транспорта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833" y="2795"/>
              <a:ext cx="1814" cy="862"/>
            </a:xfrm>
            <a:prstGeom prst="rect">
              <a:avLst/>
            </a:prstGeom>
            <a:noFill/>
            <a:ln w="22225">
              <a:solidFill>
                <a:sysClr val="windowText" lastClr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969" y="391"/>
              <a:ext cx="1791" cy="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Взаимодействие с инженерами трубопроводного транспорта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78" y="935"/>
              <a:ext cx="1451" cy="499"/>
            </a:xfrm>
            <a:prstGeom prst="rect">
              <a:avLst/>
            </a:prstGeom>
            <a:noFill/>
            <a:ln w="22225">
              <a:solidFill>
                <a:sysClr val="windowText" lastClr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4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80" y="96253"/>
            <a:ext cx="9369035" cy="950495"/>
          </a:xfrm>
        </p:spPr>
        <p:txBody>
          <a:bodyPr/>
          <a:lstStyle/>
          <a:p>
            <a:r>
              <a:rPr lang="ru-RU" sz="2800" dirty="0"/>
              <a:t>Лекция № 5. Принципиальная технологическая схема получения товарной нефти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1306" y="1191126"/>
            <a:ext cx="8674206" cy="3736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35" y="5008449"/>
            <a:ext cx="10101948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9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84" y="216131"/>
            <a:ext cx="10800000" cy="1181100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 № 5. Принципиальная технологическая схема получения товарной нефти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819" y="1582909"/>
            <a:ext cx="9641217" cy="367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700"/>
              </a:spcBef>
              <a:buClr>
                <a:srgbClr val="8597C0"/>
              </a:buClr>
              <a:buSzPct val="60000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вопросы: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Какую функцию выполняет ГЗУ (АГЗУ)?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Какую функцию выполняет ДНС?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Что происходит в КНС?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Назначение УПН (УКПН)?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Назначение УПВ?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Назначение УПГ?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35223" y="1930400"/>
            <a:ext cx="10800000" cy="46800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Комплекс сооружений нефти УПН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Комплекс сооружений воды УПВ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Комплекс сооружений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шламаУПШ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Герметизированные системы сбора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7334" y="2172451"/>
            <a:ext cx="10800000" cy="365551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Что такое УПН</a:t>
            </a:r>
          </a:p>
          <a:p>
            <a:r>
              <a:rPr lang="ru-RU" dirty="0">
                <a:solidFill>
                  <a:schemeClr val="tx1"/>
                </a:solidFill>
              </a:rPr>
              <a:t>Что такое УПВ</a:t>
            </a:r>
          </a:p>
          <a:p>
            <a:r>
              <a:rPr lang="ru-RU" dirty="0">
                <a:solidFill>
                  <a:schemeClr val="tx1"/>
                </a:solidFill>
              </a:rPr>
              <a:t>Что такое УПШ</a:t>
            </a:r>
          </a:p>
          <a:p>
            <a:r>
              <a:rPr lang="ru-RU" dirty="0">
                <a:solidFill>
                  <a:schemeClr val="tx1"/>
                </a:solidFill>
              </a:rPr>
              <a:t>Рассмотрите технологическую схему подготовки товарной нефти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415" y="128954"/>
            <a:ext cx="10800000" cy="744279"/>
          </a:xfrm>
        </p:spPr>
        <p:txBody>
          <a:bodyPr/>
          <a:lstStyle/>
          <a:p>
            <a:r>
              <a:rPr lang="ru-RU" sz="2000" dirty="0"/>
              <a:t>Лекция № 5. Принципиальная технологическая схема получения товарной нефти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C178BF-19FA-47F0-AB26-1DF39E0B6834}"/>
              </a:ext>
            </a:extLst>
          </p:cNvPr>
          <p:cNvSpPr/>
          <p:nvPr/>
        </p:nvSpPr>
        <p:spPr>
          <a:xfrm>
            <a:off x="381000" y="726830"/>
            <a:ext cx="11430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Унифицированные системы  комплексов сбора и подготовки нефти, газа и воды нефтедобывающих районов разработаны институтами 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Гипровостокнефть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ВНИИСПТнефть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основании анализа и обобщения последних достижений и научных исследований в этой области, а также отечественного и зарубежного опыта проектирования, строительства и эксплуатации нефтяных месторождений.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Все вышеописанные  системы могут быть  изложены в виде унифицированной технологической схемы, которая используется при проектировании обустройства нефтяного месторождения, с учетом специфических особенностей данного месторождения и предусматривает: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полную герметизацию процессов сбора и транспорта нефти, газа и воды;</a:t>
            </a:r>
          </a:p>
          <a:p>
            <a:pPr lvl="0" indent="269875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на АГЗУ продукции скважин на газ и жидкость и измерение их количества по каждой скважине;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или раздельное транспортирование обводненной и необводненной нефти;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нефтесборных коллекторов для подготовки продукции скважин к ее дальнейшей обработке;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сепарация газа от нефти;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нефти до товарных кондиций (обезвоживание и обессоливание);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сточных вод и передача их в систему ППД;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автоматизированные измерения количества и качества товарной нефти.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199018"/>
            <a:ext cx="10800000" cy="744279"/>
          </a:xfrm>
        </p:spPr>
        <p:txBody>
          <a:bodyPr/>
          <a:lstStyle/>
          <a:p>
            <a:r>
              <a:rPr lang="ru-RU" sz="2000" dirty="0"/>
              <a:t>Лекция № 5. Принципиальная технологическая схема получения товарной нефти</a:t>
            </a:r>
          </a:p>
        </p:txBody>
      </p:sp>
      <p:pic>
        <p:nvPicPr>
          <p:cNvPr id="49" name="Рисунок 48" descr="pic4-8">
            <a:extLst>
              <a:ext uri="{FF2B5EF4-FFF2-40B4-BE49-F238E27FC236}">
                <a16:creationId xmlns:a16="http://schemas.microsoft.com/office/drawing/2014/main" id="{BB7751B9-FD31-4063-83E3-167D1D8777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44279"/>
            <a:ext cx="7315200" cy="6113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4D879F-2F88-471D-B730-E84C5DB412F2}"/>
              </a:ext>
            </a:extLst>
          </p:cNvPr>
          <p:cNvSpPr/>
          <p:nvPr/>
        </p:nvSpPr>
        <p:spPr>
          <a:xfrm>
            <a:off x="199292" y="902403"/>
            <a:ext cx="46775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рис.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.1. представлен основной вариант унифицированной технологической схемы.  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сооружений для подготовки нефти (УПН):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С-1 - сепаратор 1-й ступени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С-2  - сепаратор 2-й ступени;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С-3- горячий сепаратор 3-й ступени (концевой сепаратор);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О-1 - отстойник предварительного обезвоживания;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О-2 - отстойник глубокого обезвоживания (часто С-2 и О-2  совмещаются          в одном аппарате  О,С-2);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П-1- печь для нагрева эмульсии;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каплеобразователь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- смеситель для перемешивания обезвоженной нефти  с пресной водой для ее предварительного обессоливания;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87" y="328778"/>
            <a:ext cx="10800000" cy="744279"/>
          </a:xfrm>
        </p:spPr>
        <p:txBody>
          <a:bodyPr/>
          <a:lstStyle/>
          <a:p>
            <a:r>
              <a:rPr lang="ru-RU" sz="2000" dirty="0"/>
              <a:t>Лекция № 5. Принципиальная технологическая схема получения товарной нефти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FFDF2C5-D315-4661-9845-D4D7DD5FA265}"/>
              </a:ext>
            </a:extLst>
          </p:cNvPr>
          <p:cNvSpPr/>
          <p:nvPr/>
        </p:nvSpPr>
        <p:spPr>
          <a:xfrm>
            <a:off x="0" y="1073059"/>
            <a:ext cx="6252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электродегидратор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глубокого обессоливания;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Р-1 - резервуары для приема товарной нефти;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- автомат по измерению количества и качества нефти;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НН- насосы для откачки нефти.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сооружений для подготовки воды (УПВ) и подготовки шлама (УПШ):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 - Блок отстоя  воды, поступившей от УПН;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БОН- блок приема отловленной нефти;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МГЦ-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мультигидроциклон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отделения от сточной (дождевой) воды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мехпримесей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БОС- блок приема и откачки стоков от буферной емкости;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ЕШ - емкость для шлама;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БДВ- блок дегазации воды;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УЗР - узел замера расхода воды;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Р-2 - резервуар чистой пластовой воды;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НВ- насосы для откачки чистой воды.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5712135-C8A9-4A8F-99B4-CD8E962C6C81}"/>
              </a:ext>
            </a:extLst>
          </p:cNvPr>
          <p:cNvSpPr/>
          <p:nvPr/>
        </p:nvSpPr>
        <p:spPr>
          <a:xfrm>
            <a:off x="6096000" y="107305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Обозначения трубопроводов: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нефть после первой ступени сепарации;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нефть после 2-й ступени сепарации;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некондиционная нефть;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товарная нефть.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газ 1-й ступени сепарации;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газ 2-й ступени сепарации;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газ 3-й ступени сепарации;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газ на свечу;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товарный нефтяной газ.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- вода пресная;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очищенная вода после УПВ;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вода после предварительного обезвоживания;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вода после глубокого обезвоживания и обессоливания;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загрязненные сточные (дождевые)  воды  на очистку.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шламопровод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1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79" y="205289"/>
            <a:ext cx="10800000" cy="744279"/>
          </a:xfrm>
        </p:spPr>
        <p:txBody>
          <a:bodyPr/>
          <a:lstStyle/>
          <a:p>
            <a:r>
              <a:rPr lang="ru-RU" sz="2000" dirty="0"/>
              <a:t>Лекция № 5. Принципиальная технологическая схема получения товарной нефти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287771-AB98-4981-ABD0-5D788BA71AB3}"/>
              </a:ext>
            </a:extLst>
          </p:cNvPr>
          <p:cNvSpPr/>
          <p:nvPr/>
        </p:nvSpPr>
        <p:spPr>
          <a:xfrm>
            <a:off x="419866" y="949568"/>
            <a:ext cx="110574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Рассмотренные  герметизированные системы сбора имеют следующие преимущества: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полное устранение потерь легких фракций нефти;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автоматизированный учет продукции скважин;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образования и отложения парафина на стенах трубопроводов;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металлоемкости;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эксплуатационных расходов на обслуживание системы;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полной автоматизации сбора, подготовки и контроля за качеством и количеством товарной нефти;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транспортировки нефти, газа и воды за счет давлений на устьях скважин.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указанные системы сбора и подготовки нефти имеют и некоторые недостатки: 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невысокая точность измерение дебита нефти и воды по отдельным скважинам;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насосной эксплуатации увеличение утечек в зазоре между плунжером и цилиндром;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фонтанной эксплуатации преждевременное прекращение фонтанирования из-за поддержания высокого давления на устье;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бескомпрессорном и компрессорном способах эксплуатации необходимость увеличения подачи газа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затрубное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пространство  (на 20 - 40%)  для подъема одного и того же количества нефти, если давление на устье скважин вместо обычных 0,3-0,4 МПа поддерживать на уровне 1-1,5 МПа.</a:t>
            </a:r>
            <a:endParaRPr lang="ru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744279"/>
          </a:xfrm>
        </p:spPr>
        <p:txBody>
          <a:bodyPr/>
          <a:lstStyle/>
          <a:p>
            <a:r>
              <a:rPr lang="ru-RU" sz="2000" dirty="0"/>
              <a:t>Лекция № 5. Принципиальная технологическая схема получения товарной нефти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65950" y="574158"/>
            <a:ext cx="8264827" cy="6283842"/>
            <a:chOff x="2269" y="3196"/>
            <a:chExt cx="7200" cy="7804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2269" y="3196"/>
              <a:ext cx="7200" cy="780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269" y="4450"/>
              <a:ext cx="1129" cy="69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Закачка воды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234" y="4450"/>
              <a:ext cx="988" cy="8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Фонтан-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ные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3398" y="4450"/>
              <a:ext cx="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657" y="3753"/>
              <a:ext cx="2683" cy="6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ДОБЫЧА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Эксплуатационные  скважины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398" y="4450"/>
              <a:ext cx="1271" cy="6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Закачка газа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222" y="4450"/>
              <a:ext cx="1271" cy="83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Глубинно-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насосные</a:t>
              </a: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493" y="4450"/>
              <a:ext cx="1129" cy="8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Газлифтные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375" y="4450"/>
              <a:ext cx="3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375" y="4450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8622" y="4450"/>
              <a:ext cx="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6222" y="4450"/>
              <a:ext cx="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7493" y="4450"/>
              <a:ext cx="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375" y="5286"/>
              <a:ext cx="3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516" y="6123"/>
              <a:ext cx="1835" cy="8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Система сбора и подготовки нефти, газа и воды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516" y="8631"/>
              <a:ext cx="1836" cy="557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Транспорт нефти и газа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363" y="6959"/>
              <a:ext cx="988" cy="5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УПГ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669" y="6123"/>
              <a:ext cx="847" cy="83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УПВ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516" y="6959"/>
              <a:ext cx="849" cy="55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УПН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4669" y="6123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4669" y="6959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669" y="6123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516" y="6959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363" y="6959"/>
              <a:ext cx="1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351" y="6959"/>
              <a:ext cx="1" cy="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516" y="7516"/>
              <a:ext cx="18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269" y="8074"/>
              <a:ext cx="1624" cy="59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Сброс воды в водоемы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775" y="5983"/>
              <a:ext cx="1623" cy="5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Сжатие газа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634" y="8074"/>
              <a:ext cx="1623" cy="5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Сброс газа на факел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516" y="9188"/>
              <a:ext cx="1835" cy="83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Трубопроводный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Железнодорожный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Водный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798" y="5286"/>
              <a:ext cx="0" cy="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6928" y="5286"/>
              <a:ext cx="1129" cy="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7351" y="6541"/>
              <a:ext cx="1271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 flipV="1">
              <a:off x="2975" y="5147"/>
              <a:ext cx="1694" cy="1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3681" y="6541"/>
              <a:ext cx="988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51" y="7237"/>
              <a:ext cx="1130" cy="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8481" y="5286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V="1">
              <a:off x="8198" y="5565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4245" y="5565"/>
              <a:ext cx="39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4245" y="5147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6081" y="7516"/>
              <a:ext cx="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6787" y="7516"/>
              <a:ext cx="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787" y="5286"/>
              <a:ext cx="0" cy="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00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1181100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 № 5. Принципиальная технологическая схема получения товарной нефти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9111" y="1235713"/>
            <a:ext cx="9869625" cy="53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3909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1047</TotalTime>
  <Words>684</Words>
  <Application>Microsoft Office PowerPoint</Application>
  <PresentationFormat>Широкоэкранный</PresentationFormat>
  <Paragraphs>121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Century Gothic</vt:lpstr>
      <vt:lpstr>Times New Roman</vt:lpstr>
      <vt:lpstr>Trebuchet MS</vt:lpstr>
      <vt:lpstr>Verdana</vt:lpstr>
      <vt:lpstr>Wingdings</vt:lpstr>
      <vt:lpstr>Wingdings 3</vt:lpstr>
      <vt:lpstr>Аспект</vt:lpstr>
      <vt:lpstr>Visio</vt:lpstr>
      <vt:lpstr>Дисциплина  Проектирование и эксплуатация нефтегазовых сооружений  </vt:lpstr>
      <vt:lpstr>План лекции:</vt:lpstr>
      <vt:lpstr>По завершению урока Вы будете знать: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  <vt:lpstr>Лекция № 5. Принципиальная технологическая схема получения товарной нефти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эксплуатация нефтегазовых сооружений   Преподаватель: Баймухаметов Мурат Абышевич, канд. физ.-мат. наук, доцент, лектор кафедры «Нефтяная инженерия»  m.baimukhametov@satbayev.university , b_murat55@mail.ru</dc:title>
  <dc:creator>Баймухаметов М.А.</dc:creator>
  <cp:lastModifiedBy>PC</cp:lastModifiedBy>
  <cp:revision>62</cp:revision>
  <dcterms:created xsi:type="dcterms:W3CDTF">2019-09-03T12:31:16Z</dcterms:created>
  <dcterms:modified xsi:type="dcterms:W3CDTF">2021-09-13T11:55:09Z</dcterms:modified>
</cp:coreProperties>
</file>