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F54A2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-1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46920" y="2788920"/>
            <a:ext cx="2542032" cy="4103566"/>
          </a:xfrm>
          <a:prstGeom prst="rect">
            <a:avLst/>
          </a:prstGeom>
        </p:spPr>
      </p:pic>
      <p:pic>
        <p:nvPicPr>
          <p:cNvPr id="3" name="Picture 2" descr="image-1-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0360" y="502920"/>
            <a:ext cx="6309360" cy="142766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14400" y="2084831"/>
            <a:ext cx="100584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500" b="0" i="1">
                <a:solidFill>
                  <a:srgbClr val="FFFFFF"/>
                </a:solidFill>
                <a:latin typeface="Arial"/>
              </a:rPr>
              <a:t>Электротехника және микроэлектроника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2788920"/>
            <a:ext cx="100584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700" b="1" i="0">
                <a:solidFill>
                  <a:srgbClr val="FFFFFF"/>
                </a:solidFill>
                <a:latin typeface="Arial"/>
              </a:rPr>
              <a:t>2-дәріс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3182112"/>
            <a:ext cx="1042416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900" b="1" i="0">
                <a:solidFill>
                  <a:srgbClr val="FFFFFF"/>
                </a:solidFill>
                <a:latin typeface="Arial"/>
              </a:rPr>
              <a:t>Электр тізбектерін баламалы түрлендіру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4590288"/>
            <a:ext cx="100584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50" b="0" i="0">
                <a:solidFill>
                  <a:srgbClr val="FFFFFF"/>
                </a:solidFill>
                <a:latin typeface="Arial"/>
              </a:rPr>
              <a:t>Оқытушы: Мамадияров Максат Муратович, PhD докторы, қауымдастырылған профессор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5001768"/>
            <a:ext cx="10058400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«Электроника, телекоммуникациялар және ғарыштық технологиялар» кафедрасы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5404104"/>
            <a:ext cx="10058400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0" i="0">
                <a:solidFill>
                  <a:srgbClr val="D7E0F4"/>
                </a:solidFill>
                <a:latin typeface="Arial"/>
              </a:rPr>
              <a:t>m.mamadiyarov@satbayev.university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6053328"/>
            <a:ext cx="10424160" cy="2560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900" b="0" i="0">
                <a:solidFill>
                  <a:srgbClr val="D7E0F4"/>
                </a:solidFill>
                <a:latin typeface="Arial"/>
              </a:rPr>
              <a:t>ELC1031 · 6B07115 – Технологиялық машиналар және жабдықтар · 2026–2027 оқу жылы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Arial"/>
              </a:rPr>
              <a:t>Дәріс мазмұны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8C919B"/>
                </a:solidFill>
                <a:latin typeface="Arial"/>
              </a:rPr>
              <a:t>ELC1031 · 2-дәріс · Электр тізбектерін баламалы түрлендіру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2</a:t>
            </a:r>
          </a:p>
        </p:txBody>
      </p:sp>
      <p:sp>
        <p:nvSpPr>
          <p:cNvPr id="7" name="Oval 6"/>
          <p:cNvSpPr/>
          <p:nvPr/>
        </p:nvSpPr>
        <p:spPr>
          <a:xfrm>
            <a:off x="566928" y="1078992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66928" y="1078992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188720" y="1078992"/>
            <a:ext cx="10104120" cy="43891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417320" y="1078992"/>
            <a:ext cx="960120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Баламалы түрлендірудің мақсаты</a:t>
            </a:r>
          </a:p>
        </p:txBody>
      </p:sp>
      <p:sp>
        <p:nvSpPr>
          <p:cNvPr id="11" name="Oval 10"/>
          <p:cNvSpPr/>
          <p:nvPr/>
        </p:nvSpPr>
        <p:spPr>
          <a:xfrm>
            <a:off x="566928" y="1691640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66928" y="1691640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188720" y="1691640"/>
            <a:ext cx="10104120" cy="43891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417320" y="1691640"/>
            <a:ext cx="960120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Резисторларды тізбектей жалғау</a:t>
            </a:r>
          </a:p>
        </p:txBody>
      </p:sp>
      <p:sp>
        <p:nvSpPr>
          <p:cNvPr id="15" name="Oval 14"/>
          <p:cNvSpPr/>
          <p:nvPr/>
        </p:nvSpPr>
        <p:spPr>
          <a:xfrm>
            <a:off x="566928" y="2304288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66928" y="2304288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188720" y="2304288"/>
            <a:ext cx="10104120" cy="43891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417320" y="2304288"/>
            <a:ext cx="960120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Резисторларды параллель жалғау</a:t>
            </a:r>
          </a:p>
        </p:txBody>
      </p:sp>
      <p:sp>
        <p:nvSpPr>
          <p:cNvPr id="19" name="Oval 18"/>
          <p:cNvSpPr/>
          <p:nvPr/>
        </p:nvSpPr>
        <p:spPr>
          <a:xfrm>
            <a:off x="566928" y="2916936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66928" y="2916936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188720" y="2916936"/>
            <a:ext cx="10104120" cy="43891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1417320" y="2916936"/>
            <a:ext cx="960120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Аралас жалғауларды ықшамдау</a:t>
            </a:r>
          </a:p>
        </p:txBody>
      </p:sp>
      <p:sp>
        <p:nvSpPr>
          <p:cNvPr id="23" name="Oval 22"/>
          <p:cNvSpPr/>
          <p:nvPr/>
        </p:nvSpPr>
        <p:spPr>
          <a:xfrm>
            <a:off x="566928" y="3529584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66928" y="3529584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1188720" y="3529584"/>
            <a:ext cx="10104120" cy="43891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417320" y="3529584"/>
            <a:ext cx="960120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Кернеу бөлгіші</a:t>
            </a:r>
          </a:p>
        </p:txBody>
      </p:sp>
      <p:sp>
        <p:nvSpPr>
          <p:cNvPr id="27" name="Oval 26"/>
          <p:cNvSpPr/>
          <p:nvPr/>
        </p:nvSpPr>
        <p:spPr>
          <a:xfrm>
            <a:off x="566928" y="4142232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66928" y="4142232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1188720" y="4142232"/>
            <a:ext cx="10104120" cy="43891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1417320" y="4142232"/>
            <a:ext cx="960120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Ток бөлгіші</a:t>
            </a:r>
          </a:p>
        </p:txBody>
      </p:sp>
      <p:sp>
        <p:nvSpPr>
          <p:cNvPr id="31" name="Oval 30"/>
          <p:cNvSpPr/>
          <p:nvPr/>
        </p:nvSpPr>
        <p:spPr>
          <a:xfrm>
            <a:off x="566928" y="4754880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66928" y="4754880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7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1188720" y="4754880"/>
            <a:ext cx="10104120" cy="43891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1417320" y="4754880"/>
            <a:ext cx="960120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Үшбұрыш–жұлдызша (Δ–Y) түрлендіруі</a:t>
            </a:r>
          </a:p>
        </p:txBody>
      </p:sp>
      <p:sp>
        <p:nvSpPr>
          <p:cNvPr id="35" name="Oval 34"/>
          <p:cNvSpPr/>
          <p:nvPr/>
        </p:nvSpPr>
        <p:spPr>
          <a:xfrm>
            <a:off x="566928" y="5367528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566928" y="5367528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8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1188720" y="5367528"/>
            <a:ext cx="10104120" cy="43891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1417320" y="5367528"/>
            <a:ext cx="960120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Есептеу алгоритмі және мысал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Arial"/>
              </a:rPr>
              <a:t>Баламалы түрлендіру ұғымы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8C919B"/>
                </a:solidFill>
                <a:latin typeface="Arial"/>
              </a:rPr>
              <a:t>ELC1031 · 2-дәріс · Электр тізбектерін баламалы түрлендіру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1097280"/>
            <a:ext cx="1097280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1" i="0">
                <a:solidFill>
                  <a:srgbClr val="1F3766"/>
                </a:solidFill>
                <a:latin typeface="Arial"/>
              </a:rPr>
              <a:t>Баламалы түрлендіру — сыртқы қысқыштардағы ток пен кернеу қатынасын өзгертпей, күрделі электр тізбегін қарапайым эквивалентті тізбекпен алмастыру.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2103120"/>
            <a:ext cx="3246120" cy="16459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04671" y="2194560"/>
            <a:ext cx="291693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F54A2"/>
                </a:solidFill>
                <a:latin typeface="Arial"/>
              </a:rPr>
              <a:t>МАҚСАТ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4671" y="2542032"/>
            <a:ext cx="2916936" cy="11338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Тізбектің жалпы кедергісін және ток-кернеулерді есептеуді жеңілдету.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434840" y="2103120"/>
            <a:ext cx="3246120" cy="16459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99431" y="2194560"/>
            <a:ext cx="291693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19868F"/>
                </a:solidFill>
                <a:latin typeface="Arial"/>
              </a:rPr>
              <a:t>ЭКВИВАЛЕНТТІЛІК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99431" y="2542032"/>
            <a:ext cx="2916936" cy="11338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Бастапқы және түрлендірілген тізбек сыртқы қысқыштарда бірдей электрлік әсер береді.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229600" y="2103120"/>
            <a:ext cx="3246120" cy="16459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94192" y="2194560"/>
            <a:ext cx="291693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C45E0A"/>
                </a:solidFill>
                <a:latin typeface="Arial"/>
              </a:rPr>
              <a:t>ҚОЛДАНЫЛУЫ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94192" y="2542032"/>
            <a:ext cx="2916936" cy="11338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Тұрақты ток тізбектері, көп тармақты желілер және есептік сұлбаларды ықшамдау.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4572000"/>
            <a:ext cx="1069848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1" i="0">
                <a:solidFill>
                  <a:srgbClr val="1F3766"/>
                </a:solidFill>
                <a:latin typeface="Arial"/>
              </a:rPr>
              <a:t>Негізгі құралдар: тізбектей, параллель, аралас және Δ↔Y түрлендірулері.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Arial"/>
              </a:rPr>
              <a:t>Резисторларды тізбектей жалғау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8C919B"/>
                </a:solidFill>
                <a:latin typeface="Arial"/>
              </a:rPr>
              <a:t>ELC1031 · 2-дәріс · Электр тізбектерін баламалы түрлендіру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1051560"/>
            <a:ext cx="109728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0" i="0">
                <a:solidFill>
                  <a:srgbClr val="5C697D"/>
                </a:solidFill>
                <a:latin typeface="Arial"/>
              </a:rPr>
              <a:t>Тізбектей жалғауда барлық элементтер арқылы бірдей ток өтеді, ал жалпы кернеу жеке кернеулердің қосындысына тең.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743200" y="1783080"/>
            <a:ext cx="6675120" cy="868680"/>
          </a:xfrm>
          <a:prstGeom prst="roundRect">
            <a:avLst/>
          </a:prstGeom>
          <a:solidFill>
            <a:srgbClr val="1F37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2926080" y="1874519"/>
            <a:ext cx="630936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200" b="1" i="0">
                <a:solidFill>
                  <a:srgbClr val="FFFFFF"/>
                </a:solidFill>
                <a:latin typeface="Arial"/>
              </a:rPr>
              <a:t>Req = R₁ + R₂ + ... + Rₙ</a:t>
            </a:r>
          </a:p>
        </p:txBody>
      </p:sp>
      <p:sp>
        <p:nvSpPr>
          <p:cNvPr id="10" name="Rectangle 9"/>
          <p:cNvSpPr/>
          <p:nvPr/>
        </p:nvSpPr>
        <p:spPr>
          <a:xfrm>
            <a:off x="1828800" y="3429000"/>
            <a:ext cx="1645920" cy="594360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828800" y="3429000"/>
            <a:ext cx="164592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 i="0">
                <a:solidFill>
                  <a:srgbClr val="FFFFFF"/>
                </a:solidFill>
                <a:latin typeface="Arial"/>
              </a:rPr>
              <a:t>R₁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474720" y="3520440"/>
            <a:ext cx="132588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1" i="0">
                <a:solidFill>
                  <a:srgbClr val="5C697D"/>
                </a:solidFill>
                <a:latin typeface="Arial"/>
              </a:rPr>
              <a:t>────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800600" y="3429000"/>
            <a:ext cx="1645920" cy="594360"/>
          </a:xfrm>
          <a:prstGeom prst="rect">
            <a:avLst/>
          </a:prstGeom>
          <a:solidFill>
            <a:srgbClr val="1986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800600" y="3429000"/>
            <a:ext cx="164592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 i="0">
                <a:solidFill>
                  <a:srgbClr val="FFFFFF"/>
                </a:solidFill>
                <a:latin typeface="Arial"/>
              </a:rPr>
              <a:t>R₂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46520" y="3520440"/>
            <a:ext cx="132588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1" i="0">
                <a:solidFill>
                  <a:srgbClr val="5C697D"/>
                </a:solidFill>
                <a:latin typeface="Arial"/>
              </a:rPr>
              <a:t>────</a:t>
            </a:r>
          </a:p>
        </p:txBody>
      </p:sp>
      <p:sp>
        <p:nvSpPr>
          <p:cNvPr id="16" name="Rectangle 15"/>
          <p:cNvSpPr/>
          <p:nvPr/>
        </p:nvSpPr>
        <p:spPr>
          <a:xfrm>
            <a:off x="7772400" y="3429000"/>
            <a:ext cx="1645920" cy="594360"/>
          </a:xfrm>
          <a:prstGeom prst="rect">
            <a:avLst/>
          </a:prstGeom>
          <a:solidFill>
            <a:srgbClr val="C45E0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772400" y="3429000"/>
            <a:ext cx="164592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 i="0">
                <a:solidFill>
                  <a:srgbClr val="FFFFFF"/>
                </a:solidFill>
                <a:latin typeface="Arial"/>
              </a:rPr>
              <a:t>R₃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31520" y="4800600"/>
            <a:ext cx="1069848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 i="0">
                <a:solidFill>
                  <a:srgbClr val="1F3766"/>
                </a:solidFill>
                <a:latin typeface="Arial"/>
              </a:rPr>
              <a:t>I = I₁ = I₂ = I₃,   U = U₁ + U₂ + U₃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Arial"/>
              </a:rPr>
              <a:t>Резисторларды параллель жалғау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8C919B"/>
                </a:solidFill>
                <a:latin typeface="Arial"/>
              </a:rPr>
              <a:t>ELC1031 · 2-дәріс · Электр тізбектерін баламалы түрлендіру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5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1051560"/>
            <a:ext cx="109728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0" i="0">
                <a:solidFill>
                  <a:srgbClr val="5C697D"/>
                </a:solidFill>
                <a:latin typeface="Arial"/>
              </a:rPr>
              <a:t>Параллель жалғауда барлық тармақтардағы кернеу бірдей, ал жалпы ток тармақ токтарының қосындысына тең.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31520" y="1783080"/>
            <a:ext cx="10698480" cy="868680"/>
          </a:xfrm>
          <a:prstGeom prst="roundRect">
            <a:avLst/>
          </a:prstGeom>
          <a:solidFill>
            <a:srgbClr val="1F37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14400" y="1874519"/>
            <a:ext cx="1033272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100" b="1" i="0">
                <a:solidFill>
                  <a:srgbClr val="FFFFFF"/>
                </a:solidFill>
                <a:latin typeface="Arial"/>
              </a:rPr>
              <a:t>1/Req = 1/R₁ + 1/R₂ + ... + 1/Rₙ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3337560"/>
            <a:ext cx="3291840" cy="14173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96112" y="342900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F54A2"/>
                </a:solidFill>
                <a:latin typeface="Arial"/>
              </a:rPr>
              <a:t>ЕКІ РЕЗИСТОР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96112" y="3776472"/>
            <a:ext cx="2962656" cy="9052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Req = R₁R₂ / (R₁ + R₂)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434840" y="3337560"/>
            <a:ext cx="3291840" cy="14173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599431" y="342900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19868F"/>
                </a:solidFill>
                <a:latin typeface="Arial"/>
              </a:rPr>
              <a:t>КЕРНЕУ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99431" y="3776472"/>
            <a:ext cx="2962656" cy="9052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U = U₁ = U₂ = ... = Uₙ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138160" y="3337560"/>
            <a:ext cx="3291840" cy="14173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302752" y="342900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C45E0A"/>
                </a:solidFill>
                <a:latin typeface="Arial"/>
              </a:rPr>
              <a:t>ТОК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02752" y="3776472"/>
            <a:ext cx="2962656" cy="9052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I = I₁ + I₂ + ... + Iₙ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31520" y="5166360"/>
            <a:ext cx="1069848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 i="0">
                <a:solidFill>
                  <a:srgbClr val="BE3737"/>
                </a:solidFill>
                <a:latin typeface="Arial"/>
              </a:rPr>
              <a:t>Параллель қосылған резисторлардың эквивалентті кедергісі ең кіші тармақ кедергісінен де аз болады.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Arial"/>
              </a:rPr>
              <a:t>Аралас жалғауларды ықшамдау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8C919B"/>
                </a:solidFill>
                <a:latin typeface="Arial"/>
              </a:rPr>
              <a:t>ELC1031 · 2-дәріс · Электр тізбектерін баламалы түрлендіру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1051560"/>
            <a:ext cx="109728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0" i="0">
                <a:solidFill>
                  <a:srgbClr val="5C697D"/>
                </a:solidFill>
                <a:latin typeface="Arial"/>
              </a:rPr>
              <a:t>Аралас тізбекте тізбектей және параллель бөліктер кезекпен баламалы кедергілерге ауыстырылады.</a:t>
            </a:r>
          </a:p>
        </p:txBody>
      </p:sp>
      <p:sp>
        <p:nvSpPr>
          <p:cNvPr id="8" name="Oval 7"/>
          <p:cNvSpPr/>
          <p:nvPr/>
        </p:nvSpPr>
        <p:spPr>
          <a:xfrm>
            <a:off x="640080" y="1783080"/>
            <a:ext cx="594360" cy="594360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0080" y="1783080"/>
            <a:ext cx="59436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417319" y="1737360"/>
            <a:ext cx="4434840" cy="7315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600200" y="1783080"/>
            <a:ext cx="4069080" cy="6217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50" b="0" i="0">
                <a:solidFill>
                  <a:srgbClr val="1F3766"/>
                </a:solidFill>
                <a:latin typeface="Arial"/>
              </a:rPr>
              <a:t>Ең қарапайым тізбектей немесе параллель бөлікті табу</a:t>
            </a:r>
          </a:p>
        </p:txBody>
      </p:sp>
      <p:sp>
        <p:nvSpPr>
          <p:cNvPr id="12" name="Oval 11"/>
          <p:cNvSpPr/>
          <p:nvPr/>
        </p:nvSpPr>
        <p:spPr>
          <a:xfrm>
            <a:off x="6217920" y="1783080"/>
            <a:ext cx="594360" cy="594360"/>
          </a:xfrm>
          <a:prstGeom prst="ellipse">
            <a:avLst/>
          </a:prstGeom>
          <a:solidFill>
            <a:srgbClr val="1986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217920" y="1783080"/>
            <a:ext cx="59436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995159" y="1737360"/>
            <a:ext cx="4434840" cy="7315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178040" y="1783080"/>
            <a:ext cx="4069080" cy="6217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50" b="0" i="0">
                <a:solidFill>
                  <a:srgbClr val="1F3766"/>
                </a:solidFill>
                <a:latin typeface="Arial"/>
              </a:rPr>
              <a:t>Оның эквивалентті кедергісін есептеу</a:t>
            </a:r>
          </a:p>
        </p:txBody>
      </p:sp>
      <p:sp>
        <p:nvSpPr>
          <p:cNvPr id="16" name="Oval 15"/>
          <p:cNvSpPr/>
          <p:nvPr/>
        </p:nvSpPr>
        <p:spPr>
          <a:xfrm>
            <a:off x="640080" y="3611880"/>
            <a:ext cx="594360" cy="594360"/>
          </a:xfrm>
          <a:prstGeom prst="ellipse">
            <a:avLst/>
          </a:prstGeom>
          <a:solidFill>
            <a:srgbClr val="C45E0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611880"/>
            <a:ext cx="59436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1" i="0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1417319" y="3566160"/>
            <a:ext cx="4434840" cy="7315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600200" y="3611880"/>
            <a:ext cx="4069080" cy="6217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50" b="0" i="0">
                <a:solidFill>
                  <a:srgbClr val="1F3766"/>
                </a:solidFill>
                <a:latin typeface="Arial"/>
              </a:rPr>
              <a:t>Сұлбаны қайта сызу және келесі бөлікті ықшамдау</a:t>
            </a:r>
          </a:p>
        </p:txBody>
      </p:sp>
      <p:sp>
        <p:nvSpPr>
          <p:cNvPr id="20" name="Oval 19"/>
          <p:cNvSpPr/>
          <p:nvPr/>
        </p:nvSpPr>
        <p:spPr>
          <a:xfrm>
            <a:off x="6217920" y="3611880"/>
            <a:ext cx="594360" cy="594360"/>
          </a:xfrm>
          <a:prstGeom prst="ellipse">
            <a:avLst/>
          </a:prstGeom>
          <a:solidFill>
            <a:srgbClr val="2D82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217920" y="3611880"/>
            <a:ext cx="59436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1" i="0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995159" y="3566160"/>
            <a:ext cx="4434840" cy="7315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178040" y="3611880"/>
            <a:ext cx="4069080" cy="6217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50" b="0" i="0">
                <a:solidFill>
                  <a:srgbClr val="1F3766"/>
                </a:solidFill>
                <a:latin typeface="Arial"/>
              </a:rPr>
              <a:t>Жалпы Req табылғанша қайталау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31520" y="5440680"/>
            <a:ext cx="1069848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 i="0">
                <a:solidFill>
                  <a:srgbClr val="BE3737"/>
                </a:solidFill>
                <a:latin typeface="Arial"/>
              </a:rPr>
              <a:t>Сұлбаны дұрыс қайта салу — қателікті азайтатын маңызды қадам.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Arial"/>
              </a:rPr>
              <a:t>Кернеу бөлгіші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8C919B"/>
                </a:solidFill>
                <a:latin typeface="Arial"/>
              </a:rPr>
              <a:t>ELC1031 · 2-дәріс · Электр тізбектерін баламалы түрлендіру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1051560"/>
            <a:ext cx="109728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0" i="0">
                <a:solidFill>
                  <a:srgbClr val="5C697D"/>
                </a:solidFill>
                <a:latin typeface="Arial"/>
              </a:rPr>
              <a:t>Тізбектей қосылған резисторларда қорек кернеуі олардың кедергілеріне пропорционал бөлінеді.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468880" y="1783080"/>
            <a:ext cx="7223760" cy="868680"/>
          </a:xfrm>
          <a:prstGeom prst="roundRect">
            <a:avLst/>
          </a:prstGeom>
          <a:solidFill>
            <a:srgbClr val="1F37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2651760" y="1874519"/>
            <a:ext cx="68580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200" b="1" i="0">
                <a:solidFill>
                  <a:srgbClr val="FFFFFF"/>
                </a:solidFill>
                <a:latin typeface="Arial"/>
              </a:rPr>
              <a:t>U₂ = U · R₂ / (R₁ + R₂)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3429000"/>
            <a:ext cx="3291840" cy="14173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96112" y="352044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F54A2"/>
                </a:solidFill>
                <a:latin typeface="Arial"/>
              </a:rPr>
              <a:t>R₁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96112" y="3867912"/>
            <a:ext cx="2962656" cy="9052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Кіріс жағындағы резистор.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434840" y="3429000"/>
            <a:ext cx="3291840" cy="14173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599431" y="352044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19868F"/>
                </a:solidFill>
                <a:latin typeface="Arial"/>
              </a:rPr>
              <a:t>R₂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99431" y="3867912"/>
            <a:ext cx="2962656" cy="9052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Шығыс кернеуі алынатын резистор.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138160" y="3429000"/>
            <a:ext cx="3291840" cy="14173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302752" y="352044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C45E0A"/>
                </a:solidFill>
                <a:latin typeface="Arial"/>
              </a:rPr>
              <a:t>ҚОЛДАНУ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02752" y="3867912"/>
            <a:ext cx="2962656" cy="9052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Өлшеу, ығысу кернеуі және сигнал деңгейін қалыптастыру.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31520" y="5212080"/>
            <a:ext cx="1069848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1" i="0">
                <a:solidFill>
                  <a:srgbClr val="BE3737"/>
                </a:solidFill>
                <a:latin typeface="Arial"/>
              </a:rPr>
              <a:t>Формула жүктеме әсері ескерілмеген қарапайым кернеу бөлгішіне қатысты.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Arial"/>
              </a:rPr>
              <a:t>Ток бөлгіші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8C919B"/>
                </a:solidFill>
                <a:latin typeface="Arial"/>
              </a:rPr>
              <a:t>ELC1031 · 2-дәріс · Электр тізбектерін баламалы түрлендіру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8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1051560"/>
            <a:ext cx="109728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0" i="0">
                <a:solidFill>
                  <a:srgbClr val="5C697D"/>
                </a:solidFill>
                <a:latin typeface="Arial"/>
              </a:rPr>
              <a:t>Параллель тармақтарда жалпы ток тармақ кедергілеріне кері пропорционал бөлінеді.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914400" y="1783080"/>
            <a:ext cx="4983480" cy="868680"/>
          </a:xfrm>
          <a:prstGeom prst="roundRect">
            <a:avLst/>
          </a:prstGeom>
          <a:solidFill>
            <a:srgbClr val="1F37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97280" y="1874519"/>
            <a:ext cx="461772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1" i="0">
                <a:solidFill>
                  <a:srgbClr val="FFFFFF"/>
                </a:solidFill>
                <a:latin typeface="Arial"/>
              </a:rPr>
              <a:t>I₁ = I · R₂/(R₁+R₂)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309360" y="1783080"/>
            <a:ext cx="4983480" cy="868680"/>
          </a:xfrm>
          <a:prstGeom prst="roundRect">
            <a:avLst/>
          </a:prstGeom>
          <a:solidFill>
            <a:srgbClr val="1F37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92240" y="1874519"/>
            <a:ext cx="461772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1" i="0">
                <a:solidFill>
                  <a:srgbClr val="FFFFFF"/>
                </a:solidFill>
                <a:latin typeface="Arial"/>
              </a:rPr>
              <a:t>I₂ = I · R₁/(R₁+R₂)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31520" y="3520440"/>
            <a:ext cx="3291840" cy="14173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96112" y="361188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D8246"/>
                </a:solidFill>
                <a:latin typeface="Arial"/>
              </a:rPr>
              <a:t>КІШІ 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96112" y="3959352"/>
            <a:ext cx="2962656" cy="9052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Кедергісі аз тармақтан үлкен ток өтеді.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434840" y="3520440"/>
            <a:ext cx="3291840" cy="14173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99431" y="361188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BE3737"/>
                </a:solidFill>
                <a:latin typeface="Arial"/>
              </a:rPr>
              <a:t>ҮЛКЕН 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99431" y="3959352"/>
            <a:ext cx="2962656" cy="9052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Кедергісі үлкен тармақта ток аз болады.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138160" y="3520440"/>
            <a:ext cx="3291840" cy="14173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302752" y="361188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F54A2"/>
                </a:solidFill>
                <a:latin typeface="Arial"/>
              </a:rPr>
              <a:t>ТЕКСЕРУ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02752" y="3959352"/>
            <a:ext cx="2962656" cy="9052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I = I₁ + I₂ шарты орындалуы тиіс.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Arial"/>
              </a:rPr>
              <a:t>Үшбұрыш–жұлдызша (Δ–Y) түрлендіруі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8C919B"/>
                </a:solidFill>
                <a:latin typeface="Arial"/>
              </a:rPr>
              <a:t>ELC1031 · 2-дәріс · Электр тізбектерін баламалы түрлендіру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9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1051560"/>
            <a:ext cx="109728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0" i="0">
                <a:solidFill>
                  <a:srgbClr val="5C697D"/>
                </a:solidFill>
                <a:latin typeface="Arial"/>
              </a:rPr>
              <a:t>Тізбектей немесе параллель ережелермен тікелей ықшамдалмайтын үш тармақты бөліктер үшін Δ↔Y түрлендіруі қолданылады.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94360" y="1828800"/>
            <a:ext cx="5257800" cy="315468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58952" y="1920240"/>
            <a:ext cx="492861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F54A2"/>
                </a:solidFill>
                <a:latin typeface="Arial"/>
              </a:rPr>
              <a:t>Δ → 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58952" y="2267712"/>
            <a:ext cx="4928616" cy="26426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R_A = R_AB·R_CA / ΣRΔ</a:t>
            </a:r>
            <a:br/>
            <a:br/>
            <a:r>
              <a:rPr sz="1300" b="0" i="0">
                <a:solidFill>
                  <a:srgbClr val="5C697D"/>
                </a:solidFill>
                <a:latin typeface="Arial"/>
              </a:rPr>
              <a:t>R_B = R_AB·R_BC / ΣRΔ</a:t>
            </a:r>
            <a:br/>
            <a:br/>
            <a:r>
              <a:rPr sz="1300" b="0" i="0">
                <a:solidFill>
                  <a:srgbClr val="5C697D"/>
                </a:solidFill>
                <a:latin typeface="Arial"/>
              </a:rPr>
              <a:t>R_C = R_BC·R_CA / ΣRΔ</a:t>
            </a:r>
            <a:br/>
            <a:br/>
            <a:r>
              <a:rPr sz="1300" b="0" i="0">
                <a:solidFill>
                  <a:srgbClr val="5C697D"/>
                </a:solidFill>
                <a:latin typeface="Arial"/>
              </a:rPr>
              <a:t>мұнда ΣRΔ = R_AB + R_BC + R_CA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309360" y="1828800"/>
            <a:ext cx="5257800" cy="315468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73952" y="1920240"/>
            <a:ext cx="492861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C45E0A"/>
                </a:solidFill>
                <a:latin typeface="Arial"/>
              </a:rPr>
              <a:t>Y → Δ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73952" y="2267712"/>
            <a:ext cx="4928616" cy="26426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R_AB = R_A + R_B + R_A·R_B/R_C</a:t>
            </a:r>
            <a:br/>
            <a:br/>
            <a:r>
              <a:rPr sz="1300" b="0" i="0">
                <a:solidFill>
                  <a:srgbClr val="5C697D"/>
                </a:solidFill>
                <a:latin typeface="Arial"/>
              </a:rPr>
              <a:t>R_BC = R_B + R_C + R_B·R_C/R_A</a:t>
            </a:r>
            <a:br/>
            <a:br/>
            <a:r>
              <a:rPr sz="1300" b="0" i="0">
                <a:solidFill>
                  <a:srgbClr val="5C697D"/>
                </a:solidFill>
                <a:latin typeface="Arial"/>
              </a:rPr>
              <a:t>R_CA = R_C + R_A + R_C·R_A/R_B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Arial"/>
              </a:rPr>
              <a:t>Δ және Y сұлбаларының баламалылығы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8C919B"/>
                </a:solidFill>
                <a:latin typeface="Arial"/>
              </a:rPr>
              <a:t>ELC1031 · 2-дәріс · Электр тізбектерін баламалы түрлендіру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10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1051560"/>
            <a:ext cx="109728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0" i="0">
                <a:solidFill>
                  <a:srgbClr val="5C697D"/>
                </a:solidFill>
                <a:latin typeface="Arial"/>
              </a:rPr>
              <a:t>Түрлендіруден кейін A, B және C сыртқы түйіндері арасындағы эквивалентті кедергілер өзгермеуі тиіс.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" y="1737360"/>
            <a:ext cx="429768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1" i="0">
                <a:solidFill>
                  <a:srgbClr val="2F54A2"/>
                </a:solidFill>
                <a:latin typeface="Arial"/>
              </a:rPr>
              <a:t>ҮШБҰРЫШ (Δ)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97280" y="2377440"/>
            <a:ext cx="4114800" cy="19202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700" b="1" i="0">
                <a:solidFill>
                  <a:srgbClr val="1F3766"/>
                </a:solidFill>
                <a:latin typeface="Arial"/>
              </a:rPr>
              <a:t>        A</a:t>
            </a:r>
            <a:br/>
            <a:r>
              <a:rPr sz="1700" b="1" i="0">
                <a:solidFill>
                  <a:srgbClr val="1F3766"/>
                </a:solidFill>
                <a:latin typeface="Arial"/>
              </a:rPr>
              <a:t>       / \</a:t>
            </a:r>
            <a:br/>
            <a:r>
              <a:rPr sz="1700" b="1" i="0">
                <a:solidFill>
                  <a:srgbClr val="1F3766"/>
                </a:solidFill>
                <a:latin typeface="Arial"/>
              </a:rPr>
              <a:t>   R_CA   R_AB</a:t>
            </a:r>
            <a:br/>
            <a:r>
              <a:rPr sz="1700" b="1" i="0">
                <a:solidFill>
                  <a:srgbClr val="1F3766"/>
                </a:solidFill>
                <a:latin typeface="Arial"/>
              </a:rPr>
              <a:t>     /       \</a:t>
            </a:r>
            <a:br/>
            <a:r>
              <a:rPr sz="1700" b="1" i="0">
                <a:solidFill>
                  <a:srgbClr val="1F3766"/>
                </a:solidFill>
                <a:latin typeface="Arial"/>
              </a:rPr>
              <a:t>    C---R_BC---B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675120" y="1737360"/>
            <a:ext cx="429768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1" i="0">
                <a:solidFill>
                  <a:srgbClr val="C45E0A"/>
                </a:solidFill>
                <a:latin typeface="Arial"/>
              </a:rPr>
              <a:t>ЖҰЛДЫЗША (Y)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766560" y="2377440"/>
            <a:ext cx="4114800" cy="19202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700" b="1" i="0">
                <a:solidFill>
                  <a:srgbClr val="1F3766"/>
                </a:solidFill>
                <a:latin typeface="Arial"/>
              </a:rPr>
              <a:t>A      B</a:t>
            </a:r>
            <a:br/>
            <a:r>
              <a:rPr sz="1700" b="1" i="0">
                <a:solidFill>
                  <a:srgbClr val="1F3766"/>
                </a:solidFill>
                <a:latin typeface="Arial"/>
              </a:rPr>
              <a:t> \ R_A / R_B</a:t>
            </a:r>
            <a:br/>
            <a:r>
              <a:rPr sz="1700" b="1" i="0">
                <a:solidFill>
                  <a:srgbClr val="1F3766"/>
                </a:solidFill>
                <a:latin typeface="Arial"/>
              </a:rPr>
              <a:t>   \  /</a:t>
            </a:r>
            <a:br/>
            <a:r>
              <a:rPr sz="1700" b="1" i="0">
                <a:solidFill>
                  <a:srgbClr val="1F3766"/>
                </a:solidFill>
                <a:latin typeface="Arial"/>
              </a:rPr>
              <a:t>    O</a:t>
            </a:r>
            <a:br/>
            <a:r>
              <a:rPr sz="1700" b="1" i="0">
                <a:solidFill>
                  <a:srgbClr val="1F3766"/>
                </a:solidFill>
                <a:latin typeface="Arial"/>
              </a:rPr>
              <a:t>    |</a:t>
            </a:r>
            <a:br/>
            <a:r>
              <a:rPr sz="1700" b="1" i="0">
                <a:solidFill>
                  <a:srgbClr val="1F3766"/>
                </a:solidFill>
                <a:latin typeface="Arial"/>
              </a:rPr>
              <a:t>   R_C</a:t>
            </a:r>
            <a:br/>
            <a:r>
              <a:rPr sz="1700" b="1" i="0">
                <a:solidFill>
                  <a:srgbClr val="1F3766"/>
                </a:solidFill>
                <a:latin typeface="Arial"/>
              </a:rPr>
              <a:t>    |</a:t>
            </a:r>
            <a:br/>
            <a:r>
              <a:rPr sz="1700" b="1" i="0">
                <a:solidFill>
                  <a:srgbClr val="1F3766"/>
                </a:solidFill>
                <a:latin typeface="Arial"/>
              </a:rPr>
              <a:t>    C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31520" y="5029200"/>
            <a:ext cx="1069848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 i="0">
                <a:solidFill>
                  <a:srgbClr val="2D8246"/>
                </a:solidFill>
                <a:latin typeface="Arial"/>
              </a:rPr>
              <a:t>Мұндай түрлендіру көпірлік және күрделі резистивті желілерді есептеуде пайдалы.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Arial"/>
              </a:rPr>
              <a:t>Баламалы түрлендірудің есептеу алгоритмі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8C919B"/>
                </a:solidFill>
                <a:latin typeface="Arial"/>
              </a:rPr>
              <a:t>ELC1031 · 2-дәріс · Электр тізбектерін баламалы түрлендіру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11</a:t>
            </a:r>
          </a:p>
        </p:txBody>
      </p:sp>
      <p:sp>
        <p:nvSpPr>
          <p:cNvPr id="7" name="Oval 6"/>
          <p:cNvSpPr/>
          <p:nvPr/>
        </p:nvSpPr>
        <p:spPr>
          <a:xfrm>
            <a:off x="640080" y="1234440"/>
            <a:ext cx="548640" cy="548640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234440"/>
            <a:ext cx="54864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371600" y="1207008"/>
            <a:ext cx="4480560" cy="62179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554480" y="1234440"/>
            <a:ext cx="411480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1F3766"/>
                </a:solidFill>
                <a:latin typeface="Arial"/>
              </a:rPr>
              <a:t>Тізбектің түйіндері мен тармақтарын белгілеу</a:t>
            </a:r>
          </a:p>
        </p:txBody>
      </p:sp>
      <p:sp>
        <p:nvSpPr>
          <p:cNvPr id="11" name="Oval 10"/>
          <p:cNvSpPr/>
          <p:nvPr/>
        </p:nvSpPr>
        <p:spPr>
          <a:xfrm>
            <a:off x="6217920" y="1234440"/>
            <a:ext cx="548640" cy="548640"/>
          </a:xfrm>
          <a:prstGeom prst="ellipse">
            <a:avLst/>
          </a:prstGeom>
          <a:solidFill>
            <a:srgbClr val="1986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217920" y="1234440"/>
            <a:ext cx="54864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949440" y="1207008"/>
            <a:ext cx="4480560" cy="62179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132320" y="1234440"/>
            <a:ext cx="411480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1F3766"/>
                </a:solidFill>
                <a:latin typeface="Arial"/>
              </a:rPr>
              <a:t>Тізбектей және параллель топтарды анықтау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2788920"/>
            <a:ext cx="548640" cy="548640"/>
          </a:xfrm>
          <a:prstGeom prst="ellipse">
            <a:avLst/>
          </a:prstGeom>
          <a:solidFill>
            <a:srgbClr val="C45E0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788920"/>
            <a:ext cx="54864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371600" y="2761488"/>
            <a:ext cx="4480560" cy="62179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554480" y="2788920"/>
            <a:ext cx="411480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1F3766"/>
                </a:solidFill>
                <a:latin typeface="Arial"/>
              </a:rPr>
              <a:t>Қажет болса Δ↔Y түрлендіруін қолдану</a:t>
            </a:r>
          </a:p>
        </p:txBody>
      </p:sp>
      <p:sp>
        <p:nvSpPr>
          <p:cNvPr id="19" name="Oval 18"/>
          <p:cNvSpPr/>
          <p:nvPr/>
        </p:nvSpPr>
        <p:spPr>
          <a:xfrm>
            <a:off x="6217920" y="2788920"/>
            <a:ext cx="548640" cy="548640"/>
          </a:xfrm>
          <a:prstGeom prst="ellipse">
            <a:avLst/>
          </a:prstGeom>
          <a:solidFill>
            <a:srgbClr val="2D82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217920" y="2788920"/>
            <a:ext cx="54864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949440" y="2761488"/>
            <a:ext cx="4480560" cy="62179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132320" y="2788920"/>
            <a:ext cx="411480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1F3766"/>
                </a:solidFill>
                <a:latin typeface="Arial"/>
              </a:rPr>
              <a:t>Жалпы эквивалентті кедергіні табу</a:t>
            </a:r>
          </a:p>
        </p:txBody>
      </p:sp>
      <p:sp>
        <p:nvSpPr>
          <p:cNvPr id="23" name="Oval 22"/>
          <p:cNvSpPr/>
          <p:nvPr/>
        </p:nvSpPr>
        <p:spPr>
          <a:xfrm>
            <a:off x="640080" y="4343400"/>
            <a:ext cx="548640" cy="548640"/>
          </a:xfrm>
          <a:prstGeom prst="ellipse">
            <a:avLst/>
          </a:prstGeom>
          <a:solidFill>
            <a:srgbClr val="1F37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3400"/>
            <a:ext cx="54864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1371600" y="4315968"/>
            <a:ext cx="4480560" cy="62179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554480" y="4343400"/>
            <a:ext cx="411480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1F3766"/>
                </a:solidFill>
                <a:latin typeface="Arial"/>
              </a:rPr>
              <a:t>Жалпы токты Ом заңы бойынша есептеу</a:t>
            </a:r>
          </a:p>
        </p:txBody>
      </p:sp>
      <p:sp>
        <p:nvSpPr>
          <p:cNvPr id="27" name="Oval 26"/>
          <p:cNvSpPr/>
          <p:nvPr/>
        </p:nvSpPr>
        <p:spPr>
          <a:xfrm>
            <a:off x="6217920" y="4343400"/>
            <a:ext cx="548640" cy="548640"/>
          </a:xfrm>
          <a:prstGeom prst="ellipse">
            <a:avLst/>
          </a:prstGeom>
          <a:solidFill>
            <a:srgbClr val="BE37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217920" y="4343400"/>
            <a:ext cx="54864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949440" y="4315968"/>
            <a:ext cx="4480560" cy="62179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7132320" y="4343400"/>
            <a:ext cx="411480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1F3766"/>
                </a:solidFill>
                <a:latin typeface="Arial"/>
              </a:rPr>
              <a:t>Кері бағытта тармақ токтары мен кернеулерін табу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Arial"/>
              </a:rPr>
              <a:t>Есептік мысал: аралас тізбек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8C919B"/>
                </a:solidFill>
                <a:latin typeface="Arial"/>
              </a:rPr>
              <a:t>ELC1031 · 2-дәріс · Электр тізбектерін баламалы түрлендіру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12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143000"/>
            <a:ext cx="3611880" cy="192024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67512" y="1234440"/>
            <a:ext cx="328269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F54A2"/>
                </a:solidFill>
                <a:latin typeface="Arial"/>
              </a:rPr>
              <a:t>БЕРІЛГЕНІ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67512" y="1581912"/>
            <a:ext cx="3282696" cy="14081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R₁ = 4 Ω</a:t>
            </a:r>
            <a:br/>
            <a:r>
              <a:rPr sz="1300" b="0" i="0">
                <a:solidFill>
                  <a:srgbClr val="5C697D"/>
                </a:solidFill>
                <a:latin typeface="Arial"/>
              </a:rPr>
              <a:t>R₂ = 6 Ω</a:t>
            </a:r>
            <a:br/>
            <a:r>
              <a:rPr sz="1300" b="0" i="0">
                <a:solidFill>
                  <a:srgbClr val="5C697D"/>
                </a:solidFill>
                <a:latin typeface="Arial"/>
              </a:rPr>
              <a:t>R₃ = 3 Ω</a:t>
            </a:r>
            <a:br/>
            <a:r>
              <a:rPr sz="1300" b="0" i="0">
                <a:solidFill>
                  <a:srgbClr val="5C697D"/>
                </a:solidFill>
                <a:latin typeface="Arial"/>
              </a:rPr>
              <a:t>R₂ және R₃ параллель,</a:t>
            </a:r>
            <a:br/>
            <a:r>
              <a:rPr sz="1300" b="0" i="0">
                <a:solidFill>
                  <a:srgbClr val="5C697D"/>
                </a:solidFill>
                <a:latin typeface="Arial"/>
              </a:rPr>
              <a:t>олар R₁-мен тізбектей.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434840" y="1188720"/>
            <a:ext cx="658368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5C697D"/>
                </a:solidFill>
                <a:latin typeface="Arial"/>
              </a:rPr>
              <a:t>1) Параллель бөліктің кедергісі: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434840" y="1600200"/>
            <a:ext cx="658368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50" b="1" i="0">
                <a:solidFill>
                  <a:srgbClr val="1F3766"/>
                </a:solidFill>
                <a:latin typeface="Arial"/>
              </a:rPr>
              <a:t>R₂₃ = R₂R₃/(R₂+R₃) = 6·3/9 = 2 Ω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434840" y="2331720"/>
            <a:ext cx="658368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5C697D"/>
                </a:solidFill>
                <a:latin typeface="Arial"/>
              </a:rPr>
              <a:t>2) Жалпы эквивалентті кедергі: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434840" y="2743200"/>
            <a:ext cx="658368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800" b="1" i="0">
                <a:solidFill>
                  <a:srgbClr val="1F3766"/>
                </a:solidFill>
                <a:latin typeface="Arial"/>
              </a:rPr>
              <a:t>Req = R₁ + R₂₃ = 4 + 2 = 6 Ω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1097280" y="4251960"/>
            <a:ext cx="9966960" cy="777240"/>
          </a:xfrm>
          <a:prstGeom prst="roundRect">
            <a:avLst/>
          </a:prstGeom>
          <a:solidFill>
            <a:srgbClr val="E8F6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280160" y="4343400"/>
            <a:ext cx="960120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700" b="1" i="0">
                <a:solidFill>
                  <a:srgbClr val="2D8246"/>
                </a:solidFill>
                <a:latin typeface="Arial"/>
              </a:rPr>
              <a:t>Нәтиже: бастапқы үш резисторлы желі 6 Ω бір эквивалентті резистормен алмастырылады.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5349240"/>
            <a:ext cx="1069848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 i="0">
                <a:solidFill>
                  <a:srgbClr val="2F54A2"/>
                </a:solidFill>
                <a:latin typeface="Arial"/>
              </a:rPr>
              <a:t>Егер қорек U = 12 V болса, жалпы ток I = U/Req = 2 A.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Arial"/>
              </a:rPr>
              <a:t>Бақылау сұрақтары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8C919B"/>
                </a:solidFill>
                <a:latin typeface="Arial"/>
              </a:rPr>
              <a:t>ELC1031 · 2-дәріс · Электр тізбектерін баламалы түрлендіру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13</a:t>
            </a:r>
          </a:p>
        </p:txBody>
      </p:sp>
      <p:sp>
        <p:nvSpPr>
          <p:cNvPr id="7" name="Oval 6"/>
          <p:cNvSpPr/>
          <p:nvPr/>
        </p:nvSpPr>
        <p:spPr>
          <a:xfrm>
            <a:off x="594360" y="1078992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94360" y="1078992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207008" y="1069848"/>
            <a:ext cx="10332720" cy="48463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417320" y="1078992"/>
            <a:ext cx="98755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Баламалы түрлендірудің негізгі мақсаты қандай?</a:t>
            </a:r>
          </a:p>
        </p:txBody>
      </p:sp>
      <p:sp>
        <p:nvSpPr>
          <p:cNvPr id="11" name="Oval 10"/>
          <p:cNvSpPr/>
          <p:nvPr/>
        </p:nvSpPr>
        <p:spPr>
          <a:xfrm>
            <a:off x="594360" y="1792224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94360" y="1792224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207008" y="1783080"/>
            <a:ext cx="10332720" cy="48463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417320" y="1792224"/>
            <a:ext cx="98755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Тізбектей жалғауда эквивалентті кедергі қалай есептеледі?</a:t>
            </a:r>
          </a:p>
        </p:txBody>
      </p:sp>
      <p:sp>
        <p:nvSpPr>
          <p:cNvPr id="15" name="Oval 14"/>
          <p:cNvSpPr/>
          <p:nvPr/>
        </p:nvSpPr>
        <p:spPr>
          <a:xfrm>
            <a:off x="594360" y="2505456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94360" y="2505456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207008" y="2496312"/>
            <a:ext cx="10332720" cy="48463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417320" y="2505456"/>
            <a:ext cx="98755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Параллель жалғауда жалпы ток пен кернеу қалай өзгереді?</a:t>
            </a:r>
          </a:p>
        </p:txBody>
      </p:sp>
      <p:sp>
        <p:nvSpPr>
          <p:cNvPr id="19" name="Oval 18"/>
          <p:cNvSpPr/>
          <p:nvPr/>
        </p:nvSpPr>
        <p:spPr>
          <a:xfrm>
            <a:off x="594360" y="3218687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94360" y="3218687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207008" y="3209544"/>
            <a:ext cx="10332720" cy="48463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1417320" y="3218687"/>
            <a:ext cx="98755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Кернеу бөлгішінің формуласын жазыңыз.</a:t>
            </a:r>
          </a:p>
        </p:txBody>
      </p:sp>
      <p:sp>
        <p:nvSpPr>
          <p:cNvPr id="23" name="Oval 22"/>
          <p:cNvSpPr/>
          <p:nvPr/>
        </p:nvSpPr>
        <p:spPr>
          <a:xfrm>
            <a:off x="594360" y="3931920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94360" y="3931920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1207008" y="3922776"/>
            <a:ext cx="10332720" cy="48463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417320" y="3931920"/>
            <a:ext cx="98755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Ток бөлгішінде ток неге кедергіге кері пропорционал бөлінеді?</a:t>
            </a:r>
          </a:p>
        </p:txBody>
      </p:sp>
      <p:sp>
        <p:nvSpPr>
          <p:cNvPr id="27" name="Oval 26"/>
          <p:cNvSpPr/>
          <p:nvPr/>
        </p:nvSpPr>
        <p:spPr>
          <a:xfrm>
            <a:off x="594360" y="4645152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94360" y="4645152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1207008" y="4636008"/>
            <a:ext cx="10332720" cy="48463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1417320" y="4645152"/>
            <a:ext cx="98755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Δ↔Y түрлендіруі қандай жағдайда қажет?</a:t>
            </a:r>
          </a:p>
        </p:txBody>
      </p:sp>
      <p:sp>
        <p:nvSpPr>
          <p:cNvPr id="31" name="Oval 30"/>
          <p:cNvSpPr/>
          <p:nvPr/>
        </p:nvSpPr>
        <p:spPr>
          <a:xfrm>
            <a:off x="594360" y="5358383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94360" y="5358383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7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1207008" y="5349240"/>
            <a:ext cx="10332720" cy="48463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1417320" y="5358383"/>
            <a:ext cx="98755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Аралас тізбекті ықшамдаудың ретін түсіндіріңіз.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F54A2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-1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46920" y="2788920"/>
            <a:ext cx="2542032" cy="410356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320040"/>
            <a:ext cx="45720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700" b="1" i="0">
                <a:solidFill>
                  <a:srgbClr val="FFFFFF"/>
                </a:solidFill>
                <a:latin typeface="Arial"/>
              </a:rPr>
              <a:t>Қорытынды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02920" y="1143000"/>
            <a:ext cx="11064240" cy="640080"/>
          </a:xfrm>
          <a:prstGeom prst="roundRect">
            <a:avLst/>
          </a:prstGeom>
          <a:solidFill>
            <a:srgbClr val="3D63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77240" y="1161288"/>
            <a:ext cx="10424160" cy="5852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FFFFFF"/>
                </a:solidFill>
                <a:latin typeface="Arial"/>
              </a:rPr>
              <a:t>✓  Баламалы түрлендіру күрделі электр тізбегін электрлік қасиеттерін сақтай отырып ықшамдауға мүмкіндік береді.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02920" y="1984248"/>
            <a:ext cx="11064240" cy="640080"/>
          </a:xfrm>
          <a:prstGeom prst="roundRect">
            <a:avLst/>
          </a:prstGeom>
          <a:solidFill>
            <a:srgbClr val="3D63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7240" y="2002536"/>
            <a:ext cx="10424160" cy="5852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FFFFFF"/>
                </a:solidFill>
                <a:latin typeface="Arial"/>
              </a:rPr>
              <a:t>✓  Тізбектей жалғауда кедергілер қосылады, ал параллель жалғауда олардың кері шамалары қосылады.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2825496"/>
            <a:ext cx="11064240" cy="640080"/>
          </a:xfrm>
          <a:prstGeom prst="roundRect">
            <a:avLst/>
          </a:prstGeom>
          <a:solidFill>
            <a:srgbClr val="3D63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77240" y="2843784"/>
            <a:ext cx="10424160" cy="5852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FFFFFF"/>
                </a:solidFill>
                <a:latin typeface="Arial"/>
              </a:rPr>
              <a:t>✓  Кернеу бөлгіші тізбектей, ал ток бөлгіші параллель жалғаудың негізгі қасиеттеріне сүйенеді.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02920" y="3666744"/>
            <a:ext cx="11064240" cy="640080"/>
          </a:xfrm>
          <a:prstGeom prst="roundRect">
            <a:avLst/>
          </a:prstGeom>
          <a:solidFill>
            <a:srgbClr val="3D63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77240" y="3685031"/>
            <a:ext cx="10424160" cy="5852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FFFFFF"/>
                </a:solidFill>
                <a:latin typeface="Arial"/>
              </a:rPr>
              <a:t>✓  Аралас тізбектер қарапайым бөліктерді біртіндеп эквивалентті кедергілермен алмастыру арқылы есептеледі.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02920" y="4507992"/>
            <a:ext cx="11064240" cy="640080"/>
          </a:xfrm>
          <a:prstGeom prst="roundRect">
            <a:avLst/>
          </a:prstGeom>
          <a:solidFill>
            <a:srgbClr val="3D63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77240" y="4526279"/>
            <a:ext cx="10424160" cy="5852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FFFFFF"/>
                </a:solidFill>
                <a:latin typeface="Arial"/>
              </a:rPr>
              <a:t>✓  Тікелей ықшамдалмайтын үш тармақты желілер үшін үшбұрыш–жұлдызша (Δ–Y) түрлендіруі қолданылады.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2920" y="5715000"/>
            <a:ext cx="1097280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00" b="1" i="0">
                <a:solidFill>
                  <a:srgbClr val="DCE4F5"/>
                </a:solidFill>
                <a:latin typeface="Arial"/>
              </a:rPr>
              <a:t>Силлабус: 2-дәріс — «Электр тізбектерін баламалы түрлендіру».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2920" y="6126480"/>
            <a:ext cx="457200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CDD7EE"/>
                </a:solidFill>
                <a:latin typeface="Arial"/>
              </a:rPr>
              <a:t>ELC1031 · 2-дәріс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