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0" i="1">
                <a:solidFill>
                  <a:srgbClr val="FFFFFF"/>
                </a:solidFill>
                <a:latin typeface="Arial"/>
              </a:rPr>
              <a:t>Электротехника және микроэлектроника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3-дәріс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82112"/>
            <a:ext cx="104241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 i="0">
                <a:solidFill>
                  <a:srgbClr val="FFFFFF"/>
                </a:solidFill>
                <a:latin typeface="Arial"/>
              </a:rPr>
              <a:t>Синусоидал токты алу тәсілі.</a:t>
            </a:r>
            <a:br/>
            <a:r>
              <a:rPr sz="2700" b="1" i="0">
                <a:solidFill>
                  <a:srgbClr val="FFFFFF"/>
                </a:solidFill>
                <a:latin typeface="Arial"/>
              </a:rPr>
              <a:t>Синусоидал токтың негізгі сипаттамалары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rial"/>
              </a:rPr>
              <a:t>Оқытушы: Мамадияров Максат Муратович, PhD докторы,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053328"/>
            <a:ext cx="104241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ELC1031 · 6B07115 – Технологиялық машиналар және жабдықтар · 2026–2027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3-дәріс · Синусоидал токтың негізгі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Айнымалы және синусоидал ток ұғымы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Синусоидал ЭҚК-ті алу тәсілі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Синусоидал шаманың теңдеуі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Амплитуда, период және жиілік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Бұрыштық жиілік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Фаза және бастапқы фаза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Әсерлік және орташа мәндер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Синусоидал шамаларды графикпен көрсету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Айнымалы және синусоидал ток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3-дәріс · Синусоидал токтың негізгі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9728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Айнымалы ток — шамасы мен бағыты уақыт бойынша өзгеретін электр тогы. Электротехникада ең кең таралған түрі — синусоидал ток.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ПЕРИОДТЫЛЫҚ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Сигнал белгілі уақыт аралығынан кейін қайталанады.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СИНУСОИДАЛ ФОРМА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Лездік мән синус немесе косинус заңымен өзгереді.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ҚОЛДАНЫЛУЫ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Энергетикалық жүйелер, электр машиналары және электрондық құрылғылар.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Синусоидал режим тізбектерді математикалық талдауға ыңғайлы және генераторларда табиғи түрде алынады.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Синусоидал ЭҚК-ті алу тәсілі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3-дәріс · Синусоидал токтың негізгі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Магнит өрісінде айналатын өткізгіш контурда электромагниттік индукция нәтижесінде уақыт бойынша синусоидал өзгеретін ЭҚК пайда болады.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828800"/>
            <a:ext cx="2240280" cy="105156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8952" y="1901952"/>
            <a:ext cx="209397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Магнит өрісі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67128"/>
            <a:ext cx="5486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0" y="1828800"/>
            <a:ext cx="2240280" cy="105156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47872" y="1901952"/>
            <a:ext cx="209397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Айналатын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контур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5000" y="2167128"/>
            <a:ext cx="5486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1828800"/>
            <a:ext cx="2240280" cy="1051560"/>
          </a:xfrm>
          <a:prstGeom prst="round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36792" y="1901952"/>
            <a:ext cx="209397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Магнит ағыны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Φ(t)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0" y="2167128"/>
            <a:ext cx="5486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52559" y="1828800"/>
            <a:ext cx="2240280" cy="1051560"/>
          </a:xfrm>
          <a:prstGeom prst="roundRect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25711" y="1901952"/>
            <a:ext cx="209397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Индукцияланған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ЭҚК e(t)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468880" y="3840480"/>
            <a:ext cx="722376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51760" y="3931920"/>
            <a:ext cx="6858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e(t) = Eₘ sin(ωt + φ)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507492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D8246"/>
                </a:solidFill>
                <a:latin typeface="Arial"/>
              </a:rPr>
              <a:t>Бұл принцип айнымалы ток генераторларының физикалық негізін құрайды.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Синусоидал шаманың математикалық өрнегі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3-дәріс · Синусоидал токтың негізгі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03120" y="1325880"/>
            <a:ext cx="7955279" cy="9144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286000" y="1417320"/>
            <a:ext cx="75895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i="0">
                <a:solidFill>
                  <a:srgbClr val="FFFFFF"/>
                </a:solidFill>
                <a:latin typeface="Arial"/>
              </a:rPr>
              <a:t>i(t) = Iₘ sin(ωt + φ)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83464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1" y="292608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i(t)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1" y="327355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Токтың берілген уақыт мезетіндегі лездік мәні.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283464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9431" y="292608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Iₘ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9431" y="327355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Синусоидал токтың максимал немесе амплитудалық мәні.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0" y="283464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192" y="292608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ωt + 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192" y="327355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Синусоидал шаманың толық фазасы.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07492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Кернеу үшін ұқсас түрде: u(t) = Uₘ sin(ωt + φᵤ).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Период және жиілік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3-дәріс · Синусоидал токтың негізгі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ПЕРИОД 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Сигналдың бір толық циклінің ұзақтығы.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Өлшем бірлігі: секунд (s).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ЖИІЛІК 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Бір секундтағы толық тербелістер саны.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Өлшем бірлігі: герц (Hz).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БАЙЛАНЫС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f = 1/T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T = 1/f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828800" y="4023360"/>
            <a:ext cx="8503920" cy="82296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011680" y="4114800"/>
            <a:ext cx="8138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 i="0">
                <a:solidFill>
                  <a:srgbClr val="2D8246"/>
                </a:solidFill>
                <a:latin typeface="Arial"/>
              </a:rPr>
              <a:t>f = 50 Hz болса, T = 1/50 = 0.02 s = 20 ms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Бұрыштық жиілік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3-дәріс · Синусоидал токтың негізгі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Бұрыштық жиілік синусоидал шаманың фазасының уақыт бойынша өзгеру жылдамдығын сипаттайды.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34640" y="1783080"/>
            <a:ext cx="6492240" cy="9144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17520" y="1874519"/>
            <a:ext cx="61264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rial"/>
              </a:rPr>
              <a:t>ω = 2πf = 2π/T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Бұрыштық жиілік, rad/s.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2π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Бір толық периодқа сәйкес фазалық бұрыш.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МЫСАЛ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f = 50 Hz → ω ≈ 314 rad/s.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Фаза және бастапқы фаза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3-дәріс · Синусоидал токтың негізгі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Фаза синусоидал шаманың тербеліс цикліндегі ағымдағы күйін көрсетеді. φ — t = 0 кезіндегі бастапқы фаза.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φ = 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Синусоида координата басынан басталады.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φ &gt; 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Сигнал фаза бойынша алда болады.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φ &lt; 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Сигнал фаза бойынша кейін қалады.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011680" y="4251960"/>
            <a:ext cx="8138160" cy="7772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194560" y="4343400"/>
            <a:ext cx="77724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1F3766"/>
                </a:solidFill>
                <a:latin typeface="Arial"/>
              </a:rPr>
              <a:t>Фазалар айырымы: Δφ = φ₁ − φ₂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Синусоидал сигналдың графигі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3-дәріс · Синусоидал токтың негізгі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143000"/>
            <a:ext cx="9144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 i="0">
                <a:solidFill>
                  <a:srgbClr val="1F3766"/>
                </a:solidFill>
                <a:latin typeface="Arial"/>
              </a:rPr>
              <a:t>i(t)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3657600"/>
            <a:ext cx="6400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 i="0">
                <a:solidFill>
                  <a:srgbClr val="1F3766"/>
                </a:solidFill>
                <a:latin typeface="Arial"/>
              </a:rPr>
              <a:t>t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051560" y="3154680"/>
            <a:ext cx="9692640" cy="0"/>
          </a:xfrm>
          <a:prstGeom prst="line">
            <a:avLst/>
          </a:prstGeom>
          <a:ln>
            <a:solidFill>
              <a:srgbClr val="5C69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51560" y="1325880"/>
            <a:ext cx="0" cy="3749040"/>
          </a:xfrm>
          <a:prstGeom prst="line">
            <a:avLst/>
          </a:prstGeom>
          <a:ln>
            <a:solidFill>
              <a:srgbClr val="5C69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1051560" y="2860002"/>
            <a:ext cx="158496" cy="29467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1210056" y="2578204"/>
            <a:ext cx="158496" cy="28179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1368552" y="2321600"/>
            <a:ext cx="158496" cy="25660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1527048" y="2101405"/>
            <a:ext cx="158496" cy="220195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1685544" y="1927244"/>
            <a:ext cx="158496" cy="17416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1844040" y="1806728"/>
            <a:ext cx="158496" cy="12051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2002536" y="1745124"/>
            <a:ext cx="158496" cy="6160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2161032" y="1745124"/>
            <a:ext cx="158496" cy="0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2319528" y="1745124"/>
            <a:ext cx="158496" cy="6160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2478024" y="1806728"/>
            <a:ext cx="158496" cy="12051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2636520" y="1927244"/>
            <a:ext cx="158496" cy="17416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2795016" y="2101405"/>
            <a:ext cx="158496" cy="220195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2953512" y="2321600"/>
            <a:ext cx="158496" cy="25660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3112008" y="2578204"/>
            <a:ext cx="158496" cy="28179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3270504" y="2860002"/>
            <a:ext cx="158496" cy="294677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3429000" y="3154679"/>
            <a:ext cx="158496" cy="29467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3587496" y="3449357"/>
            <a:ext cx="158496" cy="28179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3745992" y="3731155"/>
            <a:ext cx="158495" cy="25660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3904487" y="3987759"/>
            <a:ext cx="158497" cy="220195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4062984" y="4207954"/>
            <a:ext cx="158496" cy="17416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4221480" y="4382115"/>
            <a:ext cx="158496" cy="12051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4379976" y="4502631"/>
            <a:ext cx="158496" cy="6160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4538472" y="4564235"/>
            <a:ext cx="158496" cy="0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 flipV="1">
            <a:off x="4696968" y="4502631"/>
            <a:ext cx="158496" cy="6160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4855464" y="4382115"/>
            <a:ext cx="158495" cy="12051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V="1">
            <a:off x="5013959" y="4207954"/>
            <a:ext cx="158497" cy="17416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V="1">
            <a:off x="5172456" y="3987759"/>
            <a:ext cx="158496" cy="220195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V="1">
            <a:off x="5330952" y="3731155"/>
            <a:ext cx="158496" cy="25660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5489448" y="3449357"/>
            <a:ext cx="158496" cy="28179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5647944" y="3154680"/>
            <a:ext cx="158496" cy="294677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5806440" y="2860002"/>
            <a:ext cx="158496" cy="29467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5964936" y="2578204"/>
            <a:ext cx="158496" cy="28179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 flipV="1">
            <a:off x="6123432" y="2321600"/>
            <a:ext cx="158495" cy="25660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 flipV="1">
            <a:off x="6281927" y="2101405"/>
            <a:ext cx="158497" cy="220195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 flipV="1">
            <a:off x="6440424" y="1927244"/>
            <a:ext cx="158496" cy="17416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6598920" y="1806728"/>
            <a:ext cx="158496" cy="12051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6757416" y="1745124"/>
            <a:ext cx="158495" cy="6160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6915911" y="1745124"/>
            <a:ext cx="158497" cy="0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7074408" y="1745124"/>
            <a:ext cx="158496" cy="6160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7232904" y="1806728"/>
            <a:ext cx="158496" cy="12051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7391400" y="1927244"/>
            <a:ext cx="158496" cy="17416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7549896" y="2101405"/>
            <a:ext cx="158496" cy="220195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7708392" y="2321600"/>
            <a:ext cx="158496" cy="25660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7866888" y="2578204"/>
            <a:ext cx="158496" cy="28179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8025384" y="2860002"/>
            <a:ext cx="158495" cy="294677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8183879" y="3154679"/>
            <a:ext cx="158497" cy="29467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8342376" y="3449357"/>
            <a:ext cx="158496" cy="28179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>
            <a:off x="8500872" y="3731155"/>
            <a:ext cx="158496" cy="25660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8659368" y="3987759"/>
            <a:ext cx="158496" cy="220195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8817864" y="4207954"/>
            <a:ext cx="158496" cy="17416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8976360" y="4382115"/>
            <a:ext cx="158496" cy="12051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9134856" y="4502631"/>
            <a:ext cx="158496" cy="6160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>
            <a:off x="9293352" y="4564235"/>
            <a:ext cx="158496" cy="0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 flipV="1">
            <a:off x="9451848" y="4502631"/>
            <a:ext cx="158496" cy="6160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 flipV="1">
            <a:off x="9610344" y="4382115"/>
            <a:ext cx="158496" cy="12051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 flipV="1">
            <a:off x="9768840" y="4207954"/>
            <a:ext cx="158496" cy="17416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 flipV="1">
            <a:off x="9927336" y="3987759"/>
            <a:ext cx="158496" cy="220195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 flipV="1">
            <a:off x="10085832" y="3731155"/>
            <a:ext cx="158496" cy="25660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 flipV="1">
            <a:off x="10244328" y="3449357"/>
            <a:ext cx="158496" cy="28179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 flipV="1">
            <a:off x="10402824" y="3154680"/>
            <a:ext cx="158496" cy="294677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1188720" y="1417320"/>
            <a:ext cx="9144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2F54A2"/>
                </a:solidFill>
                <a:latin typeface="Arial"/>
              </a:rPr>
              <a:t>+Iₘ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188720" y="4617720"/>
            <a:ext cx="9144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2F54A2"/>
                </a:solidFill>
                <a:latin typeface="Arial"/>
              </a:rPr>
              <a:t>−Iₘ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303520" y="5074920"/>
            <a:ext cx="1828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C45E0A"/>
                </a:solidFill>
                <a:latin typeface="Arial"/>
              </a:rPr>
              <a:t>T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31520" y="557784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1F3766"/>
                </a:solidFill>
                <a:latin typeface="Arial"/>
              </a:rPr>
              <a:t>Бір период ішінде сигнал оң және теріс жарты толқындардан өтеді.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Әсерлік мән (RMS)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3-дәріс · Синусоидал токтың негізгі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Синусоидал токтың әсерлік мәні сол кедергіде дәл сондай жылулық әсер тудыратын тұрақты ток мәніне тең.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1828800"/>
            <a:ext cx="498348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920240"/>
            <a:ext cx="4617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I = Iₘ / √2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828800"/>
            <a:ext cx="498348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920240"/>
            <a:ext cx="4617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U = Uₘ / √2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АМПЛИТУДА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Iₘ = √2·I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9431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КЕРНЕУ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1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Uₘ = √2·U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0275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МЫСАЛ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275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 = 220 V → Uₘ ≈ 311 V.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Орташа мән және жарты период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3-дәріс · Синусоидал токтың негізгі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Толық период бойынша идеал синусоиданың орташа мәні нөлге тең, себебі оң және теріс жарты толқындардың аудандары өзара өтеледі.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86000" y="1828800"/>
            <a:ext cx="758952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468880" y="1920240"/>
            <a:ext cx="7223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Iорт(толық период) = 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ТОЛЫҚ ПЕРИОД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Оң және теріс бөліктер бірін-бірі өтейді.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ЖАРТЫ ПЕРИОД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Түзетілген синусоиданы сипаттауда орташа мән маңызды.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ҚОЛДАНУ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Түзеткіштер мен өлшеу сұлбаларын талдауда пайдаланылады.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Есептік мысал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3-дәріс · Синусоидал токтың негізгі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43000"/>
            <a:ext cx="356616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234440"/>
            <a:ext cx="323697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1581912"/>
            <a:ext cx="323697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i(t) = 10 sin(100πt + 30°) A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Iₘ = 10 A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ω = 100π rad/s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φ = 30°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0" y="1234440"/>
            <a:ext cx="66751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1) Жиілік: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9120" y="1627632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50" b="1" i="0">
                <a:solidFill>
                  <a:srgbClr val="1F3766"/>
                </a:solidFill>
                <a:latin typeface="Arial"/>
              </a:rPr>
              <a:t>f = ω/(2π) = 100π/(2π) = 50 Hz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2331720"/>
            <a:ext cx="66751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2) Период: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9120" y="2724912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T = 1/f = 0.02 s = 20 ms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9120" y="3429000"/>
            <a:ext cx="66751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3) Әсерлік ток: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9120" y="3822191"/>
            <a:ext cx="6675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I = Iₘ/√2 ≈ 7.07 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97280" y="4983480"/>
            <a:ext cx="9966960" cy="68580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280160" y="5056632"/>
            <a:ext cx="9601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2D8246"/>
                </a:solidFill>
                <a:latin typeface="Arial"/>
              </a:rPr>
              <a:t>Нәтиже: f = 50 Hz, T = 20 ms, I ≈ 7.07 A, φ = 30°.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3-дәріс · Синусоидал токтың негізгі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Айнымалы ток пен синусоидал токтың айырмашылығы қандай?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Синусоидал ЭҚК генераторда қалай пайда болады?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Синусоидал токтың жалпы теңдеуін жазыңыз.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Амплитуда, период және жиілік нені сипаттайды?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Бұрыштық жиілік пен жиіліктің байланысын жазыңыз.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Бастапқы фаза нені көрсетеді?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Әсерлік мәннің физикалық мағынасы қандай?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Синусоидал токтың шамасы мен бағыты уақыт бойынша периодты түрде өзгереді.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Синусоидал ЭҚК магнит өрісінде өткізгіш контурдың айналуы нәтижесінде электромагниттік индукция арқылы алынуы мүмкін.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Негізгі параметрлері: амплитуда, период T, жиілік f, бұрыштық жиілік ω және бастапқы фаза φ.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Жиілік пен период өзара кері шамалар: f = 1/T, ал бұрыштық жиілік ω = 2πf.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Синусоидал ток пен кернеудің әсерлік мәндері амплитудалық мәннен √2 есе кіші.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 i="0">
                <a:solidFill>
                  <a:srgbClr val="DCE4F5"/>
                </a:solidFill>
                <a:latin typeface="Arial"/>
              </a:rPr>
              <a:t>Силлабус: 3-дәріс — «Синусоидал токты алу тәсілі. Синусоидал токтың негізгі сипаттамалары».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ELC1031 · 3-дәріс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