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54A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-1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6920" y="2788920"/>
            <a:ext cx="2542032" cy="4103566"/>
          </a:xfrm>
          <a:prstGeom prst="rect">
            <a:avLst/>
          </a:prstGeom>
        </p:spPr>
      </p:pic>
      <p:pic>
        <p:nvPicPr>
          <p:cNvPr id="3" name="Picture 2" descr="image-1-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0360" y="502920"/>
            <a:ext cx="6309360" cy="142766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14400" y="2084831"/>
            <a:ext cx="100584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500" b="0" i="1">
                <a:solidFill>
                  <a:srgbClr val="FFFFFF"/>
                </a:solidFill>
                <a:latin typeface="Arial"/>
              </a:rPr>
              <a:t>Электротехника және микроэлектроника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788920"/>
            <a:ext cx="10058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 i="0">
                <a:solidFill>
                  <a:srgbClr val="FFFFFF"/>
                </a:solidFill>
                <a:latin typeface="Arial"/>
              </a:rPr>
              <a:t>4-дәріс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182112"/>
            <a:ext cx="1042416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700" b="1" i="0">
                <a:solidFill>
                  <a:srgbClr val="FFFFFF"/>
                </a:solidFill>
                <a:latin typeface="Arial"/>
              </a:rPr>
              <a:t>Синусоидал токтар тізбегіне</a:t>
            </a:r>
            <a:br/>
            <a:r>
              <a:rPr sz="2700" b="1" i="0">
                <a:solidFill>
                  <a:srgbClr val="FFFFFF"/>
                </a:solidFill>
                <a:latin typeface="Arial"/>
              </a:rPr>
              <a:t>Ом және Кирхгоф заңдарын қолдану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590288"/>
            <a:ext cx="10058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50" b="0" i="0">
                <a:solidFill>
                  <a:srgbClr val="FFFFFF"/>
                </a:solidFill>
                <a:latin typeface="Arial"/>
              </a:rPr>
              <a:t>Оқытушы: Мамадияров Максат Муратович, PhD докторы, қауымдастырылған профессор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001768"/>
            <a:ext cx="1005840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«Электроника, телекоммуникациялар және ғарыштық технологиялар» кафедрасы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5404104"/>
            <a:ext cx="1005840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 i="0">
                <a:solidFill>
                  <a:srgbClr val="D7E0F4"/>
                </a:solidFill>
                <a:latin typeface="Arial"/>
              </a:rPr>
              <a:t>m.mamadiyarov@satbayev.university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6053328"/>
            <a:ext cx="1042416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 i="0">
                <a:solidFill>
                  <a:srgbClr val="D7E0F4"/>
                </a:solidFill>
                <a:latin typeface="Arial"/>
              </a:rPr>
              <a:t>ELC1031 · 6B07115 – Технологиялық машиналар және жабдықтар · 2026–2027 оқу жылы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300" b="1" i="0">
                <a:solidFill>
                  <a:srgbClr val="FFFFFF"/>
                </a:solidFill>
                <a:latin typeface="Arial"/>
              </a:rPr>
              <a:t>Дәріс мазмұны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69" b="0" i="0">
                <a:solidFill>
                  <a:srgbClr val="8C919B"/>
                </a:solidFill>
                <a:latin typeface="Arial"/>
              </a:rPr>
              <a:t>ELC1031 · 4-дәріс · Синусоидал токтар тізбегіндегі Ом және Кирхгоф заңдары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2</a:t>
            </a:r>
          </a:p>
        </p:txBody>
      </p:sp>
      <p:sp>
        <p:nvSpPr>
          <p:cNvPr id="7" name="Oval 6"/>
          <p:cNvSpPr/>
          <p:nvPr/>
        </p:nvSpPr>
        <p:spPr>
          <a:xfrm>
            <a:off x="566928" y="107899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66928" y="107899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188720" y="1078992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417320" y="1078992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Синусоидал режимдегі тізбекті есептеу ерекшелігі</a:t>
            </a:r>
          </a:p>
        </p:txBody>
      </p:sp>
      <p:sp>
        <p:nvSpPr>
          <p:cNvPr id="11" name="Oval 10"/>
          <p:cNvSpPr/>
          <p:nvPr/>
        </p:nvSpPr>
        <p:spPr>
          <a:xfrm>
            <a:off x="566928" y="1691640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66928" y="169164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188720" y="1691640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417320" y="1691640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Комплекстік амплитуда және фазор</a:t>
            </a:r>
          </a:p>
        </p:txBody>
      </p:sp>
      <p:sp>
        <p:nvSpPr>
          <p:cNvPr id="15" name="Oval 14"/>
          <p:cNvSpPr/>
          <p:nvPr/>
        </p:nvSpPr>
        <p:spPr>
          <a:xfrm>
            <a:off x="566928" y="2304288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928" y="2304288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188720" y="2304288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417320" y="2304288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Комплекстік кедергі Z</a:t>
            </a:r>
          </a:p>
        </p:txBody>
      </p:sp>
      <p:sp>
        <p:nvSpPr>
          <p:cNvPr id="19" name="Oval 18"/>
          <p:cNvSpPr/>
          <p:nvPr/>
        </p:nvSpPr>
        <p:spPr>
          <a:xfrm>
            <a:off x="566928" y="2916936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66928" y="2916936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188720" y="2916936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417320" y="2916936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Резистор, индуктивтік және сыйымдылық кедергілері</a:t>
            </a:r>
          </a:p>
        </p:txBody>
      </p:sp>
      <p:sp>
        <p:nvSpPr>
          <p:cNvPr id="23" name="Oval 22"/>
          <p:cNvSpPr/>
          <p:nvPr/>
        </p:nvSpPr>
        <p:spPr>
          <a:xfrm>
            <a:off x="566928" y="3529584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66928" y="3529584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188720" y="3529584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417320" y="3529584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Комплекстік түрдегі Ом заңы</a:t>
            </a:r>
          </a:p>
        </p:txBody>
      </p:sp>
      <p:sp>
        <p:nvSpPr>
          <p:cNvPr id="27" name="Oval 26"/>
          <p:cNvSpPr/>
          <p:nvPr/>
        </p:nvSpPr>
        <p:spPr>
          <a:xfrm>
            <a:off x="566928" y="414223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66928" y="414223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188720" y="4142232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417320" y="4142232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Кирхгофтың бірінші заңы</a:t>
            </a:r>
          </a:p>
        </p:txBody>
      </p:sp>
      <p:sp>
        <p:nvSpPr>
          <p:cNvPr id="31" name="Oval 30"/>
          <p:cNvSpPr/>
          <p:nvPr/>
        </p:nvSpPr>
        <p:spPr>
          <a:xfrm>
            <a:off x="566928" y="4754880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66928" y="475488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188720" y="4754880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417320" y="4754880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Кирхгофтың екінші заңы</a:t>
            </a:r>
          </a:p>
        </p:txBody>
      </p:sp>
      <p:sp>
        <p:nvSpPr>
          <p:cNvPr id="35" name="Oval 34"/>
          <p:cNvSpPr/>
          <p:nvPr/>
        </p:nvSpPr>
        <p:spPr>
          <a:xfrm>
            <a:off x="566928" y="5367528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66928" y="5367528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188720" y="5367528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1417320" y="5367528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Есептеу алгоритмі және мысал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300" b="1" i="0">
                <a:solidFill>
                  <a:srgbClr val="FFFFFF"/>
                </a:solidFill>
                <a:latin typeface="Arial"/>
              </a:rPr>
              <a:t>Синусоидал режимдегі есептеу тәсілі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69" b="0" i="0">
                <a:solidFill>
                  <a:srgbClr val="8C919B"/>
                </a:solidFill>
                <a:latin typeface="Arial"/>
              </a:rPr>
              <a:t>ELC1031 · 4-дәріс · Синусоидал токтар тізбегіндегі Ом және Кирхгоф заңдары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97280"/>
            <a:ext cx="1097280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 i="0">
                <a:solidFill>
                  <a:srgbClr val="1F3766"/>
                </a:solidFill>
                <a:latin typeface="Arial"/>
              </a:rPr>
              <a:t>Синусоидал ток пен кернеудің амплитудасы ғана емес, фазасы да маңызды. Сондықтан айнымалы ток тізбектерін комплекстік сандар арқылы есептеу ыңғайлы.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103120"/>
            <a:ext cx="3246120" cy="1645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1" y="219456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УАҚЫТТЫҚ ТҮР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1" y="2542032"/>
            <a:ext cx="291693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u(t) = Uₘ sin(ωt + φᵤ)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i(t) = Iₘ sin(ωt + φᵢ)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4840" y="2103120"/>
            <a:ext cx="3246120" cy="1645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9431" y="219456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ФАЗОРЛЫҚ ТҮР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9431" y="2542032"/>
            <a:ext cx="291693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Кернеу мен ток амплитуда/әсерлік мән және фаза арқылы көрсетіледі.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0" y="2103120"/>
            <a:ext cx="3246120" cy="1645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94192" y="219456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АРТЫҚШЫЛЫҚ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192" y="2542032"/>
            <a:ext cx="291693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Дифференциалдық қатынастар алгебралық теңдеулерге айналады.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4617720"/>
            <a:ext cx="106984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50" b="1" i="0">
                <a:solidFill>
                  <a:srgbClr val="1F3766"/>
                </a:solidFill>
                <a:latin typeface="Arial"/>
              </a:rPr>
              <a:t>Тұрақталған синусоидал режимде барлық шамалардың жиілігі бірдей, фазалары әртүрлі болуы мүмкін.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300" b="1" i="0">
                <a:solidFill>
                  <a:srgbClr val="FFFFFF"/>
                </a:solidFill>
                <a:latin typeface="Arial"/>
              </a:rPr>
              <a:t>Комплекстік амплитуда және фазор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69" b="0" i="0">
                <a:solidFill>
                  <a:srgbClr val="8C919B"/>
                </a:solidFill>
                <a:latin typeface="Arial"/>
              </a:rPr>
              <a:t>ELC1031 · 4-дәріс · Синусоидал токтар тізбегіндегі Ом және Кирхгоф заңдары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14400" y="1508760"/>
            <a:ext cx="4983480" cy="86868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97280" y="1600200"/>
            <a:ext cx="461772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1" i="0">
                <a:solidFill>
                  <a:srgbClr val="FFFFFF"/>
                </a:solidFill>
                <a:latin typeface="Arial"/>
              </a:rPr>
              <a:t>Ū = U∠φᵤ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09360" y="1508760"/>
            <a:ext cx="4983480" cy="86868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92240" y="1600200"/>
            <a:ext cx="461772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1" i="0">
                <a:solidFill>
                  <a:srgbClr val="FFFFFF"/>
                </a:solidFill>
                <a:latin typeface="Arial"/>
              </a:rPr>
              <a:t>Ī = I∠φᵢ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" y="3063240"/>
            <a:ext cx="3291840" cy="15087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96112" y="315468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МОДУЛЬ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96112" y="3502152"/>
            <a:ext cx="2962656" cy="9966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Фазор ұзындығы синусоидал шаманың әсерлік немесе таңдалған амплитудалық мәнін көрсетеді.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434840" y="3063240"/>
            <a:ext cx="3291840" cy="15087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99431" y="315468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АРГУМЕНТ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99431" y="3502152"/>
            <a:ext cx="2962656" cy="9966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Комплекстік санның бұрышы бастапқы фазаны көрсетеді.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138160" y="3063240"/>
            <a:ext cx="3291840" cy="15087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02752" y="315468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ФАЗА АЙЫРЫМЫ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02752" y="3502152"/>
            <a:ext cx="2962656" cy="9966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φ = φᵤ − φᵢ кернеу мен ток арасындағы ығысуды сипаттайды.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1520" y="5166360"/>
            <a:ext cx="106984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50" b="1" i="0">
                <a:solidFill>
                  <a:srgbClr val="BE3737"/>
                </a:solidFill>
                <a:latin typeface="Arial"/>
              </a:rPr>
              <a:t>Фазорлар тек бірдей бұрыштық жиіліктегі синусоидал шамаларды салыстыруда қолданылады.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300" b="1" i="0">
                <a:solidFill>
                  <a:srgbClr val="FFFFFF"/>
                </a:solidFill>
                <a:latin typeface="Arial"/>
              </a:rPr>
              <a:t>Комплекстік кедергі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69" b="0" i="0">
                <a:solidFill>
                  <a:srgbClr val="8C919B"/>
                </a:solidFill>
                <a:latin typeface="Arial"/>
              </a:rPr>
              <a:t>ELC1031 · 4-дәріс · Синусоидал токтар тізбегіндегі Ом және Кирхгоф заңдары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Айнымалы ток тізбегінде кернеу мен токтың қатынасы комплекстік кедергі — импеданс арқылы сипатталады.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1783080"/>
            <a:ext cx="6675120" cy="86868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926080" y="1874519"/>
            <a:ext cx="63093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 i="0">
                <a:solidFill>
                  <a:srgbClr val="FFFFFF"/>
                </a:solidFill>
                <a:latin typeface="Arial"/>
              </a:rPr>
              <a:t>Z = R + jX = |Z|∠φ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342900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96112" y="352044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6112" y="3867912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Активті кедергі. Нақты бөлік.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434840" y="342900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99431" y="352044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X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99431" y="3867912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Реактивті кедергі. Индуктивті немесе сыйымдылық сипатта болуы мүмкін.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38160" y="342900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02752" y="352044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j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02752" y="3867912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Комплекстік бірлік: j² = −1.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1520" y="5257800"/>
            <a:ext cx="106984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 i="0">
                <a:solidFill>
                  <a:srgbClr val="1F3766"/>
                </a:solidFill>
                <a:latin typeface="Arial"/>
              </a:rPr>
              <a:t>|Z| = √(R² + X²),   φ = arctan(X/R)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300" b="1" i="0">
                <a:solidFill>
                  <a:srgbClr val="FFFFFF"/>
                </a:solidFill>
                <a:latin typeface="Arial"/>
              </a:rPr>
              <a:t>R, L және C элементтерінің кедергілері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69" b="0" i="0">
                <a:solidFill>
                  <a:srgbClr val="8C919B"/>
                </a:solidFill>
                <a:latin typeface="Arial"/>
              </a:rPr>
              <a:t>ELC1031 · 4-дәріс · Синусоидал токтар тізбегіндегі Ом және Кирхгоф заңдары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6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325880"/>
            <a:ext cx="3291840" cy="19659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4671" y="141732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РЕЗИСТОР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1" y="1764792"/>
            <a:ext cx="2962656" cy="14538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Z_R = R</a:t>
            </a:r>
            <a:br/>
            <a:br/>
            <a:r>
              <a:rPr sz="1300" b="0" i="0">
                <a:solidFill>
                  <a:srgbClr val="5C697D"/>
                </a:solidFill>
                <a:latin typeface="Arial"/>
              </a:rPr>
              <a:t>Кернеу мен ток бір фазада: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φ = 0°.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34840" y="1325880"/>
            <a:ext cx="3291840" cy="19659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9431" y="141732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ИНДУКТИВТІК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9431" y="1764792"/>
            <a:ext cx="2962656" cy="14538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Z_L = jωL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X_L = ωL</a:t>
            </a:r>
            <a:br/>
            <a:br/>
            <a:r>
              <a:rPr sz="1300" b="0" i="0">
                <a:solidFill>
                  <a:srgbClr val="5C697D"/>
                </a:solidFill>
                <a:latin typeface="Arial"/>
              </a:rPr>
              <a:t>Кернеу токтан 90° озады.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0" y="1325880"/>
            <a:ext cx="3291840" cy="19659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94192" y="141732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СЫЙЫМДЫЛЫҚ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94192" y="1764792"/>
            <a:ext cx="2962656" cy="14538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Z_C = 1/(jωC) = −j/(ωC)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X_C = 1/(ωC)</a:t>
            </a:r>
            <a:br/>
            <a:br/>
            <a:r>
              <a:rPr sz="1300" b="0" i="0">
                <a:solidFill>
                  <a:srgbClr val="5C697D"/>
                </a:solidFill>
                <a:latin typeface="Arial"/>
              </a:rPr>
              <a:t>Ток кернеуден 90° озады.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251960"/>
            <a:ext cx="106984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 i="0">
                <a:solidFill>
                  <a:srgbClr val="1F3766"/>
                </a:solidFill>
                <a:latin typeface="Arial"/>
              </a:rPr>
              <a:t>Жиілік өскенде X_L артады, ал X_C кемиді.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074920"/>
            <a:ext cx="106984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0" i="0">
                <a:solidFill>
                  <a:srgbClr val="5C697D"/>
                </a:solidFill>
                <a:latin typeface="Arial"/>
              </a:rPr>
              <a:t>Сондықтан тізбектің толық кедергісі жұмыс жиілігіне тәуелді.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300" b="1" i="0">
                <a:solidFill>
                  <a:srgbClr val="FFFFFF"/>
                </a:solidFill>
                <a:latin typeface="Arial"/>
              </a:rPr>
              <a:t>Комплекстік түрдегі Ом заңы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69" b="0" i="0">
                <a:solidFill>
                  <a:srgbClr val="8C919B"/>
                </a:solidFill>
                <a:latin typeface="Arial"/>
              </a:rPr>
              <a:t>ELC1031 · 4-дәріс · Синусоидал токтар тізбегіндегі Ом және Кирхгоф заңдары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Синусоидал режимде Ом заңы фазорлар мен комплекстік кедергі үшін тұрақты токтағыдай алгебралық түрде жазылады.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194560" y="1783080"/>
            <a:ext cx="7772400" cy="91440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377440" y="1874519"/>
            <a:ext cx="74066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 i="0">
                <a:solidFill>
                  <a:srgbClr val="FFFFFF"/>
                </a:solidFill>
                <a:latin typeface="Arial"/>
              </a:rPr>
              <a:t>Ī = Ū / Z      Ū = Z·Ī      Z = Ū / Ī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352044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96112" y="361188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МОДУЛЬ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6112" y="3959352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I = U / |Z|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434840" y="352044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99431" y="361188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ФАЗА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99431" y="3959352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φᵢ = φᵤ − φ_Z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38160" y="352044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02752" y="361188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МАҒЫНАСЫ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02752" y="3959352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Бір теңдеу токтың шамасын да, фазасын да анықтайды.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300" b="1" i="0">
                <a:solidFill>
                  <a:srgbClr val="FFFFFF"/>
                </a:solidFill>
                <a:latin typeface="Arial"/>
              </a:rPr>
              <a:t>Кирхгофтың бірінші заңы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69" b="0" i="0">
                <a:solidFill>
                  <a:srgbClr val="8C919B"/>
                </a:solidFill>
                <a:latin typeface="Arial"/>
              </a:rPr>
              <a:t>ELC1031 · 4-дәріс · Синусоидал токтар тізбегіндегі Ом және Кирхгоф заңдары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Айнымалы ток тізбегінің кез келген түйінінде комплекстік токтардың алгебралық қосындысы нөлге тең.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926080" y="1783080"/>
            <a:ext cx="6309360" cy="86868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108960" y="1874519"/>
            <a:ext cx="5943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500" b="1" i="0">
                <a:solidFill>
                  <a:srgbClr val="FFFFFF"/>
                </a:solidFill>
                <a:latin typeface="Arial"/>
              </a:rPr>
              <a:t>Σ Ī = 0</a:t>
            </a:r>
          </a:p>
        </p:txBody>
      </p:sp>
      <p:sp>
        <p:nvSpPr>
          <p:cNvPr id="10" name="Oval 9"/>
          <p:cNvSpPr/>
          <p:nvPr/>
        </p:nvSpPr>
        <p:spPr>
          <a:xfrm>
            <a:off x="5852160" y="3246120"/>
            <a:ext cx="457200" cy="457200"/>
          </a:xfrm>
          <a:prstGeom prst="ellipse">
            <a:avLst/>
          </a:prstGeom>
          <a:solidFill>
            <a:srgbClr val="BE3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920240" y="3246120"/>
            <a:ext cx="3749039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800" b="1" i="0">
                <a:solidFill>
                  <a:srgbClr val="2F54A2"/>
                </a:solidFill>
                <a:latin typeface="Arial"/>
              </a:rPr>
              <a:t>Ī₁ →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0" y="3246120"/>
            <a:ext cx="3749039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 i="0">
                <a:solidFill>
                  <a:srgbClr val="C45E0A"/>
                </a:solidFill>
                <a:latin typeface="Arial"/>
              </a:rPr>
              <a:t>→ Ī₃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46320" y="3977639"/>
            <a:ext cx="24688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 i="0">
                <a:solidFill>
                  <a:srgbClr val="19868F"/>
                </a:solidFill>
                <a:latin typeface="Arial"/>
              </a:rPr>
              <a:t>↑ Ī₂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20" y="4937760"/>
            <a:ext cx="106984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50" b="1" i="0">
                <a:solidFill>
                  <a:srgbClr val="1F3766"/>
                </a:solidFill>
                <a:latin typeface="Arial"/>
              </a:rPr>
              <a:t>Мысалы: Ī₁ + Ī₂ − Ī₃ = 0. Токтарды қарапайым арифметикамен емес, олардың фазаларын ескеріп қосу қажет.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300" b="1" i="0">
                <a:solidFill>
                  <a:srgbClr val="FFFFFF"/>
                </a:solidFill>
                <a:latin typeface="Arial"/>
              </a:rPr>
              <a:t>Кирхгофтың екінші заңы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69" b="0" i="0">
                <a:solidFill>
                  <a:srgbClr val="8C919B"/>
                </a:solidFill>
                <a:latin typeface="Arial"/>
              </a:rPr>
              <a:t>ELC1031 · 4-дәріс · Синусоидал токтар тізбегіндегі Ом және Кирхгоф заңдары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Кез келген тұйық контурда комплекстік кернеулердің алгебралық қосындысы нөлге тең.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423160" y="1783080"/>
            <a:ext cx="7315200" cy="86868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606040" y="1874519"/>
            <a:ext cx="694944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 i="0">
                <a:solidFill>
                  <a:srgbClr val="FFFFFF"/>
                </a:solidFill>
                <a:latin typeface="Arial"/>
              </a:rPr>
              <a:t>Σ Ū = 0      немесе      Ē = Σ Z·Ī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347472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96112" y="356616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КОНТУР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6112" y="3913631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Контурды айналу бағыты алдын ала таңдалады.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434840" y="347472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99431" y="356616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КЕРНЕУЛЕР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99431" y="3913631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U_R, U_L және U_C фазалары әртүрлі болуы мүмкін.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38160" y="347472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02752" y="356616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ҚОСУ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02752" y="3913631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Комплекстік немесе векторлық қосу қолданылады.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1520" y="5257800"/>
            <a:ext cx="106984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50" b="1" i="0">
                <a:solidFill>
                  <a:srgbClr val="BE3737"/>
                </a:solidFill>
                <a:latin typeface="Arial"/>
              </a:rPr>
              <a:t>RLC тізбегінде арифметикалық U = U_R + U_L + U_C жазу жалпы жағдайда дұрыс емес.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300" b="1" i="0">
                <a:solidFill>
                  <a:srgbClr val="FFFFFF"/>
                </a:solidFill>
                <a:latin typeface="Arial"/>
              </a:rPr>
              <a:t>Тізбектей RLC тізбегі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69" b="0" i="0">
                <a:solidFill>
                  <a:srgbClr val="8C919B"/>
                </a:solidFill>
                <a:latin typeface="Arial"/>
              </a:rPr>
              <a:t>ELC1031 · 4-дәріс · Синусоидал токтар тізбегіндегі Ом және Кирхгоф заңдары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325880"/>
            <a:ext cx="10698480" cy="77724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1417320"/>
            <a:ext cx="1033272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i="0">
                <a:solidFill>
                  <a:srgbClr val="FFFFFF"/>
                </a:solidFill>
                <a:latin typeface="Arial"/>
              </a:rPr>
              <a:t>Z = R + j(X_L − X_C) = R + j(ωL − 1/ωC)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2743200"/>
            <a:ext cx="3291840" cy="15087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96112" y="283464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X_L &gt; X_C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96112" y="3182112"/>
            <a:ext cx="2962656" cy="9966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Тізбек индуктивті сипатта. Кернеу токтан озады.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434840" y="2743200"/>
            <a:ext cx="3291840" cy="15087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99431" y="283464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X_L &lt; X_C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99431" y="3182112"/>
            <a:ext cx="2962656" cy="9966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Тізбек сыйымдылық сипатта. Ток кернеуден озады.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38160" y="2743200"/>
            <a:ext cx="3291840" cy="15087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02752" y="283464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D8246"/>
                </a:solidFill>
                <a:latin typeface="Arial"/>
              </a:rPr>
              <a:t>X_L = X_C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02752" y="3182112"/>
            <a:ext cx="2962656" cy="9966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Реактивті бөліктер өтеледі: Z = R. Резонанс шарты.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1520" y="4800600"/>
            <a:ext cx="106984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 i="0">
                <a:solidFill>
                  <a:srgbClr val="1F3766"/>
                </a:solidFill>
                <a:latin typeface="Arial"/>
              </a:rPr>
              <a:t>|Z| = √[R² + (X_L − X_C)²]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300" b="1" i="0">
                <a:solidFill>
                  <a:srgbClr val="FFFFFF"/>
                </a:solidFill>
                <a:latin typeface="Arial"/>
              </a:rPr>
              <a:t>Есептеу алгоритмі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69" b="0" i="0">
                <a:solidFill>
                  <a:srgbClr val="8C919B"/>
                </a:solidFill>
                <a:latin typeface="Arial"/>
              </a:rPr>
              <a:t>ELC1031 · 4-дәріс · Синусоидал токтар тізбегіндегі Ом және Кирхгоф заңдары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11</a:t>
            </a:r>
          </a:p>
        </p:txBody>
      </p:sp>
      <p:sp>
        <p:nvSpPr>
          <p:cNvPr id="7" name="Oval 6"/>
          <p:cNvSpPr/>
          <p:nvPr/>
        </p:nvSpPr>
        <p:spPr>
          <a:xfrm>
            <a:off x="640080" y="1234440"/>
            <a:ext cx="548640" cy="548640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234440"/>
            <a:ext cx="54864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371600" y="1207008"/>
            <a:ext cx="4480560" cy="62179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554480" y="1234440"/>
            <a:ext cx="41148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1F3766"/>
                </a:solidFill>
                <a:latin typeface="Arial"/>
              </a:rPr>
              <a:t>Жиілікті және ω = 2πf мәнін анықтау</a:t>
            </a:r>
          </a:p>
        </p:txBody>
      </p:sp>
      <p:sp>
        <p:nvSpPr>
          <p:cNvPr id="11" name="Oval 10"/>
          <p:cNvSpPr/>
          <p:nvPr/>
        </p:nvSpPr>
        <p:spPr>
          <a:xfrm>
            <a:off x="6217920" y="1234440"/>
            <a:ext cx="548640" cy="548640"/>
          </a:xfrm>
          <a:prstGeom prst="ellipse">
            <a:avLst/>
          </a:prstGeom>
          <a:solidFill>
            <a:srgbClr val="1986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217920" y="1234440"/>
            <a:ext cx="54864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949440" y="1207008"/>
            <a:ext cx="4480560" cy="62179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132320" y="1234440"/>
            <a:ext cx="41148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1F3766"/>
                </a:solidFill>
                <a:latin typeface="Arial"/>
              </a:rPr>
              <a:t>X_L = ωL және X_C = 1/(ωC) есептеу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2788920"/>
            <a:ext cx="548640" cy="548640"/>
          </a:xfrm>
          <a:prstGeom prst="ellipse">
            <a:avLst/>
          </a:prstGeom>
          <a:solidFill>
            <a:srgbClr val="C45E0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788920"/>
            <a:ext cx="54864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371600" y="2761488"/>
            <a:ext cx="4480560" cy="62179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554480" y="2788920"/>
            <a:ext cx="41148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1F3766"/>
                </a:solidFill>
                <a:latin typeface="Arial"/>
              </a:rPr>
              <a:t>Барлық элементтердің комплекстік кедергілерін жазу</a:t>
            </a:r>
          </a:p>
        </p:txBody>
      </p:sp>
      <p:sp>
        <p:nvSpPr>
          <p:cNvPr id="19" name="Oval 18"/>
          <p:cNvSpPr/>
          <p:nvPr/>
        </p:nvSpPr>
        <p:spPr>
          <a:xfrm>
            <a:off x="6217920" y="2788920"/>
            <a:ext cx="548640" cy="548640"/>
          </a:xfrm>
          <a:prstGeom prst="ellipse">
            <a:avLst/>
          </a:prstGeom>
          <a:solidFill>
            <a:srgbClr val="2D82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217920" y="2788920"/>
            <a:ext cx="54864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949440" y="2761488"/>
            <a:ext cx="4480560" cy="62179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132320" y="2788920"/>
            <a:ext cx="41148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1F3766"/>
                </a:solidFill>
                <a:latin typeface="Arial"/>
              </a:rPr>
              <a:t>Ом және Кирхгоф заңдары бойынша комплекстік теңдеулер құру</a:t>
            </a:r>
          </a:p>
        </p:txBody>
      </p:sp>
      <p:sp>
        <p:nvSpPr>
          <p:cNvPr id="23" name="Oval 22"/>
          <p:cNvSpPr/>
          <p:nvPr/>
        </p:nvSpPr>
        <p:spPr>
          <a:xfrm>
            <a:off x="640080" y="4343400"/>
            <a:ext cx="548640" cy="548640"/>
          </a:xfrm>
          <a:prstGeom prst="ellipse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3400"/>
            <a:ext cx="54864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371600" y="4315968"/>
            <a:ext cx="4480560" cy="62179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554480" y="4343400"/>
            <a:ext cx="41148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1F3766"/>
                </a:solidFill>
                <a:latin typeface="Arial"/>
              </a:rPr>
              <a:t>Комплекстік токтар мен кернеулерді есептеу</a:t>
            </a:r>
          </a:p>
        </p:txBody>
      </p:sp>
      <p:sp>
        <p:nvSpPr>
          <p:cNvPr id="27" name="Oval 26"/>
          <p:cNvSpPr/>
          <p:nvPr/>
        </p:nvSpPr>
        <p:spPr>
          <a:xfrm>
            <a:off x="6217920" y="4343400"/>
            <a:ext cx="548640" cy="548640"/>
          </a:xfrm>
          <a:prstGeom prst="ellipse">
            <a:avLst/>
          </a:prstGeom>
          <a:solidFill>
            <a:srgbClr val="BE3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217920" y="4343400"/>
            <a:ext cx="54864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949440" y="4315968"/>
            <a:ext cx="4480560" cy="62179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132320" y="4343400"/>
            <a:ext cx="41148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1F3766"/>
                </a:solidFill>
                <a:latin typeface="Arial"/>
              </a:rPr>
              <a:t>Нәтижені модуль және фаза түрінде көрсету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300" b="1" i="0">
                <a:solidFill>
                  <a:srgbClr val="FFFFFF"/>
                </a:solidFill>
                <a:latin typeface="Arial"/>
              </a:rPr>
              <a:t>Есептік мысал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69" b="0" i="0">
                <a:solidFill>
                  <a:srgbClr val="8C919B"/>
                </a:solidFill>
                <a:latin typeface="Arial"/>
              </a:rPr>
              <a:t>ELC1031 · 4-дәріс · Синусоидал токтар тізбегіндегі Ом және Кирхгоф заңдары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097280"/>
            <a:ext cx="3611880" cy="205740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67512" y="1188720"/>
            <a:ext cx="328269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БЕРІЛГЕНІ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7512" y="1536192"/>
            <a:ext cx="3282696" cy="1545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U = 100 V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R = 8 Ω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X_L = 6 Ω</a:t>
            </a:r>
            <a:br/>
            <a:br/>
            <a:r>
              <a:rPr sz="1300" b="0" i="0">
                <a:solidFill>
                  <a:srgbClr val="5C697D"/>
                </a:solidFill>
                <a:latin typeface="Arial"/>
              </a:rPr>
              <a:t>Тізбектей RL тізбегі.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34840" y="1143000"/>
            <a:ext cx="658368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5C697D"/>
                </a:solidFill>
                <a:latin typeface="Arial"/>
              </a:rPr>
              <a:t>1) Комплекстік кедергі: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34840" y="1508760"/>
            <a:ext cx="65836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 i="0">
                <a:solidFill>
                  <a:srgbClr val="1F3766"/>
                </a:solidFill>
                <a:latin typeface="Arial"/>
              </a:rPr>
              <a:t>Z = 8 + j6 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34840" y="2103120"/>
            <a:ext cx="658368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5C697D"/>
                </a:solidFill>
                <a:latin typeface="Arial"/>
              </a:rPr>
              <a:t>2) Модуль және бұрыш: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34840" y="2468880"/>
            <a:ext cx="658368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 i="0">
                <a:solidFill>
                  <a:srgbClr val="1F3766"/>
                </a:solidFill>
                <a:latin typeface="Arial"/>
              </a:rPr>
              <a:t>|Z| = √(8²+6²) = 10 Ω</a:t>
            </a:r>
            <a:br/>
            <a:r>
              <a:rPr sz="1700" b="1" i="0">
                <a:solidFill>
                  <a:srgbClr val="1F3766"/>
                </a:solidFill>
                <a:latin typeface="Arial"/>
              </a:rPr>
              <a:t>φ = arctan(6/8) ≈ 36.9°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34840" y="3291840"/>
            <a:ext cx="658368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5C697D"/>
                </a:solidFill>
                <a:latin typeface="Arial"/>
              </a:rPr>
              <a:t>3) Ток: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34840" y="3657600"/>
            <a:ext cx="65836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50" b="1" i="0">
                <a:solidFill>
                  <a:srgbClr val="1F3766"/>
                </a:solidFill>
                <a:latin typeface="Arial"/>
              </a:rPr>
              <a:t>Ī = 100∠0° / 10∠36.9° = 10∠−36.9° A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005840" y="4892040"/>
            <a:ext cx="10058400" cy="731520"/>
          </a:xfrm>
          <a:prstGeom prst="roundRect">
            <a:avLst/>
          </a:prstGeom>
          <a:solidFill>
            <a:srgbClr val="E8F6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188720" y="4965192"/>
            <a:ext cx="969264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 i="0">
                <a:solidFill>
                  <a:srgbClr val="2D8246"/>
                </a:solidFill>
                <a:latin typeface="Arial"/>
              </a:rPr>
              <a:t>Нәтиже: I = 10 A, ток кернеуден 36.9° кейін қалады.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300" b="1" i="0">
                <a:solidFill>
                  <a:srgbClr val="FFFFFF"/>
                </a:solidFill>
                <a:latin typeface="Arial"/>
              </a:rPr>
              <a:t>Бақылау сұрақтары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69" b="0" i="0">
                <a:solidFill>
                  <a:srgbClr val="8C919B"/>
                </a:solidFill>
                <a:latin typeface="Arial"/>
              </a:rPr>
              <a:t>ELC1031 · 4-дәріс · Синусоидал токтар тізбегіндегі Ом және Кирхгоф заңдары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13</a:t>
            </a:r>
          </a:p>
        </p:txBody>
      </p:sp>
      <p:sp>
        <p:nvSpPr>
          <p:cNvPr id="7" name="Oval 6"/>
          <p:cNvSpPr/>
          <p:nvPr/>
        </p:nvSpPr>
        <p:spPr>
          <a:xfrm>
            <a:off x="594360" y="107899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94360" y="107899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207008" y="1069848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417320" y="1078992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50" b="0" i="0">
                <a:solidFill>
                  <a:srgbClr val="1F3766"/>
                </a:solidFill>
                <a:latin typeface="Arial"/>
              </a:rPr>
              <a:t>Неліктен синусоидал тізбектерді комплекстік әдіспен есептеу ыңғайлы?</a:t>
            </a:r>
          </a:p>
        </p:txBody>
      </p:sp>
      <p:sp>
        <p:nvSpPr>
          <p:cNvPr id="11" name="Oval 10"/>
          <p:cNvSpPr/>
          <p:nvPr/>
        </p:nvSpPr>
        <p:spPr>
          <a:xfrm>
            <a:off x="594360" y="1792224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94360" y="1792224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207008" y="1783080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417320" y="1792224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50" b="0" i="0">
                <a:solidFill>
                  <a:srgbClr val="1F3766"/>
                </a:solidFill>
                <a:latin typeface="Arial"/>
              </a:rPr>
              <a:t>Комплекстік кедергі Z қандай бөліктерден тұрады?</a:t>
            </a:r>
          </a:p>
        </p:txBody>
      </p:sp>
      <p:sp>
        <p:nvSpPr>
          <p:cNvPr id="15" name="Oval 14"/>
          <p:cNvSpPr/>
          <p:nvPr/>
        </p:nvSpPr>
        <p:spPr>
          <a:xfrm>
            <a:off x="594360" y="2505456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94360" y="2505456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207008" y="2496312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417320" y="2505456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50" b="0" i="0">
                <a:solidFill>
                  <a:srgbClr val="1F3766"/>
                </a:solidFill>
                <a:latin typeface="Arial"/>
              </a:rPr>
              <a:t>R, L және C элементтерінің импеданстарын жазыңыз.</a:t>
            </a:r>
          </a:p>
        </p:txBody>
      </p:sp>
      <p:sp>
        <p:nvSpPr>
          <p:cNvPr id="19" name="Oval 18"/>
          <p:cNvSpPr/>
          <p:nvPr/>
        </p:nvSpPr>
        <p:spPr>
          <a:xfrm>
            <a:off x="594360" y="3218687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218687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207008" y="3209544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417320" y="3218687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50" b="0" i="0">
                <a:solidFill>
                  <a:srgbClr val="1F3766"/>
                </a:solidFill>
                <a:latin typeface="Arial"/>
              </a:rPr>
              <a:t>Комплекстік түрдегі Ом заңы қалай жазылады?</a:t>
            </a:r>
          </a:p>
        </p:txBody>
      </p:sp>
      <p:sp>
        <p:nvSpPr>
          <p:cNvPr id="23" name="Oval 22"/>
          <p:cNvSpPr/>
          <p:nvPr/>
        </p:nvSpPr>
        <p:spPr>
          <a:xfrm>
            <a:off x="594360" y="3931920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93192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207008" y="3922776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417320" y="3931920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50" b="0" i="0">
                <a:solidFill>
                  <a:srgbClr val="1F3766"/>
                </a:solidFill>
                <a:latin typeface="Arial"/>
              </a:rPr>
              <a:t>Кирхгофтың бірінші заңы фазорлар үшін қалай қолданылады?</a:t>
            </a:r>
          </a:p>
        </p:txBody>
      </p:sp>
      <p:sp>
        <p:nvSpPr>
          <p:cNvPr id="27" name="Oval 26"/>
          <p:cNvSpPr/>
          <p:nvPr/>
        </p:nvSpPr>
        <p:spPr>
          <a:xfrm>
            <a:off x="594360" y="464515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94360" y="464515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207008" y="4636008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417320" y="4645152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50" b="0" i="0">
                <a:solidFill>
                  <a:srgbClr val="1F3766"/>
                </a:solidFill>
                <a:latin typeface="Arial"/>
              </a:rPr>
              <a:t>Кирхгофтың екінші заңында кернеулер неге арифметикалық қосылмайды?</a:t>
            </a:r>
          </a:p>
        </p:txBody>
      </p:sp>
      <p:sp>
        <p:nvSpPr>
          <p:cNvPr id="31" name="Oval 30"/>
          <p:cNvSpPr/>
          <p:nvPr/>
        </p:nvSpPr>
        <p:spPr>
          <a:xfrm>
            <a:off x="594360" y="5358383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5358383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207008" y="5349240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417320" y="5358383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50" b="0" i="0">
                <a:solidFill>
                  <a:srgbClr val="1F3766"/>
                </a:solidFill>
                <a:latin typeface="Arial"/>
              </a:rPr>
              <a:t>Тізбектей RLC тізбегінің толық кедергісін жазыңыз.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54A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-1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6920" y="2788920"/>
            <a:ext cx="2542032" cy="410356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320040"/>
            <a:ext cx="45720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 i="0">
                <a:solidFill>
                  <a:srgbClr val="FFFFFF"/>
                </a:solidFill>
                <a:latin typeface="Arial"/>
              </a:rPr>
              <a:t>Қорытынды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143000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1161288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Синусоидал режимде ток пен кернеудің шамасымен бірге олардың фазалары да ескеріледі.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984248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002536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Комплекстік әдіс синусоидал шамаларды фазорлармен, ал тізбек элементтерін комплекстік кедергілермен көрсетуге мүмкіндік береді.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2825496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2843784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Резистор үшін Z_R = R, индуктивтік үшін Z_L = jωL, сыйымдылық үшін Z_C = 1/(jωC).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3666744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3685031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Ом және Кирхгоф заңдары комплекстік шамалар үшін де орындалады және айнымалы ток тізбектерін жүйелі есептеуге мүмкіндік береді.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4507992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77240" y="4526279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RLC тізбегінің режимі активті және реактивті кедергілердің арақатынасына және жиілікке тәуелді.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5715000"/>
            <a:ext cx="109728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50" b="1" i="0">
                <a:solidFill>
                  <a:srgbClr val="DCE4F5"/>
                </a:solidFill>
                <a:latin typeface="Arial"/>
              </a:rPr>
              <a:t>Силлабус: 4-дәріс — «Синусоидал токтар тізбегіне Ом және Кирхгоф заңдарын қолдану».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6126480"/>
            <a:ext cx="4572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CDD7EE"/>
                </a:solidFill>
                <a:latin typeface="Arial"/>
              </a:rPr>
              <a:t>ELC1031 · 4-дәріс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