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pic>
        <p:nvPicPr>
          <p:cNvPr id="3" name="Picture 2" descr="image-1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360" y="502920"/>
            <a:ext cx="6309360" cy="14276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084831"/>
            <a:ext cx="100584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0" i="1">
                <a:solidFill>
                  <a:srgbClr val="FFFFFF"/>
                </a:solidFill>
                <a:latin typeface="Arial"/>
              </a:rPr>
              <a:t>Электротехника және микроэлектроника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788920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5-дәріс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182112"/>
            <a:ext cx="1042416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 i="0">
                <a:solidFill>
                  <a:srgbClr val="FFFFFF"/>
                </a:solidFill>
                <a:latin typeface="Arial"/>
              </a:rPr>
              <a:t>Резонанс кернеулері мен токтары.</a:t>
            </a:r>
            <a:br/>
            <a:r>
              <a:rPr sz="2700" b="1" i="0">
                <a:solidFill>
                  <a:srgbClr val="FFFFFF"/>
                </a:solidFill>
                <a:latin typeface="Arial"/>
              </a:rPr>
              <a:t>Қуат коэффициентін жоғарылату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590288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0" i="0">
                <a:solidFill>
                  <a:srgbClr val="FFFFFF"/>
                </a:solidFill>
                <a:latin typeface="Arial"/>
              </a:rPr>
              <a:t>Оқытушы: Мамадияров Максат Муратович, PhD докторы, қауымдастырылған профессор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001768"/>
            <a:ext cx="100584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«Электроника, телекоммуникациялар және ғарыштық технологиялар» кафедрасы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04104"/>
            <a:ext cx="10058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 i="0">
                <a:solidFill>
                  <a:srgbClr val="D7E0F4"/>
                </a:solidFill>
                <a:latin typeface="Arial"/>
              </a:rPr>
              <a:t>m.mamadiyarov@satbayev.university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6053328"/>
            <a:ext cx="1042416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 i="0">
                <a:solidFill>
                  <a:srgbClr val="D7E0F4"/>
                </a:solidFill>
                <a:latin typeface="Arial"/>
              </a:rPr>
              <a:t>ELC1031 · 6B07115 – Технологиялық машиналар және жабдықтар · 2026–2027 оқу жылы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Дәріс мазмұны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40" b="0" i="0">
                <a:solidFill>
                  <a:srgbClr val="8C919B"/>
                </a:solidFill>
                <a:latin typeface="Arial"/>
              </a:rPr>
              <a:t>ELC1031 · 5-дәріс · Резонанс кернеулері мен токтары. Қуат коэффициентін жоғарылату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566928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88720" y="107899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Резонанс құбылысының мәні</a:t>
            </a:r>
          </a:p>
        </p:txBody>
      </p:sp>
      <p:sp>
        <p:nvSpPr>
          <p:cNvPr id="11" name="Oval 10"/>
          <p:cNvSpPr/>
          <p:nvPr/>
        </p:nvSpPr>
        <p:spPr>
          <a:xfrm>
            <a:off x="566928" y="169164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8" y="169164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88720" y="169164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69164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Тізбектей RLC тізбегіндегі кернеулер резонансы</a:t>
            </a:r>
          </a:p>
        </p:txBody>
      </p:sp>
      <p:sp>
        <p:nvSpPr>
          <p:cNvPr id="15" name="Oval 14"/>
          <p:cNvSpPr/>
          <p:nvPr/>
        </p:nvSpPr>
        <p:spPr>
          <a:xfrm>
            <a:off x="566928" y="230428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928" y="230428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188720" y="230428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30428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Резонанстық жиілік</a:t>
            </a:r>
          </a:p>
        </p:txBody>
      </p:sp>
      <p:sp>
        <p:nvSpPr>
          <p:cNvPr id="19" name="Oval 18"/>
          <p:cNvSpPr/>
          <p:nvPr/>
        </p:nvSpPr>
        <p:spPr>
          <a:xfrm>
            <a:off x="566928" y="291693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291693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188720" y="2916936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2916936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Резонанс кезіндегі ток және кедергі</a:t>
            </a:r>
          </a:p>
        </p:txBody>
      </p:sp>
      <p:sp>
        <p:nvSpPr>
          <p:cNvPr id="23" name="Oval 22"/>
          <p:cNvSpPr/>
          <p:nvPr/>
        </p:nvSpPr>
        <p:spPr>
          <a:xfrm>
            <a:off x="566928" y="352958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352958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188720" y="3529584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529584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Параллель тізбектегі токтар резонансы</a:t>
            </a:r>
          </a:p>
        </p:txBody>
      </p:sp>
      <p:sp>
        <p:nvSpPr>
          <p:cNvPr id="27" name="Oval 26"/>
          <p:cNvSpPr/>
          <p:nvPr/>
        </p:nvSpPr>
        <p:spPr>
          <a:xfrm>
            <a:off x="566928" y="414223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414223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188720" y="414223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14223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Активті, реактивті және толық қуат</a:t>
            </a:r>
          </a:p>
        </p:txBody>
      </p:sp>
      <p:sp>
        <p:nvSpPr>
          <p:cNvPr id="31" name="Oval 30"/>
          <p:cNvSpPr/>
          <p:nvPr/>
        </p:nvSpPr>
        <p:spPr>
          <a:xfrm>
            <a:off x="566928" y="475488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475488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188720" y="475488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475488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Қуат коэффициенті cosφ</a:t>
            </a:r>
          </a:p>
        </p:txBody>
      </p:sp>
      <p:sp>
        <p:nvSpPr>
          <p:cNvPr id="35" name="Oval 34"/>
          <p:cNvSpPr/>
          <p:nvPr/>
        </p:nvSpPr>
        <p:spPr>
          <a:xfrm>
            <a:off x="566928" y="536752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66928" y="536752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188720" y="536752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417320" y="536752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Қуат коэффициентін жоғарылату тәсілдері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Резонанс құбылысы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40" b="0" i="0">
                <a:solidFill>
                  <a:srgbClr val="8C919B"/>
                </a:solidFill>
                <a:latin typeface="Arial"/>
              </a:rPr>
              <a:t>ELC1031 · 5-дәріс · Резонанс кернеулері мен токтары. Қуат коэффициентін жоғарылату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97280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i="0">
                <a:solidFill>
                  <a:srgbClr val="1F3766"/>
                </a:solidFill>
                <a:latin typeface="Arial"/>
              </a:rPr>
              <a:t>Резонанс — индуктивті және сыйымдылық реактивті әсерлері өзара теңесетін айнымалы ток тізбегінің ерекше жұмыс режимі.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10312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219456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ШАРТ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54203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X_L = X_C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210312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219456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ФАЗА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54203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Резонанс кезінде тізбектің кіріс тогы мен кернеуі бір фазада болады.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210312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219456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НӘТИЖЕ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54203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Тізбектің реактивті бөлігі өзара өтеледі.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61772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1F3766"/>
                </a:solidFill>
                <a:latin typeface="Arial"/>
              </a:rPr>
              <a:t>Резонанс режимінің сипаты элементтердің тізбектей немесе параллель жалғануына байланысты.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Кернеулер резонансы: тізбектей RLC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40" b="0" i="0">
                <a:solidFill>
                  <a:srgbClr val="8C919B"/>
                </a:solidFill>
                <a:latin typeface="Arial"/>
              </a:rPr>
              <a:t>ELC1031 · 5-дәріс · Резонанс кернеулері мен токтары. Қуат коэффициентін жоғарылату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325880"/>
            <a:ext cx="10652760" cy="77724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1417320"/>
            <a:ext cx="102870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FFFFFF"/>
                </a:solidFill>
                <a:latin typeface="Arial"/>
              </a:rPr>
              <a:t>Z = R + j(X_L − X_C)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743200"/>
            <a:ext cx="3246120" cy="1600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1" y="28346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РЕЗОНАНС ШАРТЫ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1" y="3182112"/>
            <a:ext cx="291693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X_L = X_C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ωL = 1/(ωC)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34840" y="2743200"/>
            <a:ext cx="3246120" cy="1600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99431" y="28346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ТОЛЫҚ КЕДЕРГІ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9431" y="3182112"/>
            <a:ext cx="291693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Z = R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|Z| минимал мәнге ие.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0" y="2743200"/>
            <a:ext cx="3246120" cy="1600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192" y="28346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ТОК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192" y="3182112"/>
            <a:ext cx="291693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I = U/R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Ток максимал мәнге жетеді.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498348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1F3766"/>
                </a:solidFill>
                <a:latin typeface="Arial"/>
              </a:rPr>
              <a:t>U_L және U_C модульдері тең, фазалары қарама-қарсы болғандықтан, олардың векторлық қосындысы нөлге тең.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Резонанстық жиілік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40" b="0" i="0">
                <a:solidFill>
                  <a:srgbClr val="8C919B"/>
                </a:solidFill>
                <a:latin typeface="Arial"/>
              </a:rPr>
              <a:t>ELC1031 · 5-дәріс · Резонанс кернеулері мен токтары. Қуат коэффициентін жоғарылату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Резонанс шарты X_L = X_C теңдігінен резонанстық бұрыштық жиілік пен жиілік анықталады.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1828800"/>
            <a:ext cx="4983480" cy="91440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1920240"/>
            <a:ext cx="46177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 i="0">
                <a:solidFill>
                  <a:srgbClr val="FFFFFF"/>
                </a:solidFill>
                <a:latin typeface="Arial"/>
              </a:rPr>
              <a:t>ω₀ = 1/√(LC)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1828800"/>
            <a:ext cx="4983480" cy="91440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92240" y="1920240"/>
            <a:ext cx="46177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 i="0">
                <a:solidFill>
                  <a:srgbClr val="FFFFFF"/>
                </a:solidFill>
                <a:latin typeface="Arial"/>
              </a:rPr>
              <a:t>f₀ = 1/(2π√LC)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611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L АРТСА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611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Резонанстық жиілік төмендейді.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3484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99431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C АРТСА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9431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Резонанстық жиілік төмендейді.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3816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0275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ҚОЛДАНУ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0275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Жиілікті таңдау және баптау тізбектерінде.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Резонанс кезіндегі кернеулер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40" b="0" i="0">
                <a:solidFill>
                  <a:srgbClr val="8C919B"/>
                </a:solidFill>
                <a:latin typeface="Arial"/>
              </a:rPr>
              <a:t>ELC1031 · 5-дәріс · Резонанс кернеулері мен токтары. Қуат коэффициентін жоғарылату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Тізбектей RLC тізбегінде резонанс кезінде реактивті элементтердегі кернеулер қорек кернеуінен едәуір үлкен болуы мүмкін.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РЕЗИСТОР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6771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U_R = I·R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Кіріс кернеуімен бір фазада.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82880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ИНДУКТИВТІК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26771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U_L = I·X_L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Токтан 90° озады.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82880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СЫЙЫМДЫЛЫҚ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26771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U_C = I·X_C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Токтан 90° кейін қалады.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4297680"/>
            <a:ext cx="8503920" cy="731520"/>
          </a:xfrm>
          <a:prstGeom prst="roundRect">
            <a:avLst/>
          </a:prstGeom>
          <a:solidFill>
            <a:srgbClr val="FAEE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011680" y="4370832"/>
            <a:ext cx="8138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50" b="1" i="0">
                <a:solidFill>
                  <a:srgbClr val="BE3737"/>
                </a:solidFill>
                <a:latin typeface="Arial"/>
              </a:rPr>
              <a:t>Резонанста: |U_L| = |U_C|, бірақ олардың фазалары 180°-қа ерекшеленеді.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Токтар резонансы: параллель тізбек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40" b="0" i="0">
                <a:solidFill>
                  <a:srgbClr val="8C919B"/>
                </a:solidFill>
                <a:latin typeface="Arial"/>
              </a:rPr>
              <a:t>ELC1031 · 5-дәріс · Резонанс кернеулері мен токтары. Қуат коэффициентін жоғарылату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Параллель индуктивті және сыйымдылық тармақтарда резонанс кезінде реактивті токтар өзара компенсацияланады.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ТАРМАҚ ТОКТАРЫ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6771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I_L және I_C фазалары қарама-қарсы бағытталған.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82880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РЕЗОНАНС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26771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Реактивті токтардың әсері өзара өтеледі.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82880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КІРІС ТОГЫ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26771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Қорек көзінен алынатын ток минимумға жақындайды.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61772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50" b="1" i="0">
                <a:solidFill>
                  <a:srgbClr val="1F3766"/>
                </a:solidFill>
                <a:latin typeface="Arial"/>
              </a:rPr>
              <a:t>Идеал параллель LC тізбегінде резонанс кезінде кіріс кедергісі өте үлкен болады.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Айнымалы ток тізбегіндегі қуаттар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40" b="0" i="0">
                <a:solidFill>
                  <a:srgbClr val="8C919B"/>
                </a:solidFill>
                <a:latin typeface="Arial"/>
              </a:rPr>
              <a:t>ELC1031 · 5-дәріс · Резонанс кернеулері мен токтары. Қуат коэффициентін жоғарылату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325880"/>
            <a:ext cx="3291840" cy="19202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АКТИВТІ ҚУАТ 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64792"/>
            <a:ext cx="2962656" cy="1408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P = UI cosφ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Өлшем бірлігі: W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Пайдалы жұмысқа және жылуға жұмсалады.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325880"/>
            <a:ext cx="3291840" cy="19202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РЕАКТИВТІ ҚУАТ Q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1" y="1764792"/>
            <a:ext cx="2962656" cy="1408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Q = UI sinφ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Өлшем бірлігі: var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L және C өрістерінде энергия алмасуын сипаттайды.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325880"/>
            <a:ext cx="3291840" cy="19202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192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ТОЛЫҚ ҚУАТ 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1764792"/>
            <a:ext cx="2962656" cy="1408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S = UI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Өлшем бірлігі: VA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S² = P² + Q².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057400" y="4206240"/>
            <a:ext cx="8046720" cy="77724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240280" y="4297680"/>
            <a:ext cx="76809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FFFFFF"/>
                </a:solidFill>
                <a:latin typeface="Arial"/>
              </a:rPr>
              <a:t>S = P + jQ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Қуат коэффициенті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40" b="0" i="0">
                <a:solidFill>
                  <a:srgbClr val="8C919B"/>
                </a:solidFill>
                <a:latin typeface="Arial"/>
              </a:rPr>
              <a:t>ELC1031 · 5-дәріс · Резонанс кернеулері мен токтары. Қуат коэффициентін жоғарылату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Қуат коэффициенті электр энергиясының қаншалықты тиімді пайдаланылатынын сипаттайды.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377440" y="1783080"/>
            <a:ext cx="7406640" cy="91440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560320" y="1874519"/>
            <a:ext cx="70408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 i="0">
                <a:solidFill>
                  <a:srgbClr val="FFFFFF"/>
                </a:solidFill>
                <a:latin typeface="Arial"/>
              </a:rPr>
              <a:t>cosφ = P/S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4747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5661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cosφ →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9136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Токтың үлкен бөлігі активті қуат беруге пайдаланылады.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4747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5661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cosφ ТӨМЕН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9136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Бірдей P үшін желідегі ток артады.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4747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35661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САЛДАРЫ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39136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I²R шығындары және кернеу түсуі ұлғаяды.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Қуат коэффициентін жоғарылату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40" b="0" i="0">
                <a:solidFill>
                  <a:srgbClr val="8C919B"/>
                </a:solidFill>
                <a:latin typeface="Arial"/>
              </a:rPr>
              <a:t>ELC1031 · 5-дәріс · Резонанс кернеулері мен токтары. Қуат коэффициентін жоғарылату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Индуктивті жүктемелердің реактивті қуатын компенсациялау үшін параллель конденсаторлар немесе конденсаторлық батареялар қолданылады.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24612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БАСТАПҚЫ РЕЖИМ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67712"/>
            <a:ext cx="291693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Индуктивті жүктеме реактивті қуат Q_L тұтынады.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828800"/>
            <a:ext cx="324612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КОМПЕНСАЦИЯ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267712"/>
            <a:ext cx="291693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Конденсатор Q_C реактивті қуатын береді.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828800"/>
            <a:ext cx="324612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НӘТИЖЕ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267712"/>
            <a:ext cx="291693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Желі көзінен алынатын реактивті қуат пен ток азаяды.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057400" y="4434840"/>
            <a:ext cx="8046720" cy="73152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240280" y="4507992"/>
            <a:ext cx="76809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Q_comp = P(tanφ₁ − tanφ₂)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Қуат коэффициентін түзетудің әсері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40" b="0" i="0">
                <a:solidFill>
                  <a:srgbClr val="8C919B"/>
                </a:solidFill>
                <a:latin typeface="Arial"/>
              </a:rPr>
              <a:t>ELC1031 · 5-дәріс · Резонанс кернеулері мен токтары. Қуат коэффициентін жоғарылату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11</a:t>
            </a:r>
          </a:p>
        </p:txBody>
      </p:sp>
      <p:sp>
        <p:nvSpPr>
          <p:cNvPr id="7" name="Oval 6"/>
          <p:cNvSpPr/>
          <p:nvPr/>
        </p:nvSpPr>
        <p:spPr>
          <a:xfrm>
            <a:off x="640080" y="1234440"/>
            <a:ext cx="548640" cy="548640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23444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371600" y="120700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554480" y="123444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1F3766"/>
                </a:solidFill>
                <a:latin typeface="Arial"/>
              </a:rPr>
              <a:t>Қажетті активті қуат P өзгермейді</a:t>
            </a:r>
          </a:p>
        </p:txBody>
      </p:sp>
      <p:sp>
        <p:nvSpPr>
          <p:cNvPr id="11" name="Oval 10"/>
          <p:cNvSpPr/>
          <p:nvPr/>
        </p:nvSpPr>
        <p:spPr>
          <a:xfrm>
            <a:off x="6217920" y="1234440"/>
            <a:ext cx="548640" cy="548640"/>
          </a:xfrm>
          <a:prstGeom prst="ellipse">
            <a:avLst/>
          </a:prstGeom>
          <a:solidFill>
            <a:srgbClr val="1986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17920" y="123444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949440" y="120700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32320" y="123444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1F3766"/>
                </a:solidFill>
                <a:latin typeface="Arial"/>
              </a:rPr>
              <a:t>Реактивті қуат Q азаяды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2788920"/>
            <a:ext cx="548640" cy="548640"/>
          </a:xfrm>
          <a:prstGeom prst="ellipse">
            <a:avLst/>
          </a:prstGeom>
          <a:solidFill>
            <a:srgbClr val="C45E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78892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371600" y="276148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554480" y="278892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1F3766"/>
                </a:solidFill>
                <a:latin typeface="Arial"/>
              </a:rPr>
              <a:t>Толық қуат S азаяды</a:t>
            </a:r>
          </a:p>
        </p:txBody>
      </p:sp>
      <p:sp>
        <p:nvSpPr>
          <p:cNvPr id="19" name="Oval 18"/>
          <p:cNvSpPr/>
          <p:nvPr/>
        </p:nvSpPr>
        <p:spPr>
          <a:xfrm>
            <a:off x="6217920" y="2788920"/>
            <a:ext cx="548640" cy="548640"/>
          </a:xfrm>
          <a:prstGeom prst="ellipse">
            <a:avLst/>
          </a:prstGeom>
          <a:solidFill>
            <a:srgbClr val="2D8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17920" y="278892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949440" y="276148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132320" y="278892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1F3766"/>
                </a:solidFill>
                <a:latin typeface="Arial"/>
              </a:rPr>
              <a:t>Желідегі ток төмендейді</a:t>
            </a:r>
          </a:p>
        </p:txBody>
      </p:sp>
      <p:sp>
        <p:nvSpPr>
          <p:cNvPr id="23" name="Oval 22"/>
          <p:cNvSpPr/>
          <p:nvPr/>
        </p:nvSpPr>
        <p:spPr>
          <a:xfrm>
            <a:off x="640080" y="4343400"/>
            <a:ext cx="548640" cy="548640"/>
          </a:xfrm>
          <a:prstGeom prst="ellipse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340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371600" y="431596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554480" y="434340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1F3766"/>
                </a:solidFill>
                <a:latin typeface="Arial"/>
              </a:rPr>
              <a:t>Өткізгіштегі I²R шығыны кемиді</a:t>
            </a:r>
          </a:p>
        </p:txBody>
      </p:sp>
      <p:sp>
        <p:nvSpPr>
          <p:cNvPr id="27" name="Oval 26"/>
          <p:cNvSpPr/>
          <p:nvPr/>
        </p:nvSpPr>
        <p:spPr>
          <a:xfrm>
            <a:off x="6217920" y="4343400"/>
            <a:ext cx="548640" cy="548640"/>
          </a:xfrm>
          <a:prstGeom prst="ellipse">
            <a:avLst/>
          </a:prstGeom>
          <a:solidFill>
            <a:srgbClr val="BE3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17920" y="434340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949440" y="431596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132320" y="434340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1F3766"/>
                </a:solidFill>
                <a:latin typeface="Arial"/>
              </a:rPr>
              <a:t>Электр жабдығы тиімдірек пайдаланылады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Есептік мысал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40" b="0" i="0">
                <a:solidFill>
                  <a:srgbClr val="8C919B"/>
                </a:solidFill>
                <a:latin typeface="Arial"/>
              </a:rPr>
              <a:t>ELC1031 · 5-дәріс · Резонанс кернеулері мен токтары. Қуат коэффициентін жоғарылату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051560"/>
            <a:ext cx="3703320" cy="21945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7512" y="1143000"/>
            <a:ext cx="33741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БЕРІЛГЕНІ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7512" y="1490472"/>
            <a:ext cx="3374136" cy="16824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P = 10 kW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cosφ₁ = 0.70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cosφ₂ = 0.95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Қуат коэффициентін 0.70-тен 0.95-ке көтеру қажет.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80560" y="1097280"/>
            <a:ext cx="6583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1) Фазалық бұрыштардың тангенстері: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80560" y="1463040"/>
            <a:ext cx="65836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i="0">
                <a:solidFill>
                  <a:srgbClr val="1F3766"/>
                </a:solidFill>
                <a:latin typeface="Arial"/>
              </a:rPr>
              <a:t>tanφ₁ ≈ 1.020</a:t>
            </a:r>
            <a:br/>
            <a:r>
              <a:rPr sz="1700" b="1" i="0">
                <a:solidFill>
                  <a:srgbClr val="1F3766"/>
                </a:solidFill>
                <a:latin typeface="Arial"/>
              </a:rPr>
              <a:t>tanφ₂ ≈ 0.329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80560" y="2331720"/>
            <a:ext cx="6583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2) Қажетті компенсациялық қуат: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0560" y="2697480"/>
            <a:ext cx="65836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i="0">
                <a:solidFill>
                  <a:srgbClr val="1F3766"/>
                </a:solidFill>
                <a:latin typeface="Arial"/>
              </a:rPr>
              <a:t>Q_comp = 10(1.020 − 0.329)</a:t>
            </a:r>
            <a:br/>
            <a:r>
              <a:rPr sz="1800" b="1" i="0">
                <a:solidFill>
                  <a:srgbClr val="1F3766"/>
                </a:solidFill>
                <a:latin typeface="Arial"/>
              </a:rPr>
              <a:t>≈ 6.91 kvar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051560" y="4343400"/>
            <a:ext cx="10058400" cy="822960"/>
          </a:xfrm>
          <a:prstGeom prst="roundRect">
            <a:avLst/>
          </a:prstGeom>
          <a:solidFill>
            <a:srgbClr val="E8F6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234440" y="4434840"/>
            <a:ext cx="96926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2D8246"/>
                </a:solidFill>
                <a:latin typeface="Arial"/>
              </a:rPr>
              <a:t>Нәтиже: шамамен 6.9 kvar компенсациялық реактивті қуат қажет.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440680"/>
            <a:ext cx="106984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 i="0">
                <a:solidFill>
                  <a:srgbClr val="5C697D"/>
                </a:solidFill>
                <a:latin typeface="Arial"/>
              </a:rPr>
              <a:t>Нақты конденсаторлық батарея стандартты номиналдар мен жұмыс кернеуіне қарай таңдалады.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Бақылау сұрақтары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40" b="0" i="0">
                <a:solidFill>
                  <a:srgbClr val="8C919B"/>
                </a:solidFill>
                <a:latin typeface="Arial"/>
              </a:rPr>
              <a:t>ELC1031 · 5-дәріс · Резонанс кернеулері мен токтары. Қуат коэффициентін жоғарылату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13</a:t>
            </a:r>
          </a:p>
        </p:txBody>
      </p:sp>
      <p:sp>
        <p:nvSpPr>
          <p:cNvPr id="7" name="Oval 6"/>
          <p:cNvSpPr/>
          <p:nvPr/>
        </p:nvSpPr>
        <p:spPr>
          <a:xfrm>
            <a:off x="594360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07008" y="106984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50" b="0" i="0">
                <a:solidFill>
                  <a:srgbClr val="1F3766"/>
                </a:solidFill>
                <a:latin typeface="Arial"/>
              </a:rPr>
              <a:t>Резонанс құбылысы дегеніміз не?</a:t>
            </a:r>
          </a:p>
        </p:txBody>
      </p:sp>
      <p:sp>
        <p:nvSpPr>
          <p:cNvPr id="11" name="Oval 10"/>
          <p:cNvSpPr/>
          <p:nvPr/>
        </p:nvSpPr>
        <p:spPr>
          <a:xfrm>
            <a:off x="594360" y="179222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179222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07008" y="178308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792224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50" b="0" i="0">
                <a:solidFill>
                  <a:srgbClr val="1F3766"/>
                </a:solidFill>
                <a:latin typeface="Arial"/>
              </a:rPr>
              <a:t>Тізбектей RLC тізбегіндегі кернеулер резонансының шарты қандай?</a:t>
            </a:r>
          </a:p>
        </p:txBody>
      </p:sp>
      <p:sp>
        <p:nvSpPr>
          <p:cNvPr id="15" name="Oval 14"/>
          <p:cNvSpPr/>
          <p:nvPr/>
        </p:nvSpPr>
        <p:spPr>
          <a:xfrm>
            <a:off x="594360" y="250545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250545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07008" y="2496312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505456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50" b="0" i="0">
                <a:solidFill>
                  <a:srgbClr val="1F3766"/>
                </a:solidFill>
                <a:latin typeface="Arial"/>
              </a:rPr>
              <a:t>Резонанстық жиілік қалай есептеледі?</a:t>
            </a:r>
          </a:p>
        </p:txBody>
      </p:sp>
      <p:sp>
        <p:nvSpPr>
          <p:cNvPr id="19" name="Oval 18"/>
          <p:cNvSpPr/>
          <p:nvPr/>
        </p:nvSpPr>
        <p:spPr>
          <a:xfrm>
            <a:off x="594360" y="3218687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218687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07008" y="3209544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3218687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50" b="0" i="0">
                <a:solidFill>
                  <a:srgbClr val="1F3766"/>
                </a:solidFill>
                <a:latin typeface="Arial"/>
              </a:rPr>
              <a:t>Резонанс кезінде тізбектей RLC тізбегінің кедергісі мен тогы қалай өзгереді?</a:t>
            </a:r>
          </a:p>
        </p:txBody>
      </p:sp>
      <p:sp>
        <p:nvSpPr>
          <p:cNvPr id="23" name="Oval 22"/>
          <p:cNvSpPr/>
          <p:nvPr/>
        </p:nvSpPr>
        <p:spPr>
          <a:xfrm>
            <a:off x="594360" y="393192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93192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07008" y="3922776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931920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50" b="0" i="0">
                <a:solidFill>
                  <a:srgbClr val="1F3766"/>
                </a:solidFill>
                <a:latin typeface="Arial"/>
              </a:rPr>
              <a:t>Параллель тізбектегі токтар резонансының ерекшелігі қандай?</a:t>
            </a:r>
          </a:p>
        </p:txBody>
      </p:sp>
      <p:sp>
        <p:nvSpPr>
          <p:cNvPr id="27" name="Oval 26"/>
          <p:cNvSpPr/>
          <p:nvPr/>
        </p:nvSpPr>
        <p:spPr>
          <a:xfrm>
            <a:off x="594360" y="464515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464515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07008" y="463600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64515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50" b="0" i="0">
                <a:solidFill>
                  <a:srgbClr val="1F3766"/>
                </a:solidFill>
                <a:latin typeface="Arial"/>
              </a:rPr>
              <a:t>P, Q және S қуаттарының физикалық мағынасы қандай?</a:t>
            </a:r>
          </a:p>
        </p:txBody>
      </p:sp>
      <p:sp>
        <p:nvSpPr>
          <p:cNvPr id="31" name="Oval 30"/>
          <p:cNvSpPr/>
          <p:nvPr/>
        </p:nvSpPr>
        <p:spPr>
          <a:xfrm>
            <a:off x="594360" y="5358383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5358383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07008" y="534924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5358383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50" b="0" i="0">
                <a:solidFill>
                  <a:srgbClr val="1F3766"/>
                </a:solidFill>
                <a:latin typeface="Arial"/>
              </a:rPr>
              <a:t>Қуат коэффициентін жоғарылату не үшін қажет?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20040"/>
            <a:ext cx="45720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Қорытынды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43000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1161288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Резонанс кезінде индуктивті және сыйымдылық реактивті әсерлер өзара теңеседі.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984248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002536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Тізбектей RLC тізбегінде резонанс кезінде толық кедергі минимал, ал ток максимал болады.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825496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843784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Параллель тізбекте реактивті тармақ токтары өзара компенсацияланып, кіріс тогы азаяды.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666744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685031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Айнымалы ток тізбегінің энергетикалық режимі активті P, реактивті Q және толық S қуаттарымен сипатталады.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4507992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4526279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Қуат коэффициентін жоғарылату желідегі ток пен шығындарды азайтып, электр жабдықтарын тиімді пайдалануға мүмкіндік береді.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715000"/>
            <a:ext cx="109728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 i="0">
                <a:solidFill>
                  <a:srgbClr val="DCE4F5"/>
                </a:solidFill>
                <a:latin typeface="Arial"/>
              </a:rPr>
              <a:t>Силлабус: 5-дәріс — «Резонанс кернеулері мен токтары. Қуат коэффициентін жоғарылату».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126480"/>
            <a:ext cx="4572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CDD7EE"/>
                </a:solidFill>
                <a:latin typeface="Arial"/>
              </a:rPr>
              <a:t>ELC1031 · 5-дәріс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