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6-дәріс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82112"/>
            <a:ext cx="104241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Arial"/>
              </a:rPr>
              <a:t>Синусоидалы ток тізбегіндегі</a:t>
            </a:r>
            <a:br/>
            <a:r>
              <a:rPr sz="2600" b="1" i="0">
                <a:solidFill>
                  <a:srgbClr val="FFFFFF"/>
                </a:solidFill>
                <a:latin typeface="Arial"/>
              </a:rPr>
              <a:t>резистивтік және индуктивтік элементтер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6-дәріс · Резистивтік және индуктивтік элементтер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Резистивтік элементтің қасиеттері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Резистордағы ток пен кернеудің фазалық қатынасы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Резистордың қуаты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Идеал индуктивтік элемент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Индуктивтік реактивті кедергі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Катушкадағы ток пен кернеудің фазалық ығысуы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R–L тізбегінің толық кедергісі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R–L тізбегін есептеу мысалы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Резистивтік элемент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6-дәріс · Резистивтік және индуктивтік элементтер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Идеал резистивтік элемент электр энергиясын жылуға түрлендіреді және энергияны электр немесе магнит өрісінде жинақтамайды.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ОМ ЗАҢЫ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u(t) = R·i(t)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КЕДЕРГІ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Z_R = R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Реактивті бөлігі нөлге тең.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ФАЗА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φ = 0°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 пен кернеу бір фазада.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6177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1F3766"/>
                </a:solidFill>
                <a:latin typeface="Arial"/>
              </a:rPr>
              <a:t>Резистор үшін ток пен кернеудің нөл арқылы өту және максимум нүктелері бір уақытта орын алады.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Резистордағы синусоидал ток пен кернеу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6-дәріс · Резистивтік және индуктивтік элементтер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325880"/>
            <a:ext cx="1056132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17320"/>
            <a:ext cx="101955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u(t) = Uₘ sinωt     →     i(t) = Iₘ sinωt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7432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28346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АМПЛИТУДА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31821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Iₘ = Uₘ/R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7432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9431" y="28346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ӘСЕРЛІК МӘН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431" y="31821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 = U/R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274320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02752" y="28346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ФАЗАЛЫҚ ЫҒЫСУ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752" y="318211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φᵤ − φᵢ = 0°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84632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2D8246"/>
                </a:solidFill>
                <a:latin typeface="Arial"/>
              </a:rPr>
              <a:t>Фазорлық диаграммада Ū және Ī векторлары бір бағытта орналасады.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Резистордағы қуат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6-дәріс · Резистивтік және индуктивтік элементтер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Резистор электр энергиясын қайтымсыз түрде жылуға айналдырады. Сондықтан оның орташа активті қуаты оң мәнге ие.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57400" y="1783080"/>
            <a:ext cx="804672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240280" y="1874519"/>
            <a:ext cx="76809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P = UI = I²R = U²/R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АКТИВТІ ҚУАТ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 &gt; 0, өлшем бірлігі — ватт (W).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РЕАКТИВТІ ҚУАТ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Идеал резистор үшін Q = 0.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ҚУАТ КОЭФФИЦИЕНТІ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cosφ = 1.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Идеал индуктивтік элемент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6-дәріс · Резистивтік және индуктивтік элементтер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Индуктивтік элемент ток өзгерген кезде магнит өрісін тудырады және осы өрісте энергия жинақтайды.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11680" y="1783080"/>
            <a:ext cx="813816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194560" y="1874519"/>
            <a:ext cx="7772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u_L(t) = L · di(t)/dt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Индуктивтік, өлшем бірлігі — генри (H).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МАГНИТ ӨРІСІ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W_L = L·i²/2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ИДЕАЛ ЭЛЕМЕНТ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Активті қуатты орташа есеппен тұтынбайды.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Индуктивтік реактивті кедергі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6-дәріс · Резистивтік және индуктивтік элементтер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417320"/>
            <a:ext cx="49834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1508760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X_L = ωL = 2πfL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417320"/>
            <a:ext cx="49834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508760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Z_L = jX_L = jωL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15468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6112" y="32461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ЖИІЛІК f 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359359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X_L артады.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315468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99431" y="32461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ИНДУКТИВТІК L 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9431" y="359359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X_L артады.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38160" y="315468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02752" y="32461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ТҰРАҚТЫ ТОК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2752" y="3593592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 = 0 болғанда идеал катушка үшін X_L = 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516636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1F3766"/>
                </a:solidFill>
                <a:latin typeface="Arial"/>
              </a:rPr>
              <a:t>Индуктивтік элемент жоғары жиілікті ток өзгерістеріне көбірек қарсы әсер етеді.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Катушкадағы фазалық қатынас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6-дәріс · Резистивтік және индуктивтік элементтер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Идеал индуктивтікте кернеу токтан фаза бойынша 90° озады, немесе ток кернеуден 90° кейін қалады.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828800"/>
            <a:ext cx="4983480" cy="86868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920240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i(t) = Iₘ sinωt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828800"/>
            <a:ext cx="4983480" cy="86868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920240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rial"/>
              </a:rPr>
              <a:t>u_L(t) = Uₘ sin(ωt + 90°)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ФАЗА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φ = +90°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РЕАКТИВТІ ҚУАТ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Q_L = UI = I²X_L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АКТИВТІ ҚУАТ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Идеал L үшін P = 0.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Тізбектей R–L тізбегі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6-дәріс · Резистивтік және индуктивтік элементтер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Нақты индуктивті жүктемелерді қарапайым түрде активті R және индуктивті L элементтерінің тізбектей қосылуымен модельдеуге болады.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783080"/>
            <a:ext cx="1056132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1874519"/>
            <a:ext cx="101955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Z = R + jX_L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24612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3375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МОДУЛЬ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685031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|Z| = √(R² + X_L²)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24612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3375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ФАЗАЛЫҚ БҰРЫШ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685031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φ = arctan(X_L/R)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246120"/>
            <a:ext cx="329184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3375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685031"/>
            <a:ext cx="296265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 = U/|Z|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21208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50" b="1" i="0">
                <a:solidFill>
                  <a:srgbClr val="2D8246"/>
                </a:solidFill>
                <a:latin typeface="Arial"/>
              </a:rPr>
              <a:t>R–L тізбегінде ток қорек кернеуінен φ бұрышына кейін қалады.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R–L тізбегінің векторлық қатынастары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6-дәріс · Резистивтік және индуктивтік элементтер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5087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U_R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85623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U_R = I·R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Токпен бір фазада.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41732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5087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U_L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85623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U_L = I·X_L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Токтан 90° озады.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417320"/>
            <a:ext cx="324612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5087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856232"/>
            <a:ext cx="291693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 = √(U_R² + U_L²)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Қорек кернеуі.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828800" y="4160520"/>
            <a:ext cx="850392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011680" y="4251960"/>
            <a:ext cx="81381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tanφ = U_L/U_R = X_L/R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25780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50" b="0" i="0">
                <a:solidFill>
                  <a:srgbClr val="5C697D"/>
                </a:solidFill>
                <a:latin typeface="Arial"/>
              </a:rPr>
              <a:t>Векторлық диаграммада U_R көлденең, U_L оған 90° бұрышпен орналасады.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R және L элементтерін салыстыру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6-дәріс · Резистивтік және индуктивтік элементтер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80160"/>
            <a:ext cx="5303520" cy="3886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71600"/>
            <a:ext cx="49743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РЕЗИСТИВТІК ЭЛЕМЕНТ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719072"/>
            <a:ext cx="4974336" cy="3374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Z_R = R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φ = 0°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P = UI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Q = 0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Энергия жылуға айналады.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Кедергі идеал жағдайда жиілікке тәуелсіз.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280160"/>
            <a:ext cx="5303520" cy="3886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371600"/>
            <a:ext cx="49743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ИНДУКТИВТІК ЭЛЕМЕНТ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3952" y="1719072"/>
            <a:ext cx="4974336" cy="3374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Z_L = jωL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φ = +90°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P = 0 (идеал)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Q_L = UI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Энергия магнит өрісінде уақытша жинақталады.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X_L жиілікке пропорционал.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Есептік мысал: R–L тізбегі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6-дәріс · Резистивтік және индуктивтік элементтер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051560"/>
            <a:ext cx="3611880" cy="21945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143000"/>
            <a:ext cx="32826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490472"/>
            <a:ext cx="3282696" cy="16824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 = 100 V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R = 8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X_L = 6 Ω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Тізбектей R–L тізбегі.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09728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Толық кедергі: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146304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|Z| = √(8² + 6²) = 10 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214884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Ток: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51460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I = U/|Z| = 100/10 = 10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4840" y="3200400"/>
            <a:ext cx="658368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3) Фазалық бұрыш: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356616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φ = arctan(6/8) ≈ 36.9°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4754880"/>
            <a:ext cx="1005840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88720" y="4846320"/>
            <a:ext cx="96926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2D8246"/>
                </a:solidFill>
                <a:latin typeface="Arial"/>
              </a:rPr>
              <a:t>Нәтиже: I = 10 A, ток кернеуден 36.9° кейін қалады.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80" b="0" i="0">
                <a:solidFill>
                  <a:srgbClr val="8C919B"/>
                </a:solidFill>
                <a:latin typeface="Arial"/>
              </a:rPr>
              <a:t>ELC1031 · 6-дәріс · Резистивтік және индуктивтік элементтер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Резистивтік элементте ток пен кернеудің фазалық қатынасы қандай?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Резистордың активті қуаты қалай есептеледі?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Индуктивтіктің негізгі физикалық қасиеті қандай?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Индуктивтік реактивті кедергі қалай анықталады?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Жиілік артқанда X_L қалай өзгереді?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Идеал индуктивтікте ток пен кернеу арасындағы фазалық ығысу қандай?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40" b="0" i="0">
                <a:solidFill>
                  <a:srgbClr val="1F3766"/>
                </a:solidFill>
                <a:latin typeface="Arial"/>
              </a:rPr>
              <a:t>Тізбектей R–L тізбегінің толық кедергісі қалай есептеледі?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Резистивтік элементте ток пен кернеу бір фазада болады және электр энергиясы активті түрде тұтынылады.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Идеал индуктивтік элемент энергияны магнит өрісінде уақытша жинақтайды және токтың өзгеруіне қарсы әсер етеді.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Индуктивтік реактивті кедергі X_L = ωL жиілікке және индуктивтікке тура пропорционал.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Идеал индуктивтікте кернеу токтан 90° озады, ал орташа активті қуат нөлге тең.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Тізбектей R–L тізбегінде толық кедергі Z = R + jX_L, ал ток қорек кернеуінен φ бұрышына кейін қалады.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30" b="1" i="0">
                <a:solidFill>
                  <a:srgbClr val="DCE4F5"/>
                </a:solidFill>
                <a:latin typeface="Arial"/>
              </a:rPr>
              <a:t>Силлабус: 6-дәріс — «Синусоидалы ток тізбегіндегі резистивтік және индуктивтік элементтер».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6-дәріс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