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F54A2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-1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46920" y="2788920"/>
            <a:ext cx="2542032" cy="4103566"/>
          </a:xfrm>
          <a:prstGeom prst="rect">
            <a:avLst/>
          </a:prstGeom>
        </p:spPr>
      </p:pic>
      <p:pic>
        <p:nvPicPr>
          <p:cNvPr id="3" name="Picture 2" descr="image-1-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80360" y="502920"/>
            <a:ext cx="6309360" cy="142766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914400" y="2084831"/>
            <a:ext cx="100584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500" b="0" i="1">
                <a:solidFill>
                  <a:srgbClr val="FFFFFF"/>
                </a:solidFill>
                <a:latin typeface="Arial"/>
              </a:rPr>
              <a:t>Электротехника және микроэлектроника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2788920"/>
            <a:ext cx="1005840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700" b="1" i="0">
                <a:solidFill>
                  <a:srgbClr val="FFFFFF"/>
                </a:solidFill>
                <a:latin typeface="Arial"/>
              </a:rPr>
              <a:t>7-дәріс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3182112"/>
            <a:ext cx="10424160" cy="8229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600" b="1" i="0">
                <a:solidFill>
                  <a:srgbClr val="FFFFFF"/>
                </a:solidFill>
                <a:latin typeface="Arial"/>
              </a:rPr>
              <a:t>Сыйымдылық элементі. R, L және C элементтерінің</a:t>
            </a:r>
            <a:br/>
            <a:r>
              <a:rPr sz="2600" b="1" i="0">
                <a:solidFill>
                  <a:srgbClr val="FFFFFF"/>
                </a:solidFill>
                <a:latin typeface="Arial"/>
              </a:rPr>
              <a:t>бірізді жалғанған тізбегі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4590288"/>
            <a:ext cx="1005840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50" b="0" i="0">
                <a:solidFill>
                  <a:srgbClr val="FFFFFF"/>
                </a:solidFill>
                <a:latin typeface="Arial"/>
              </a:rPr>
              <a:t>Оқытушы: Мамадияров Максат Муратович, PhD докторы, қауымдастырылған профессор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5001768"/>
            <a:ext cx="10058400" cy="34747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«Электроника, телекоммуникациялар және ғарыштық технологиялар» кафедрасы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5404104"/>
            <a:ext cx="10058400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0" i="0">
                <a:solidFill>
                  <a:srgbClr val="D7E0F4"/>
                </a:solidFill>
                <a:latin typeface="Arial"/>
              </a:rPr>
              <a:t>m.mamadiyarov@satbayev.university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1520" y="6053328"/>
            <a:ext cx="10424160" cy="2560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900" b="0" i="0">
                <a:solidFill>
                  <a:srgbClr val="D7E0F4"/>
                </a:solidFill>
                <a:latin typeface="Arial"/>
              </a:rPr>
              <a:t>ELC1031 · 6B07115 – Технологиялық машиналар және жабдықтар · 2026–2027 оқу жылы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870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300" b="1" i="0">
                <a:solidFill>
                  <a:srgbClr val="FFFFFF"/>
                </a:solidFill>
                <a:latin typeface="Arial"/>
              </a:rPr>
              <a:t>Дәріс мазмұны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822960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869" b="0" i="0">
                <a:solidFill>
                  <a:srgbClr val="8C919B"/>
                </a:solidFill>
                <a:latin typeface="Arial"/>
              </a:rPr>
              <a:t>ELC1031 · 7-дәріс · Сыйымдылық элементі және бірізді RLC тізбегі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2</a:t>
            </a:r>
          </a:p>
        </p:txBody>
      </p:sp>
      <p:sp>
        <p:nvSpPr>
          <p:cNvPr id="7" name="Oval 6"/>
          <p:cNvSpPr/>
          <p:nvPr/>
        </p:nvSpPr>
        <p:spPr>
          <a:xfrm>
            <a:off x="566928" y="1078992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66928" y="1078992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1188720" y="1078992"/>
            <a:ext cx="10104120" cy="43891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417320" y="1078992"/>
            <a:ext cx="960120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Сыйымдылық элементінің физикалық мәні</a:t>
            </a:r>
          </a:p>
        </p:txBody>
      </p:sp>
      <p:sp>
        <p:nvSpPr>
          <p:cNvPr id="11" name="Oval 10"/>
          <p:cNvSpPr/>
          <p:nvPr/>
        </p:nvSpPr>
        <p:spPr>
          <a:xfrm>
            <a:off x="566928" y="1691640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66928" y="1691640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1188720" y="1691640"/>
            <a:ext cx="10104120" cy="43891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417320" y="1691640"/>
            <a:ext cx="960120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Конденсатордағы ток пен кернеу</a:t>
            </a:r>
          </a:p>
        </p:txBody>
      </p:sp>
      <p:sp>
        <p:nvSpPr>
          <p:cNvPr id="15" name="Oval 14"/>
          <p:cNvSpPr/>
          <p:nvPr/>
        </p:nvSpPr>
        <p:spPr>
          <a:xfrm>
            <a:off x="566928" y="2304288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66928" y="2304288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1188720" y="2304288"/>
            <a:ext cx="10104120" cy="43891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417320" y="2304288"/>
            <a:ext cx="960120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Сыйымдылық реактивті кедергі X_C</a:t>
            </a:r>
          </a:p>
        </p:txBody>
      </p:sp>
      <p:sp>
        <p:nvSpPr>
          <p:cNvPr id="19" name="Oval 18"/>
          <p:cNvSpPr/>
          <p:nvPr/>
        </p:nvSpPr>
        <p:spPr>
          <a:xfrm>
            <a:off x="566928" y="2916936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66928" y="2916936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1188720" y="2916936"/>
            <a:ext cx="10104120" cy="43891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1417320" y="2916936"/>
            <a:ext cx="960120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Фазалық қатынас және қуат</a:t>
            </a:r>
          </a:p>
        </p:txBody>
      </p:sp>
      <p:sp>
        <p:nvSpPr>
          <p:cNvPr id="23" name="Oval 22"/>
          <p:cNvSpPr/>
          <p:nvPr/>
        </p:nvSpPr>
        <p:spPr>
          <a:xfrm>
            <a:off x="566928" y="3529584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566928" y="3529584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1188720" y="3529584"/>
            <a:ext cx="10104120" cy="43891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1417320" y="3529584"/>
            <a:ext cx="960120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R, L және C элементтерін бірізді жалғау</a:t>
            </a:r>
          </a:p>
        </p:txBody>
      </p:sp>
      <p:sp>
        <p:nvSpPr>
          <p:cNvPr id="27" name="Oval 26"/>
          <p:cNvSpPr/>
          <p:nvPr/>
        </p:nvSpPr>
        <p:spPr>
          <a:xfrm>
            <a:off x="566928" y="4142232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566928" y="4142232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6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1188720" y="4142232"/>
            <a:ext cx="10104120" cy="43891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1417320" y="4142232"/>
            <a:ext cx="960120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Бірізді RLC тізбегінің толық кедергісі</a:t>
            </a:r>
          </a:p>
        </p:txBody>
      </p:sp>
      <p:sp>
        <p:nvSpPr>
          <p:cNvPr id="31" name="Oval 30"/>
          <p:cNvSpPr/>
          <p:nvPr/>
        </p:nvSpPr>
        <p:spPr>
          <a:xfrm>
            <a:off x="566928" y="4754880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566928" y="4754880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7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1188720" y="4754880"/>
            <a:ext cx="10104120" cy="43891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1417320" y="4754880"/>
            <a:ext cx="960120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Фазалық режимдер және векторлық қатынастар</a:t>
            </a:r>
          </a:p>
        </p:txBody>
      </p:sp>
      <p:sp>
        <p:nvSpPr>
          <p:cNvPr id="35" name="Oval 34"/>
          <p:cNvSpPr/>
          <p:nvPr/>
        </p:nvSpPr>
        <p:spPr>
          <a:xfrm>
            <a:off x="566928" y="5367528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566928" y="5367528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8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1188720" y="5367528"/>
            <a:ext cx="10104120" cy="43891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1417320" y="5367528"/>
            <a:ext cx="960120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RLC тізбегін есептеу мысалы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870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300" b="1" i="0">
                <a:solidFill>
                  <a:srgbClr val="FFFFFF"/>
                </a:solidFill>
                <a:latin typeface="Arial"/>
              </a:rPr>
              <a:t>Сыйымдылық элементі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822960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869" b="0" i="0">
                <a:solidFill>
                  <a:srgbClr val="8C919B"/>
                </a:solidFill>
                <a:latin typeface="Arial"/>
              </a:rPr>
              <a:t>ELC1031 · 7-дәріс · Сыйымдылық элементі және бірізді RLC тізбегі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3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1097280"/>
            <a:ext cx="10972800" cy="5943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700" b="1" i="0">
                <a:solidFill>
                  <a:srgbClr val="1F3766"/>
                </a:solidFill>
                <a:latin typeface="Arial"/>
              </a:rPr>
              <a:t>Конденсатор — электр зарядын және энергияны электр өрісінде жинақтайтын элемент. Оның негізгі параметрі — сыйымдылық C.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2103120"/>
            <a:ext cx="3246120" cy="164592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04671" y="2194560"/>
            <a:ext cx="291693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2F54A2"/>
                </a:solidFill>
                <a:latin typeface="Arial"/>
              </a:rPr>
              <a:t>СЫЙЫМДЫЛЫҚ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04671" y="2542032"/>
            <a:ext cx="2916936" cy="11338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C = q/u</a:t>
            </a:r>
            <a:br/>
            <a:r>
              <a:rPr sz="1300" b="0" i="0">
                <a:solidFill>
                  <a:srgbClr val="5C697D"/>
                </a:solidFill>
                <a:latin typeface="Arial"/>
              </a:rPr>
              <a:t>Өлшем бірлігі — фарад (F).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434840" y="2103120"/>
            <a:ext cx="3246120" cy="164592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599431" y="2194560"/>
            <a:ext cx="291693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19868F"/>
                </a:solidFill>
                <a:latin typeface="Arial"/>
              </a:rPr>
              <a:t>ЗАРЯД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99431" y="2542032"/>
            <a:ext cx="2916936" cy="11338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q = C·u</a:t>
            </a:r>
            <a:br/>
            <a:r>
              <a:rPr sz="1300" b="0" i="0">
                <a:solidFill>
                  <a:srgbClr val="5C697D"/>
                </a:solidFill>
                <a:latin typeface="Arial"/>
              </a:rPr>
              <a:t>Кернеу артқанда заряд артады.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229600" y="2103120"/>
            <a:ext cx="3246120" cy="164592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394192" y="2194560"/>
            <a:ext cx="291693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C45E0A"/>
                </a:solidFill>
                <a:latin typeface="Arial"/>
              </a:rPr>
              <a:t>ЭНЕРГИЯ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94192" y="2542032"/>
            <a:ext cx="2916936" cy="11338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W_C = C·u²/2</a:t>
            </a:r>
            <a:br/>
            <a:r>
              <a:rPr sz="1300" b="0" i="0">
                <a:solidFill>
                  <a:srgbClr val="5C697D"/>
                </a:solidFill>
                <a:latin typeface="Arial"/>
              </a:rPr>
              <a:t>Электр өрісінде жинақталады.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0" y="4617720"/>
            <a:ext cx="1069848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50" b="1" i="0">
                <a:solidFill>
                  <a:srgbClr val="1F3766"/>
                </a:solidFill>
                <a:latin typeface="Arial"/>
              </a:rPr>
              <a:t>Идеал конденсатор энергияны орташа есеппен тұтынбайды: ол энергияны жинақтап, қайтадан тізбекке береді.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870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300" b="1" i="0">
                <a:solidFill>
                  <a:srgbClr val="FFFFFF"/>
                </a:solidFill>
                <a:latin typeface="Arial"/>
              </a:rPr>
              <a:t>Конденсатордағы ток пен кернеу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822960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869" b="0" i="0">
                <a:solidFill>
                  <a:srgbClr val="8C919B"/>
                </a:solidFill>
                <a:latin typeface="Arial"/>
              </a:rPr>
              <a:t>ELC1031 · 7-дәріс · Сыйымдылық элементі және бірізді RLC тізбегі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4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2011680" y="1417320"/>
            <a:ext cx="8138160" cy="868680"/>
          </a:xfrm>
          <a:prstGeom prst="roundRect">
            <a:avLst/>
          </a:prstGeom>
          <a:solidFill>
            <a:srgbClr val="1F37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2194560" y="1508760"/>
            <a:ext cx="77724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200" b="1" i="0">
                <a:solidFill>
                  <a:srgbClr val="FFFFFF"/>
                </a:solidFill>
                <a:latin typeface="Arial"/>
              </a:rPr>
              <a:t>i_C(t) = C · du_C(t)/dt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31520" y="2834640"/>
            <a:ext cx="3291840" cy="155448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96112" y="2926080"/>
            <a:ext cx="296265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2F54A2"/>
                </a:solidFill>
                <a:latin typeface="Arial"/>
              </a:rPr>
              <a:t>КЕРНЕУ ТҰРАҚТЫ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96112" y="3273552"/>
            <a:ext cx="2962656" cy="104241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du/dt = 0 болса, идеал конденсатор тогы нөлге тең.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434840" y="2834640"/>
            <a:ext cx="3291840" cy="155448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599431" y="2926080"/>
            <a:ext cx="296265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19868F"/>
                </a:solidFill>
                <a:latin typeface="Arial"/>
              </a:rPr>
              <a:t>КЕРНЕУ ТЕЗ ӨЗГЕРСЕ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99431" y="3273552"/>
            <a:ext cx="2962656" cy="104241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du/dt үлкен → конденсатор тогы үлкен.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138160" y="2834640"/>
            <a:ext cx="3291840" cy="155448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302752" y="2926080"/>
            <a:ext cx="296265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C45E0A"/>
                </a:solidFill>
                <a:latin typeface="Arial"/>
              </a:rPr>
              <a:t>НЕГІЗГІ ҚАСИЕТ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02752" y="3273552"/>
            <a:ext cx="2962656" cy="104241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Конденсатордағы кернеу лезде секіріп өзгермейді.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31520" y="4983480"/>
            <a:ext cx="1069848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450" b="1" i="0">
                <a:solidFill>
                  <a:srgbClr val="1F3766"/>
                </a:solidFill>
                <a:latin typeface="Arial"/>
              </a:rPr>
              <a:t>Синусоидал режимде бұл дифференциалдық байланыс реактивті кедергі арқылы қарапайым алгебралық түрде жазылады.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870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300" b="1" i="0">
                <a:solidFill>
                  <a:srgbClr val="FFFFFF"/>
                </a:solidFill>
                <a:latin typeface="Arial"/>
              </a:rPr>
              <a:t>Сыйымдылық реактивті кедергі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822960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869" b="0" i="0">
                <a:solidFill>
                  <a:srgbClr val="8C919B"/>
                </a:solidFill>
                <a:latin typeface="Arial"/>
              </a:rPr>
              <a:t>ELC1031 · 7-дәріс · Сыйымдылық элементі және бірізді RLC тізбегі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5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14400" y="1417320"/>
            <a:ext cx="4983480" cy="868680"/>
          </a:xfrm>
          <a:prstGeom prst="roundRect">
            <a:avLst/>
          </a:prstGeom>
          <a:solidFill>
            <a:srgbClr val="1F37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97280" y="1508760"/>
            <a:ext cx="461772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300" b="1" i="0">
                <a:solidFill>
                  <a:srgbClr val="FFFFFF"/>
                </a:solidFill>
                <a:latin typeface="Arial"/>
              </a:rPr>
              <a:t>X_C = 1/(ωC)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309360" y="1417320"/>
            <a:ext cx="4983480" cy="868680"/>
          </a:xfrm>
          <a:prstGeom prst="roundRect">
            <a:avLst/>
          </a:prstGeom>
          <a:solidFill>
            <a:srgbClr val="1F37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492240" y="1508760"/>
            <a:ext cx="461772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100" b="1" i="0">
                <a:solidFill>
                  <a:srgbClr val="FFFFFF"/>
                </a:solidFill>
                <a:latin typeface="Arial"/>
              </a:rPr>
              <a:t>Z_C = −jX_C = 1/(jωC)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31520" y="3154680"/>
            <a:ext cx="3291840" cy="150876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96112" y="3246120"/>
            <a:ext cx="296265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2F54A2"/>
                </a:solidFill>
                <a:latin typeface="Arial"/>
              </a:rPr>
              <a:t>ЖИІЛІК f ↑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96112" y="3593592"/>
            <a:ext cx="2962656" cy="99669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X_C төмендейді.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434840" y="3154680"/>
            <a:ext cx="3291840" cy="150876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599431" y="3246120"/>
            <a:ext cx="296265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19868F"/>
                </a:solidFill>
                <a:latin typeface="Arial"/>
              </a:rPr>
              <a:t>СЫЙЫМДЫЛЫҚ C ↑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99431" y="3593592"/>
            <a:ext cx="2962656" cy="99669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X_C төмендейді.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138160" y="3154680"/>
            <a:ext cx="3291840" cy="150876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302752" y="3246120"/>
            <a:ext cx="296265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C45E0A"/>
                </a:solidFill>
                <a:latin typeface="Arial"/>
              </a:rPr>
              <a:t>ТҰРАҚТЫ ТОК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302752" y="3593592"/>
            <a:ext cx="2962656" cy="99669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f = 0 кезінде X_C → ∞: идеал конденсатор тұрақты токты өткізбейді.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31520" y="5212080"/>
            <a:ext cx="1069848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50" b="1" i="0">
                <a:solidFill>
                  <a:srgbClr val="2D8246"/>
                </a:solidFill>
                <a:latin typeface="Arial"/>
              </a:rPr>
              <a:t>Конденсатор жоғары жиілікті сигналдарға төмен кедергі көрсетеді.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870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300" b="1" i="0">
                <a:solidFill>
                  <a:srgbClr val="FFFFFF"/>
                </a:solidFill>
                <a:latin typeface="Arial"/>
              </a:rPr>
              <a:t>Сыйымдылықтағы фазалық қатынас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822960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869" b="0" i="0">
                <a:solidFill>
                  <a:srgbClr val="8C919B"/>
                </a:solidFill>
                <a:latin typeface="Arial"/>
              </a:rPr>
              <a:t>ELC1031 · 7-дәріс · Сыйымдылық элементі және бірізді RLC тізбегі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1051560"/>
            <a:ext cx="109728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0" i="0">
                <a:solidFill>
                  <a:srgbClr val="5C697D"/>
                </a:solidFill>
                <a:latin typeface="Arial"/>
              </a:rPr>
              <a:t>Идеал конденсаторда ток кернеуден фаза бойынша 90° озады, немесе кернеу токтан 90° кейін қалады.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914400" y="1828800"/>
            <a:ext cx="4983480" cy="868680"/>
          </a:xfrm>
          <a:prstGeom prst="round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097280" y="1920240"/>
            <a:ext cx="461772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 i="0">
                <a:solidFill>
                  <a:srgbClr val="FFFFFF"/>
                </a:solidFill>
                <a:latin typeface="Arial"/>
              </a:rPr>
              <a:t>u_C(t) = Uₘ sinωt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309360" y="1828800"/>
            <a:ext cx="4983480" cy="868680"/>
          </a:xfrm>
          <a:prstGeom prst="roundRect">
            <a:avLst/>
          </a:prstGeom>
          <a:solidFill>
            <a:srgbClr val="19868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92240" y="1920240"/>
            <a:ext cx="461772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900" b="1" i="0">
                <a:solidFill>
                  <a:srgbClr val="FFFFFF"/>
                </a:solidFill>
                <a:latin typeface="Arial"/>
              </a:rPr>
              <a:t>i_C(t) = Iₘ sin(ωt + 90°)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31520" y="3520440"/>
            <a:ext cx="3291840" cy="141732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96112" y="3611880"/>
            <a:ext cx="296265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2F54A2"/>
                </a:solidFill>
                <a:latin typeface="Arial"/>
              </a:rPr>
              <a:t>ФАЗА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96112" y="3959352"/>
            <a:ext cx="2962656" cy="9052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φ = −90° (Z_C үшін).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434840" y="3520440"/>
            <a:ext cx="3291840" cy="141732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599431" y="3611880"/>
            <a:ext cx="296265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19868F"/>
                </a:solidFill>
                <a:latin typeface="Arial"/>
              </a:rPr>
              <a:t>РЕАКТИВТІ ҚУАТ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99431" y="3959352"/>
            <a:ext cx="2962656" cy="9052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Q_C = −UI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138160" y="3520440"/>
            <a:ext cx="3291840" cy="141732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302752" y="3611880"/>
            <a:ext cx="296265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C45E0A"/>
                </a:solidFill>
                <a:latin typeface="Arial"/>
              </a:rPr>
              <a:t>АКТИВТІ ҚУАТ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302752" y="3959352"/>
            <a:ext cx="2962656" cy="9052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Идеал C үшін P = 0.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870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300" b="1" i="0">
                <a:solidFill>
                  <a:srgbClr val="FFFFFF"/>
                </a:solidFill>
                <a:latin typeface="Arial"/>
              </a:rPr>
              <a:t>R, L және C элементтерінің бірізді тізбегі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822960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869" b="0" i="0">
                <a:solidFill>
                  <a:srgbClr val="8C919B"/>
                </a:solidFill>
                <a:latin typeface="Arial"/>
              </a:rPr>
              <a:t>ELC1031 · 7-дәріс · Сыйымдылық элементі және бірізді RLC тізбегі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1051560"/>
            <a:ext cx="109728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0" i="0">
                <a:solidFill>
                  <a:srgbClr val="5C697D"/>
                </a:solidFill>
                <a:latin typeface="Arial"/>
              </a:rPr>
              <a:t>Бірізді жалғауда R, L және C элементтері арқылы бірдей ток өтеді, ал қорек кернеуі элемент кернеулерінің векторлық қосындысына тең.</a:t>
            </a:r>
          </a:p>
        </p:txBody>
      </p:sp>
      <p:sp>
        <p:nvSpPr>
          <p:cNvPr id="8" name="Rectangle 7"/>
          <p:cNvSpPr/>
          <p:nvPr/>
        </p:nvSpPr>
        <p:spPr>
          <a:xfrm>
            <a:off x="1828800" y="1965960"/>
            <a:ext cx="1645920" cy="640080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828800" y="1965960"/>
            <a:ext cx="164592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700" b="1" i="0">
                <a:solidFill>
                  <a:srgbClr val="FFFFFF"/>
                </a:solidFill>
                <a:latin typeface="Arial"/>
              </a:rPr>
              <a:t>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474720" y="2084831"/>
            <a:ext cx="132588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400" b="1" i="0">
                <a:solidFill>
                  <a:srgbClr val="5C697D"/>
                </a:solidFill>
                <a:latin typeface="Arial"/>
              </a:rPr>
              <a:t>────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800600" y="1965960"/>
            <a:ext cx="1645920" cy="640080"/>
          </a:xfrm>
          <a:prstGeom prst="rect">
            <a:avLst/>
          </a:prstGeom>
          <a:solidFill>
            <a:srgbClr val="19868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800600" y="1965960"/>
            <a:ext cx="164592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700" b="1" i="0">
                <a:solidFill>
                  <a:srgbClr val="FFFFFF"/>
                </a:solidFill>
                <a:latin typeface="Arial"/>
              </a:rPr>
              <a:t>L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46520" y="2084831"/>
            <a:ext cx="132588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400" b="1" i="0">
                <a:solidFill>
                  <a:srgbClr val="5C697D"/>
                </a:solidFill>
                <a:latin typeface="Arial"/>
              </a:rPr>
              <a:t>────</a:t>
            </a:r>
          </a:p>
        </p:txBody>
      </p:sp>
      <p:sp>
        <p:nvSpPr>
          <p:cNvPr id="14" name="Rectangle 13"/>
          <p:cNvSpPr/>
          <p:nvPr/>
        </p:nvSpPr>
        <p:spPr>
          <a:xfrm>
            <a:off x="7772400" y="1965960"/>
            <a:ext cx="1645920" cy="640080"/>
          </a:xfrm>
          <a:prstGeom prst="rect">
            <a:avLst/>
          </a:prstGeom>
          <a:solidFill>
            <a:srgbClr val="C45E0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772400" y="1965960"/>
            <a:ext cx="164592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700" b="1" i="0">
                <a:solidFill>
                  <a:srgbClr val="FFFFFF"/>
                </a:solidFill>
                <a:latin typeface="Arial"/>
              </a:rPr>
              <a:t>C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731520" y="3474720"/>
            <a:ext cx="3291840" cy="141732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96112" y="3566160"/>
            <a:ext cx="296265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2F54A2"/>
                </a:solidFill>
                <a:latin typeface="Arial"/>
              </a:rPr>
              <a:t>ТОК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96112" y="3913631"/>
            <a:ext cx="2962656" cy="9052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I = I_R = I_L = I_C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434840" y="3474720"/>
            <a:ext cx="3291840" cy="141732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4599431" y="3566160"/>
            <a:ext cx="296265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19868F"/>
                </a:solidFill>
                <a:latin typeface="Arial"/>
              </a:rPr>
              <a:t>КЕРНЕУЛЕР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99431" y="3913631"/>
            <a:ext cx="2962656" cy="9052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Ū = Ū_R + Ū_L + Ū_C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8138160" y="3474720"/>
            <a:ext cx="3291840" cy="141732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302752" y="3566160"/>
            <a:ext cx="296265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C45E0A"/>
                </a:solidFill>
                <a:latin typeface="Arial"/>
              </a:rPr>
              <a:t>ФАЗА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302752" y="3913631"/>
            <a:ext cx="2962656" cy="9052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U_R, U_L және U_C фазалары әртүрлі.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870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300" b="1" i="0">
                <a:solidFill>
                  <a:srgbClr val="FFFFFF"/>
                </a:solidFill>
                <a:latin typeface="Arial"/>
              </a:rPr>
              <a:t>Бірізді RLC тізбегінің толық кедергісі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822960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869" b="0" i="0">
                <a:solidFill>
                  <a:srgbClr val="8C919B"/>
                </a:solidFill>
                <a:latin typeface="Arial"/>
              </a:rPr>
              <a:t>ELC1031 · 7-дәріс · Сыйымдылық элементі және бірізді RLC тізбегі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8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77240" y="1325880"/>
            <a:ext cx="10652760" cy="822960"/>
          </a:xfrm>
          <a:prstGeom prst="roundRect">
            <a:avLst/>
          </a:prstGeom>
          <a:solidFill>
            <a:srgbClr val="1F37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60120" y="1417320"/>
            <a:ext cx="102870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300" b="1" i="0">
                <a:solidFill>
                  <a:srgbClr val="FFFFFF"/>
                </a:solidFill>
                <a:latin typeface="Arial"/>
              </a:rPr>
              <a:t>Z = R + j(X_L − X_C)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31520" y="2743200"/>
            <a:ext cx="3291840" cy="150876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96112" y="2834640"/>
            <a:ext cx="296265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2F54A2"/>
                </a:solidFill>
                <a:latin typeface="Arial"/>
              </a:rPr>
              <a:t>МОДУЛЬ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96112" y="3182112"/>
            <a:ext cx="2962656" cy="99669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|Z| = √[R² + (X_L − X_C)²]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434840" y="2743200"/>
            <a:ext cx="3291840" cy="150876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599431" y="2834640"/>
            <a:ext cx="296265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19868F"/>
                </a:solidFill>
                <a:latin typeface="Arial"/>
              </a:rPr>
              <a:t>ФАЗАЛЫҚ БҰРЫШ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99431" y="3182112"/>
            <a:ext cx="2962656" cy="99669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φ = arctan[(X_L − X_C)/R]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138160" y="2743200"/>
            <a:ext cx="3291840" cy="150876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302752" y="2834640"/>
            <a:ext cx="296265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C45E0A"/>
                </a:solidFill>
                <a:latin typeface="Arial"/>
              </a:rPr>
              <a:t>ТОК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02752" y="3182112"/>
            <a:ext cx="2962656" cy="99669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I = U/|Z|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31520" y="4846320"/>
            <a:ext cx="1069848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1" i="0">
                <a:solidFill>
                  <a:srgbClr val="1F3766"/>
                </a:solidFill>
                <a:latin typeface="Arial"/>
              </a:rPr>
              <a:t>Тізбектің сипаты X_L және X_C шамаларының арақатынасына тәуелді.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870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300" b="1" i="0">
                <a:solidFill>
                  <a:srgbClr val="FFFFFF"/>
                </a:solidFill>
                <a:latin typeface="Arial"/>
              </a:rPr>
              <a:t>RLC тізбегінің үш режимі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822960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869" b="0" i="0">
                <a:solidFill>
                  <a:srgbClr val="8C919B"/>
                </a:solidFill>
                <a:latin typeface="Arial"/>
              </a:rPr>
              <a:t>ELC1031 · 7-дәріс · Сыйымдылық элементі және бірізді RLC тізбегі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9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325880"/>
            <a:ext cx="3291840" cy="224028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04671" y="1417320"/>
            <a:ext cx="296265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19868F"/>
                </a:solidFill>
                <a:latin typeface="Arial"/>
              </a:rPr>
              <a:t>ИНДУКТИВТІ РЕЖИМ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04671" y="1764792"/>
            <a:ext cx="2962656" cy="172821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X_L &gt; X_C</a:t>
            </a:r>
            <a:br/>
            <a:br/>
            <a:r>
              <a:rPr sz="1300" b="0" i="0">
                <a:solidFill>
                  <a:srgbClr val="5C697D"/>
                </a:solidFill>
                <a:latin typeface="Arial"/>
              </a:rPr>
              <a:t>φ &gt; 0</a:t>
            </a:r>
            <a:br/>
            <a:br/>
            <a:r>
              <a:rPr sz="1300" b="0" i="0">
                <a:solidFill>
                  <a:srgbClr val="5C697D"/>
                </a:solidFill>
                <a:latin typeface="Arial"/>
              </a:rPr>
              <a:t>Ток кернеуден кейін қалады.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434840" y="1325880"/>
            <a:ext cx="3291840" cy="224028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599431" y="1417320"/>
            <a:ext cx="296265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2D8246"/>
                </a:solidFill>
                <a:latin typeface="Arial"/>
              </a:rPr>
              <a:t>РЕЗОНАНС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99431" y="1764792"/>
            <a:ext cx="2962656" cy="172821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X_L = X_C</a:t>
            </a:r>
            <a:br/>
            <a:br/>
            <a:r>
              <a:rPr sz="1300" b="0" i="0">
                <a:solidFill>
                  <a:srgbClr val="5C697D"/>
                </a:solidFill>
                <a:latin typeface="Arial"/>
              </a:rPr>
              <a:t>φ = 0</a:t>
            </a:r>
            <a:br/>
            <a:br/>
            <a:r>
              <a:rPr sz="1300" b="0" i="0">
                <a:solidFill>
                  <a:srgbClr val="5C697D"/>
                </a:solidFill>
                <a:latin typeface="Arial"/>
              </a:rPr>
              <a:t>Z = R, ток пен кернеу бір фазада.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229600" y="1325880"/>
            <a:ext cx="3291840" cy="224028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394192" y="1417320"/>
            <a:ext cx="296265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C45E0A"/>
                </a:solidFill>
                <a:latin typeface="Arial"/>
              </a:rPr>
              <a:t>СЫЙЫМДЫЛЫҚ РЕЖИМ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94192" y="1764792"/>
            <a:ext cx="2962656" cy="172821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X_L &lt; X_C</a:t>
            </a:r>
            <a:br/>
            <a:br/>
            <a:r>
              <a:rPr sz="1300" b="0" i="0">
                <a:solidFill>
                  <a:srgbClr val="5C697D"/>
                </a:solidFill>
                <a:latin typeface="Arial"/>
              </a:rPr>
              <a:t>φ &lt; 0</a:t>
            </a:r>
            <a:br/>
            <a:br/>
            <a:r>
              <a:rPr sz="1300" b="0" i="0">
                <a:solidFill>
                  <a:srgbClr val="5C697D"/>
                </a:solidFill>
                <a:latin typeface="Arial"/>
              </a:rPr>
              <a:t>Ток кернеуден озады.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31520" y="4389120"/>
            <a:ext cx="1069848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900" b="1" i="0">
                <a:solidFill>
                  <a:srgbClr val="1F3766"/>
                </a:solidFill>
                <a:latin typeface="Arial"/>
              </a:rPr>
              <a:t>Реактивті кедергі: X = X_L − X_C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870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300" b="1" i="0">
                <a:solidFill>
                  <a:srgbClr val="FFFFFF"/>
                </a:solidFill>
                <a:latin typeface="Arial"/>
              </a:rPr>
              <a:t>Кернеулердің векторлық қатынастары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822960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869" b="0" i="0">
                <a:solidFill>
                  <a:srgbClr val="8C919B"/>
                </a:solidFill>
                <a:latin typeface="Arial"/>
              </a:rPr>
              <a:t>ELC1031 · 7-дәріс · Сыйымдылық элементі және бірізді RLC тізбегі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10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325880"/>
            <a:ext cx="3291840" cy="173736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04671" y="1417320"/>
            <a:ext cx="296265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2F54A2"/>
                </a:solidFill>
                <a:latin typeface="Arial"/>
              </a:rPr>
              <a:t>U_R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04671" y="1764792"/>
            <a:ext cx="2962656" cy="122529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U_R = I·R</a:t>
            </a:r>
            <a:br/>
            <a:r>
              <a:rPr sz="1300" b="0" i="0">
                <a:solidFill>
                  <a:srgbClr val="5C697D"/>
                </a:solidFill>
                <a:latin typeface="Arial"/>
              </a:rPr>
              <a:t>Токпен бір фазада.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434840" y="1325880"/>
            <a:ext cx="3291840" cy="173736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599431" y="1417320"/>
            <a:ext cx="296265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19868F"/>
                </a:solidFill>
                <a:latin typeface="Arial"/>
              </a:rPr>
              <a:t>U_L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99431" y="1764792"/>
            <a:ext cx="2962656" cy="122529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U_L = I·X_L</a:t>
            </a:r>
            <a:br/>
            <a:r>
              <a:rPr sz="1300" b="0" i="0">
                <a:solidFill>
                  <a:srgbClr val="5C697D"/>
                </a:solidFill>
                <a:latin typeface="Arial"/>
              </a:rPr>
              <a:t>Токтан 90° озады.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229600" y="1325880"/>
            <a:ext cx="3291840" cy="173736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394192" y="1417320"/>
            <a:ext cx="296265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C45E0A"/>
                </a:solidFill>
                <a:latin typeface="Arial"/>
              </a:rPr>
              <a:t>U_C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94192" y="1764792"/>
            <a:ext cx="2962656" cy="122529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U_C = I·X_C</a:t>
            </a:r>
            <a:br/>
            <a:r>
              <a:rPr sz="1300" b="0" i="0">
                <a:solidFill>
                  <a:srgbClr val="5C697D"/>
                </a:solidFill>
                <a:latin typeface="Arial"/>
              </a:rPr>
              <a:t>Токтан 90° кейін қалады.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1554480" y="3977639"/>
            <a:ext cx="9052560" cy="822960"/>
          </a:xfrm>
          <a:prstGeom prst="roundRect">
            <a:avLst/>
          </a:prstGeom>
          <a:solidFill>
            <a:srgbClr val="1F37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1737360" y="4069080"/>
            <a:ext cx="86868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100" b="1" i="0">
                <a:solidFill>
                  <a:srgbClr val="FFFFFF"/>
                </a:solidFill>
                <a:latin typeface="Arial"/>
              </a:rPr>
              <a:t>U = √[U_R² + (U_L − U_C)²]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31520" y="5166360"/>
            <a:ext cx="1069848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450" b="1" i="0">
                <a:solidFill>
                  <a:srgbClr val="BE3737"/>
                </a:solidFill>
                <a:latin typeface="Arial"/>
              </a:rPr>
              <a:t>U_L және U_C қарама-қарсы фазалық бағытта болғандықтан, олардың айырымы алынады.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870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300" b="1" i="0">
                <a:solidFill>
                  <a:srgbClr val="FFFFFF"/>
                </a:solidFill>
                <a:latin typeface="Arial"/>
              </a:rPr>
              <a:t>RLC тізбегіндегі қуат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822960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869" b="0" i="0">
                <a:solidFill>
                  <a:srgbClr val="8C919B"/>
                </a:solidFill>
                <a:latin typeface="Arial"/>
              </a:rPr>
              <a:t>ELC1031 · 7-дәріс · Сыйымдылық элементі және бірізді RLC тізбегі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11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325880"/>
            <a:ext cx="3291840" cy="1874519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04671" y="1417320"/>
            <a:ext cx="296265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2F54A2"/>
                </a:solidFill>
                <a:latin typeface="Arial"/>
              </a:rPr>
              <a:t>АКТИВТІ ҚУАТ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04671" y="1764792"/>
            <a:ext cx="2962656" cy="136245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P = UI cosφ = I²R</a:t>
            </a:r>
            <a:br/>
            <a:br/>
            <a:r>
              <a:rPr sz="1300" b="0" i="0">
                <a:solidFill>
                  <a:srgbClr val="5C697D"/>
                </a:solidFill>
                <a:latin typeface="Arial"/>
              </a:rPr>
              <a:t>Резисторда тұтынылады.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434840" y="1325880"/>
            <a:ext cx="3291840" cy="1874519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599431" y="1417320"/>
            <a:ext cx="296265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19868F"/>
                </a:solidFill>
                <a:latin typeface="Arial"/>
              </a:rPr>
              <a:t>РЕАКТИВТІ ҚУАТ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99431" y="1764792"/>
            <a:ext cx="2962656" cy="136245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Q = UI sinφ = I²(X_L − X_C)</a:t>
            </a:r>
            <a:br/>
            <a:br/>
            <a:r>
              <a:rPr sz="1300" b="0" i="0">
                <a:solidFill>
                  <a:srgbClr val="5C697D"/>
                </a:solidFill>
                <a:latin typeface="Arial"/>
              </a:rPr>
              <a:t>Таңбасы тізбектің сипатын көрсетеді.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229600" y="1325880"/>
            <a:ext cx="3291840" cy="1874519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394192" y="1417320"/>
            <a:ext cx="296265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C45E0A"/>
                </a:solidFill>
                <a:latin typeface="Arial"/>
              </a:rPr>
              <a:t>ТОЛЫҚ ҚУАТ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94192" y="1764792"/>
            <a:ext cx="2962656" cy="136245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S = UI</a:t>
            </a:r>
            <a:br/>
            <a:br/>
            <a:r>
              <a:rPr sz="1300" b="0" i="0">
                <a:solidFill>
                  <a:srgbClr val="5C697D"/>
                </a:solidFill>
                <a:latin typeface="Arial"/>
              </a:rPr>
              <a:t>S² = P² + Q².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1920240" y="4160520"/>
            <a:ext cx="8321040" cy="77724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2103120" y="4251960"/>
            <a:ext cx="7955279" cy="5943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 i="0">
                <a:solidFill>
                  <a:srgbClr val="1F3766"/>
                </a:solidFill>
                <a:latin typeface="Arial"/>
              </a:rPr>
              <a:t>cosφ = R/|Z| = P/S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870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300" b="1" i="0">
                <a:solidFill>
                  <a:srgbClr val="FFFFFF"/>
                </a:solidFill>
                <a:latin typeface="Arial"/>
              </a:rPr>
              <a:t>Есептік мысал: бірізді RLC тізбегі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822960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869" b="0" i="0">
                <a:solidFill>
                  <a:srgbClr val="8C919B"/>
                </a:solidFill>
                <a:latin typeface="Arial"/>
              </a:rPr>
              <a:t>ELC1031 · 7-дәріс · Сыйымдылық элементі және бірізді RLC тізбегі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12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960120"/>
            <a:ext cx="3611880" cy="242316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67512" y="1051560"/>
            <a:ext cx="328269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2F54A2"/>
                </a:solidFill>
                <a:latin typeface="Arial"/>
              </a:rPr>
              <a:t>БЕРІЛГЕНІ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67512" y="1399032"/>
            <a:ext cx="3282696" cy="191109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U = 100 V</a:t>
            </a:r>
            <a:br/>
            <a:r>
              <a:rPr sz="1300" b="0" i="0">
                <a:solidFill>
                  <a:srgbClr val="5C697D"/>
                </a:solidFill>
                <a:latin typeface="Arial"/>
              </a:rPr>
              <a:t>R = 6 Ω</a:t>
            </a:r>
            <a:br/>
            <a:r>
              <a:rPr sz="1300" b="0" i="0">
                <a:solidFill>
                  <a:srgbClr val="5C697D"/>
                </a:solidFill>
                <a:latin typeface="Arial"/>
              </a:rPr>
              <a:t>X_L = 8 Ω</a:t>
            </a:r>
            <a:br/>
            <a:r>
              <a:rPr sz="1300" b="0" i="0">
                <a:solidFill>
                  <a:srgbClr val="5C697D"/>
                </a:solidFill>
                <a:latin typeface="Arial"/>
              </a:rPr>
              <a:t>X_C = 4 Ω</a:t>
            </a:r>
            <a:br/>
            <a:br/>
            <a:r>
              <a:rPr sz="1300" b="0" i="0">
                <a:solidFill>
                  <a:srgbClr val="5C697D"/>
                </a:solidFill>
                <a:latin typeface="Arial"/>
              </a:rPr>
              <a:t>R, L, C бірізді жалғанған.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434840" y="1005840"/>
            <a:ext cx="6583680" cy="34747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5C697D"/>
                </a:solidFill>
                <a:latin typeface="Arial"/>
              </a:rPr>
              <a:t>1) Реактивті бөлік: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434840" y="1353312"/>
            <a:ext cx="658368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750" b="1" i="0">
                <a:solidFill>
                  <a:srgbClr val="1F3766"/>
                </a:solidFill>
                <a:latin typeface="Arial"/>
              </a:rPr>
              <a:t>X = X_L − X_C = 4 Ω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434840" y="1874519"/>
            <a:ext cx="6583680" cy="34747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5C697D"/>
                </a:solidFill>
                <a:latin typeface="Arial"/>
              </a:rPr>
              <a:t>2) Толық кедергі: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434840" y="2221992"/>
            <a:ext cx="658368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750" b="1" i="0">
                <a:solidFill>
                  <a:srgbClr val="1F3766"/>
                </a:solidFill>
                <a:latin typeface="Arial"/>
              </a:rPr>
              <a:t>|Z| = √(6² + 4²) ≈ 7.21 Ω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434840" y="2743200"/>
            <a:ext cx="6583680" cy="34747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5C697D"/>
                </a:solidFill>
                <a:latin typeface="Arial"/>
              </a:rPr>
              <a:t>3) Ток: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434840" y="3090672"/>
            <a:ext cx="658368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750" b="1" i="0">
                <a:solidFill>
                  <a:srgbClr val="1F3766"/>
                </a:solidFill>
                <a:latin typeface="Arial"/>
              </a:rPr>
              <a:t>I = 100/7.21 ≈ 13.87 A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434840" y="3611880"/>
            <a:ext cx="6583680" cy="34747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5C697D"/>
                </a:solidFill>
                <a:latin typeface="Arial"/>
              </a:rPr>
              <a:t>4) Фазалық бұрыш: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434840" y="3959352"/>
            <a:ext cx="658368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750" b="1" i="0">
                <a:solidFill>
                  <a:srgbClr val="1F3766"/>
                </a:solidFill>
                <a:latin typeface="Arial"/>
              </a:rPr>
              <a:t>φ = arctan(4/6) ≈ 33.7°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1005840" y="4983480"/>
            <a:ext cx="10058400" cy="685800"/>
          </a:xfrm>
          <a:prstGeom prst="roundRect">
            <a:avLst/>
          </a:prstGeom>
          <a:solidFill>
            <a:srgbClr val="E8F6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1188720" y="5056632"/>
            <a:ext cx="969264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50" b="1" i="0">
                <a:solidFill>
                  <a:srgbClr val="2D8246"/>
                </a:solidFill>
                <a:latin typeface="Arial"/>
              </a:rPr>
              <a:t>Нәтиже: X_L &gt; X_C, сондықтан тізбек индуктивті сипатта.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870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300" b="1" i="0">
                <a:solidFill>
                  <a:srgbClr val="FFFFFF"/>
                </a:solidFill>
                <a:latin typeface="Arial"/>
              </a:rPr>
              <a:t>Бақылау сұрақтары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822960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869" b="0" i="0">
                <a:solidFill>
                  <a:srgbClr val="8C919B"/>
                </a:solidFill>
                <a:latin typeface="Arial"/>
              </a:rPr>
              <a:t>ELC1031 · 7-дәріс · Сыйымдылық элементі және бірізді RLC тізбегі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13</a:t>
            </a:r>
          </a:p>
        </p:txBody>
      </p:sp>
      <p:sp>
        <p:nvSpPr>
          <p:cNvPr id="7" name="Oval 6"/>
          <p:cNvSpPr/>
          <p:nvPr/>
        </p:nvSpPr>
        <p:spPr>
          <a:xfrm>
            <a:off x="594360" y="1078992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94360" y="1078992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1207008" y="1069848"/>
            <a:ext cx="10332720" cy="48463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417320" y="1078992"/>
            <a:ext cx="987552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40" b="0" i="0">
                <a:solidFill>
                  <a:srgbClr val="1F3766"/>
                </a:solidFill>
                <a:latin typeface="Arial"/>
              </a:rPr>
              <a:t>Конденсатор қандай физикалық шаманы жинақтайды?</a:t>
            </a:r>
          </a:p>
        </p:txBody>
      </p:sp>
      <p:sp>
        <p:nvSpPr>
          <p:cNvPr id="11" name="Oval 10"/>
          <p:cNvSpPr/>
          <p:nvPr/>
        </p:nvSpPr>
        <p:spPr>
          <a:xfrm>
            <a:off x="594360" y="1792224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94360" y="1792224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1207008" y="1783080"/>
            <a:ext cx="10332720" cy="48463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417320" y="1792224"/>
            <a:ext cx="987552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40" b="0" i="0">
                <a:solidFill>
                  <a:srgbClr val="1F3766"/>
                </a:solidFill>
                <a:latin typeface="Arial"/>
              </a:rPr>
              <a:t>Конденсатор тогы мен кернеуінің байланысын жазыңыз.</a:t>
            </a:r>
          </a:p>
        </p:txBody>
      </p:sp>
      <p:sp>
        <p:nvSpPr>
          <p:cNvPr id="15" name="Oval 14"/>
          <p:cNvSpPr/>
          <p:nvPr/>
        </p:nvSpPr>
        <p:spPr>
          <a:xfrm>
            <a:off x="594360" y="2505456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94360" y="2505456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1207008" y="2496312"/>
            <a:ext cx="10332720" cy="48463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417320" y="2505456"/>
            <a:ext cx="987552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40" b="0" i="0">
                <a:solidFill>
                  <a:srgbClr val="1F3766"/>
                </a:solidFill>
                <a:latin typeface="Arial"/>
              </a:rPr>
              <a:t>Сыйымдылық реактивті кедергі қалай есептеледі?</a:t>
            </a:r>
          </a:p>
        </p:txBody>
      </p:sp>
      <p:sp>
        <p:nvSpPr>
          <p:cNvPr id="19" name="Oval 18"/>
          <p:cNvSpPr/>
          <p:nvPr/>
        </p:nvSpPr>
        <p:spPr>
          <a:xfrm>
            <a:off x="594360" y="3218687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94360" y="3218687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1207008" y="3209544"/>
            <a:ext cx="10332720" cy="48463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1417320" y="3218687"/>
            <a:ext cx="987552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40" b="0" i="0">
                <a:solidFill>
                  <a:srgbClr val="1F3766"/>
                </a:solidFill>
                <a:latin typeface="Arial"/>
              </a:rPr>
              <a:t>Жиілік артқанда X_C қалай өзгереді?</a:t>
            </a:r>
          </a:p>
        </p:txBody>
      </p:sp>
      <p:sp>
        <p:nvSpPr>
          <p:cNvPr id="23" name="Oval 22"/>
          <p:cNvSpPr/>
          <p:nvPr/>
        </p:nvSpPr>
        <p:spPr>
          <a:xfrm>
            <a:off x="594360" y="3931920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594360" y="3931920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1207008" y="3922776"/>
            <a:ext cx="10332720" cy="48463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1417320" y="3931920"/>
            <a:ext cx="987552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40" b="0" i="0">
                <a:solidFill>
                  <a:srgbClr val="1F3766"/>
                </a:solidFill>
                <a:latin typeface="Arial"/>
              </a:rPr>
              <a:t>Идеал конденсаторда ток пен кернеу арасындағы фазалық ығысу қандай?</a:t>
            </a:r>
          </a:p>
        </p:txBody>
      </p:sp>
      <p:sp>
        <p:nvSpPr>
          <p:cNvPr id="27" name="Oval 26"/>
          <p:cNvSpPr/>
          <p:nvPr/>
        </p:nvSpPr>
        <p:spPr>
          <a:xfrm>
            <a:off x="594360" y="4645152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594360" y="4645152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6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1207008" y="4636008"/>
            <a:ext cx="10332720" cy="48463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1417320" y="4645152"/>
            <a:ext cx="987552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40" b="0" i="0">
                <a:solidFill>
                  <a:srgbClr val="1F3766"/>
                </a:solidFill>
                <a:latin typeface="Arial"/>
              </a:rPr>
              <a:t>Бірізді RLC тізбегінің толық кедергісін жазыңыз.</a:t>
            </a:r>
          </a:p>
        </p:txBody>
      </p:sp>
      <p:sp>
        <p:nvSpPr>
          <p:cNvPr id="31" name="Oval 30"/>
          <p:cNvSpPr/>
          <p:nvPr/>
        </p:nvSpPr>
        <p:spPr>
          <a:xfrm>
            <a:off x="594360" y="5358383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594360" y="5358383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7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1207008" y="5349240"/>
            <a:ext cx="10332720" cy="48463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1417320" y="5358383"/>
            <a:ext cx="987552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40" b="0" i="0">
                <a:solidFill>
                  <a:srgbClr val="1F3766"/>
                </a:solidFill>
                <a:latin typeface="Arial"/>
              </a:rPr>
              <a:t>X_L &gt; X_C және X_L &lt; X_C жағдайларында тізбектің сипаты қандай?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F54A2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-1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46920" y="2788920"/>
            <a:ext cx="2542032" cy="410356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320040"/>
            <a:ext cx="457200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700" b="1" i="0">
                <a:solidFill>
                  <a:srgbClr val="FFFFFF"/>
                </a:solidFill>
                <a:latin typeface="Arial"/>
              </a:rPr>
              <a:t>Қорытынды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02920" y="1143000"/>
            <a:ext cx="11064240" cy="640080"/>
          </a:xfrm>
          <a:prstGeom prst="roundRect">
            <a:avLst/>
          </a:prstGeom>
          <a:solidFill>
            <a:srgbClr val="3D63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77240" y="1161288"/>
            <a:ext cx="10424160" cy="58521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FFFFFF"/>
                </a:solidFill>
                <a:latin typeface="Arial"/>
              </a:rPr>
              <a:t>✓  Сыйымдылық элементі электр энергиясын электр өрісінде жинақтайды және оның негізгі параметрі C сыйымдылығы болып табылады.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02920" y="1984248"/>
            <a:ext cx="11064240" cy="640080"/>
          </a:xfrm>
          <a:prstGeom prst="roundRect">
            <a:avLst/>
          </a:prstGeom>
          <a:solidFill>
            <a:srgbClr val="3D63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77240" y="2002536"/>
            <a:ext cx="10424160" cy="58521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FFFFFF"/>
                </a:solidFill>
                <a:latin typeface="Arial"/>
              </a:rPr>
              <a:t>✓  Сыйымдылық реактивті кедергі X_C = 1/(ωC) жиілік артқан сайын төмендейді.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2920" y="2825496"/>
            <a:ext cx="11064240" cy="640080"/>
          </a:xfrm>
          <a:prstGeom prst="roundRect">
            <a:avLst/>
          </a:prstGeom>
          <a:solidFill>
            <a:srgbClr val="3D63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77240" y="2843784"/>
            <a:ext cx="10424160" cy="58521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FFFFFF"/>
                </a:solidFill>
                <a:latin typeface="Arial"/>
              </a:rPr>
              <a:t>✓  Идеал конденсаторда ток кернеуден 90° озады, ал орташа активті қуат нөлге тең.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02920" y="3666744"/>
            <a:ext cx="11064240" cy="640080"/>
          </a:xfrm>
          <a:prstGeom prst="roundRect">
            <a:avLst/>
          </a:prstGeom>
          <a:solidFill>
            <a:srgbClr val="3D63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77240" y="3685031"/>
            <a:ext cx="10424160" cy="58521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FFFFFF"/>
                </a:solidFill>
                <a:latin typeface="Arial"/>
              </a:rPr>
              <a:t>✓  Бірізді RLC тізбегінде барлық элементтер арқылы бірдей ток өтеді, ал толық кедергі Z = R + j(X_L − X_C).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02920" y="4507992"/>
            <a:ext cx="11064240" cy="640080"/>
          </a:xfrm>
          <a:prstGeom prst="roundRect">
            <a:avLst/>
          </a:prstGeom>
          <a:solidFill>
            <a:srgbClr val="3D63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77240" y="4526279"/>
            <a:ext cx="10424160" cy="58521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FFFFFF"/>
                </a:solidFill>
                <a:latin typeface="Arial"/>
              </a:rPr>
              <a:t>✓  RLC тізбегінің индуктивті, сыйымдылық немесе резонанстық режимі X_L және X_C арақатынасына байланысты.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02920" y="5715000"/>
            <a:ext cx="10972800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19" b="1" i="0">
                <a:solidFill>
                  <a:srgbClr val="DCE4F5"/>
                </a:solidFill>
                <a:latin typeface="Arial"/>
              </a:rPr>
              <a:t>Силлабус: 7-дәріс — «Сыйымдылық элементі. R, L және C элементтерінің бірізді жалғанған тізбегі».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2920" y="6126480"/>
            <a:ext cx="4572000" cy="2286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 i="0">
                <a:solidFill>
                  <a:srgbClr val="CDD7EE"/>
                </a:solidFill>
                <a:latin typeface="Arial"/>
              </a:rPr>
              <a:t>ELC1031 · 7-дәріс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