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pic>
        <p:nvPicPr>
          <p:cNvPr id="3" name="Picture 2" descr="image-1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360" y="502920"/>
            <a:ext cx="6309360" cy="14276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2084831"/>
            <a:ext cx="100584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0" i="1">
                <a:solidFill>
                  <a:srgbClr val="FFFFFF"/>
                </a:solidFill>
                <a:latin typeface="Arial"/>
              </a:rPr>
              <a:t>Электротехника және микроэлектроника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788920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8-дәріс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3127248"/>
            <a:ext cx="1069848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 i="0">
                <a:solidFill>
                  <a:srgbClr val="FFFFFF"/>
                </a:solidFill>
                <a:latin typeface="Arial"/>
              </a:rPr>
              <a:t>Активті кедергі, идеал индуктивті және сыйымдылық</a:t>
            </a:r>
            <a:br/>
            <a:r>
              <a:rPr sz="2500" b="1" i="0">
                <a:solidFill>
                  <a:srgbClr val="FFFFFF"/>
                </a:solidFill>
                <a:latin typeface="Arial"/>
              </a:rPr>
              <a:t>элементтері параллель жалғанған тізбек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590288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0" i="0">
                <a:solidFill>
                  <a:srgbClr val="FFFFFF"/>
                </a:solidFill>
                <a:latin typeface="Arial"/>
              </a:rPr>
              <a:t>Оқытушы: Мамадияров Максат Муратович, PhD докторы, қауымдастырылған профессор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001768"/>
            <a:ext cx="100584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«Электроника, телекоммуникациялар және ғарыштық технологиялар» кафедрасы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404104"/>
            <a:ext cx="10058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 i="0">
                <a:solidFill>
                  <a:srgbClr val="D7E0F4"/>
                </a:solidFill>
                <a:latin typeface="Arial"/>
              </a:rPr>
              <a:t>m.mamadiyarov@satbayev.university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6053328"/>
            <a:ext cx="1042416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 i="0">
                <a:solidFill>
                  <a:srgbClr val="D7E0F4"/>
                </a:solidFill>
                <a:latin typeface="Arial"/>
              </a:rPr>
              <a:t>ELC1031 · 6B07115 – Технологиялық машиналар және жабдықтар · 2026–2027 оқу жылы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 b="1" i="0">
                <a:solidFill>
                  <a:srgbClr val="FFFFFF"/>
                </a:solidFill>
                <a:latin typeface="Arial"/>
              </a:rPr>
              <a:t>Дәріс мазмұны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8-дәріс · Параллель жалғанған R, L және C элементтері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566928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88720" y="107899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Параллель айнымалы ток тізбегінің ерекшелігі</a:t>
            </a:r>
          </a:p>
        </p:txBody>
      </p:sp>
      <p:sp>
        <p:nvSpPr>
          <p:cNvPr id="11" name="Oval 10"/>
          <p:cNvSpPr/>
          <p:nvPr/>
        </p:nvSpPr>
        <p:spPr>
          <a:xfrm>
            <a:off x="566928" y="169164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6928" y="169164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88720" y="169164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69164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R, L және C тармақтарындағы токтар</a:t>
            </a:r>
          </a:p>
        </p:txBody>
      </p:sp>
      <p:sp>
        <p:nvSpPr>
          <p:cNvPr id="15" name="Oval 14"/>
          <p:cNvSpPr/>
          <p:nvPr/>
        </p:nvSpPr>
        <p:spPr>
          <a:xfrm>
            <a:off x="566928" y="230428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928" y="230428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188720" y="230428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30428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Өткізгіштік және толық өткізгіштік</a:t>
            </a:r>
          </a:p>
        </p:txBody>
      </p:sp>
      <p:sp>
        <p:nvSpPr>
          <p:cNvPr id="19" name="Oval 18"/>
          <p:cNvSpPr/>
          <p:nvPr/>
        </p:nvSpPr>
        <p:spPr>
          <a:xfrm>
            <a:off x="566928" y="291693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" y="291693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188720" y="2916936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2916936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Токтардың векторлық диаграммасы</a:t>
            </a:r>
          </a:p>
        </p:txBody>
      </p:sp>
      <p:sp>
        <p:nvSpPr>
          <p:cNvPr id="23" name="Oval 22"/>
          <p:cNvSpPr/>
          <p:nvPr/>
        </p:nvSpPr>
        <p:spPr>
          <a:xfrm>
            <a:off x="566928" y="352958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352958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188720" y="3529584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529584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Параллель тізбектің үш жұмыс режимі</a:t>
            </a:r>
          </a:p>
        </p:txBody>
      </p:sp>
      <p:sp>
        <p:nvSpPr>
          <p:cNvPr id="27" name="Oval 26"/>
          <p:cNvSpPr/>
          <p:nvPr/>
        </p:nvSpPr>
        <p:spPr>
          <a:xfrm>
            <a:off x="566928" y="414223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414223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188720" y="414223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14223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Токтар резонансы</a:t>
            </a:r>
          </a:p>
        </p:txBody>
      </p:sp>
      <p:sp>
        <p:nvSpPr>
          <p:cNvPr id="31" name="Oval 30"/>
          <p:cNvSpPr/>
          <p:nvPr/>
        </p:nvSpPr>
        <p:spPr>
          <a:xfrm>
            <a:off x="566928" y="475488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475488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188720" y="475488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475488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Параллель тізбектегі қуаттар</a:t>
            </a:r>
          </a:p>
        </p:txBody>
      </p:sp>
      <p:sp>
        <p:nvSpPr>
          <p:cNvPr id="35" name="Oval 34"/>
          <p:cNvSpPr/>
          <p:nvPr/>
        </p:nvSpPr>
        <p:spPr>
          <a:xfrm>
            <a:off x="566928" y="536752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66928" y="536752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188720" y="536752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417320" y="536752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Есептеу алгоритмі және мысал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 b="1" i="0">
                <a:solidFill>
                  <a:srgbClr val="FFFFFF"/>
                </a:solidFill>
                <a:latin typeface="Arial"/>
              </a:rPr>
              <a:t>Параллель тізбектің негізгі қасиеті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8-дәріс · Параллель жалғанған R, L және C элементтері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97280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 i="0">
                <a:solidFill>
                  <a:srgbClr val="1F3766"/>
                </a:solidFill>
                <a:latin typeface="Arial"/>
              </a:rPr>
              <a:t>Параллель жалғанған тізбекте барлық тармақтардың кернеуі бірдей, ал қорек көзінің тогы тармақ токтарының векторлық қосындысына тең.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10312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219456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КЕРНЕУ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54203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U = U_R = U_L = U_C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210312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219456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ТОК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54203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Ī = Ī_R + Ī_L + Ī_C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210312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219456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ЕРЕКШЕЛІК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54203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Тармақ токтарының фазалары бір-бірінен өзгеше.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61772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50" b="1" i="0">
                <a:solidFill>
                  <a:srgbClr val="1F3766"/>
                </a:solidFill>
                <a:latin typeface="Arial"/>
              </a:rPr>
              <a:t>Параллель тізбекті талдауда кедергілермен қатар өткізгіштіктерді пайдалану өте ыңғайлы.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 b="1" i="0">
                <a:solidFill>
                  <a:srgbClr val="FFFFFF"/>
                </a:solidFill>
                <a:latin typeface="Arial"/>
              </a:rPr>
              <a:t>R, L және C тармақтарындағы токтар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8-дәріс · Параллель жалғанған R, L және C элементтері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325880"/>
            <a:ext cx="3291840" cy="21488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РЕЗИСТИВТІК ТАРМАҚ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64792"/>
            <a:ext cx="2962656" cy="16367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I_R = U/R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I_R кернеумен бір фазада.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φ_R = 0°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325880"/>
            <a:ext cx="3291840" cy="21488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ИНДУКТИВТІК ТАРМАҚ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1" y="1764792"/>
            <a:ext cx="2962656" cy="16367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I_L = U/X_L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X_L = ωL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I_L кернеуден 90° кейін қалады.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325880"/>
            <a:ext cx="3291840" cy="21488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192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СЫЙЫМДЫЛЫҚ ТАРМАҚ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192" y="1764792"/>
            <a:ext cx="2962656" cy="16367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I_C = U/X_C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X_C = 1/(ωC)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I_C кернеуден 90° озады.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343400"/>
            <a:ext cx="106984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1F3766"/>
                </a:solidFill>
                <a:latin typeface="Arial"/>
              </a:rPr>
              <a:t>Жалпы токты анықтағанда тармақ токтарының фазалық бағыттары міндетті түрде ескеріледі.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 b="1" i="0">
                <a:solidFill>
                  <a:srgbClr val="FFFFFF"/>
                </a:solidFill>
                <a:latin typeface="Arial"/>
              </a:rPr>
              <a:t>Өткізгіштік ұғымы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8-дәріс · Параллель жалғанған R, L және C элементтері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Параллель тізбектер үшін токтарды кернеу арқылы өрнектеу мақсатында комплекстік өткізгіштік Y қолданылады.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103120" y="1783080"/>
            <a:ext cx="7955279" cy="86868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286000" y="1874519"/>
            <a:ext cx="75895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 i="0">
                <a:solidFill>
                  <a:srgbClr val="FFFFFF"/>
                </a:solidFill>
                <a:latin typeface="Arial"/>
              </a:rPr>
              <a:t>Y = 1/Z = G + jB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429000"/>
            <a:ext cx="3291840" cy="14630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35204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867912"/>
            <a:ext cx="2962656" cy="9509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Активті өткізгіштік.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Резистор үшін G = 1/R.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3429000"/>
            <a:ext cx="3291840" cy="14630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9431" y="35204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9431" y="3867912"/>
            <a:ext cx="2962656" cy="9509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Реактивті өткізгіштік — susceptance.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3429000"/>
            <a:ext cx="3291840" cy="14630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02752" y="35204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ӨЛШЕМ БІРЛІГІ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752" y="3867912"/>
            <a:ext cx="2962656" cy="9509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Сименс (S).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5257800"/>
            <a:ext cx="10698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2D8246"/>
                </a:solidFill>
                <a:latin typeface="Arial"/>
              </a:rPr>
              <a:t>Жалпы ток: Ī = Ū·Y.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 b="1" i="0">
                <a:solidFill>
                  <a:srgbClr val="FFFFFF"/>
                </a:solidFill>
                <a:latin typeface="Arial"/>
              </a:rPr>
              <a:t>Параллель RLC тізбегінің толық өткізгіштігі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8-дәріс · Параллель жалғанған R, L және C элементтері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234440"/>
            <a:ext cx="10835640" cy="86868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1325880"/>
            <a:ext cx="1046988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 i="0">
                <a:solidFill>
                  <a:srgbClr val="FFFFFF"/>
                </a:solidFill>
                <a:latin typeface="Arial"/>
              </a:rPr>
              <a:t>Y = 1/R + 1/(jωL) + jωC = G + j(B_C − B_L)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743200"/>
            <a:ext cx="3337560" cy="16002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1" y="2834640"/>
            <a:ext cx="300837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АКТИВТІ БӨЛІК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671" y="3182112"/>
            <a:ext cx="3008376" cy="1088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G = 1/R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34840" y="2743200"/>
            <a:ext cx="3337560" cy="16002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99431" y="2834640"/>
            <a:ext cx="300837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ИНДУКТИВТІ БӨЛІК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9431" y="3182112"/>
            <a:ext cx="3008376" cy="1088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B_L = 1/(ωL)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0" y="2743200"/>
            <a:ext cx="3337560" cy="16002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192" y="2834640"/>
            <a:ext cx="300837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СЫЙЫМДЫЛЫҚ БӨЛІК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192" y="3182112"/>
            <a:ext cx="3008376" cy="1088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B_C = ωC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4892040"/>
            <a:ext cx="106984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 i="0">
                <a:solidFill>
                  <a:srgbClr val="1F3766"/>
                </a:solidFill>
                <a:latin typeface="Arial"/>
              </a:rPr>
              <a:t>|Y| = √[G² + (B_C − B_L)²]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 b="1" i="0">
                <a:solidFill>
                  <a:srgbClr val="FFFFFF"/>
                </a:solidFill>
                <a:latin typeface="Arial"/>
              </a:rPr>
              <a:t>Токтардың векторлық диаграммасы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8-дәріс · Параллель жалғанған R, L және C элементтері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Кернеу фазалық санақтың бастапқы бағыты ретінде алынады. Тармақ токтары осы кернеуге қатысты орналасады.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2880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I_R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26771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Кернеумен бағыттас: 0°.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82880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I_L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26771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Кернеуден 90° кейін: −90°.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82880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I_C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26771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Кернеуден 90° озады: +90°.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417320" y="4251960"/>
            <a:ext cx="9326880" cy="77724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600200" y="4343400"/>
            <a:ext cx="89611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I = √[I_R² + (I_C − I_L)²]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5349240"/>
            <a:ext cx="106984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1F3766"/>
                </a:solidFill>
                <a:latin typeface="Arial"/>
              </a:rPr>
              <a:t>tanφ = (I_L − I_C)/I_R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 b="1" i="0">
                <a:solidFill>
                  <a:srgbClr val="FFFFFF"/>
                </a:solidFill>
                <a:latin typeface="Arial"/>
              </a:rPr>
              <a:t>Параллель тізбектің жұмыс режимдері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8-дәріс · Параллель жалғанған R, L және C элементтері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325880"/>
            <a:ext cx="3291840" cy="22402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ИНДУКТИВТІ РЕЖИМ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64792"/>
            <a:ext cx="2962656" cy="1728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I_L &gt; I_C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Жалпы ток кернеуден кейін қалады.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φ &gt; 0.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325880"/>
            <a:ext cx="3291840" cy="22402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РЕЗОНАНС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1" y="1764792"/>
            <a:ext cx="2962656" cy="1728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I_L = I_C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Реактивті токтар өтеледі.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φ = 0.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325880"/>
            <a:ext cx="3291840" cy="22402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192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СЫЙЫМДЫЛЫҚ РЕЖИМ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192" y="1764792"/>
            <a:ext cx="2962656" cy="1728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I_C &gt; I_L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Жалпы ток кернеуден озады.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φ &lt; 0.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389120"/>
            <a:ext cx="106984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50" b="1" i="0">
                <a:solidFill>
                  <a:srgbClr val="1F3766"/>
                </a:solidFill>
                <a:latin typeface="Arial"/>
              </a:rPr>
              <a:t>Режимді реактивті тармақ токтарының немесе B_C және B_L өткізгіштіктерінің арақатынасы анықтайды.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 b="1" i="0">
                <a:solidFill>
                  <a:srgbClr val="FFFFFF"/>
                </a:solidFill>
                <a:latin typeface="Arial"/>
              </a:rPr>
              <a:t>Токтар резонансы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8-дәріс · Параллель жалғанған R, L және C элементтері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Параллель RLC тізбегінде токтар резонансы индуктивті және сыйымдылық тармақтардың реактивті токтары өзара тең болғанда орын алады.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103120" y="1783080"/>
            <a:ext cx="7955279" cy="86868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286000" y="1874519"/>
            <a:ext cx="75895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i="0">
                <a:solidFill>
                  <a:srgbClr val="FFFFFF"/>
                </a:solidFill>
                <a:latin typeface="Arial"/>
              </a:rPr>
              <a:t>I_L = I_C      немесе      B_L = B_C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47472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35661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ЖАЛПЫ ТОК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913631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Реактивті құраушы нөлге тең, I ≈ I_R.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347472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9431" y="35661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ҚУАТ КОЭФФИЦИЕНТІ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9431" y="3913631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cosφ = 1.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347472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02752" y="35661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КІРІС КЕДЕРГІСІ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752" y="3913631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Идеал жағдайда максимал мәнге жетеді.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5303520"/>
            <a:ext cx="106984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1F3766"/>
                </a:solidFill>
                <a:latin typeface="Arial"/>
              </a:rPr>
              <a:t>Идеал L және C үшін ω₀ = 1/√(LC).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 b="1" i="0">
                <a:solidFill>
                  <a:srgbClr val="FFFFFF"/>
                </a:solidFill>
                <a:latin typeface="Arial"/>
              </a:rPr>
              <a:t>Параллель тізбектегі қуаттар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8-дәріс · Параллель жалғанған R, L және C элементтері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325880"/>
            <a:ext cx="3291840" cy="1874519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АКТИВТІ ҚУАТ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64792"/>
            <a:ext cx="2962656" cy="13624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P = U·I_R = U²/R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Резистивтік тармақта тұтынылады.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325880"/>
            <a:ext cx="3291840" cy="1874519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РЕАКТИВТІ ҚУАТ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1" y="1764792"/>
            <a:ext cx="2962656" cy="13624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Q = Q_L + Q_C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Q_L &gt; 0, Q_C &lt; 0.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325880"/>
            <a:ext cx="3291840" cy="1874519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192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ТОЛЫҚ ҚУАТ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192" y="1764792"/>
            <a:ext cx="2962656" cy="13624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S = UI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S² = P² + Q².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920240" y="4160520"/>
            <a:ext cx="8321040" cy="7772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103120" y="4251960"/>
            <a:ext cx="7955279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1F3766"/>
                </a:solidFill>
                <a:latin typeface="Arial"/>
              </a:rPr>
              <a:t>cosφ = P/S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 b="1" i="0">
                <a:solidFill>
                  <a:srgbClr val="FFFFFF"/>
                </a:solidFill>
                <a:latin typeface="Arial"/>
              </a:rPr>
              <a:t>Есептеу алгоритмі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8-дәріс · Параллель жалғанған R, L және C элементтері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11</a:t>
            </a:r>
          </a:p>
        </p:txBody>
      </p:sp>
      <p:sp>
        <p:nvSpPr>
          <p:cNvPr id="7" name="Oval 6"/>
          <p:cNvSpPr/>
          <p:nvPr/>
        </p:nvSpPr>
        <p:spPr>
          <a:xfrm>
            <a:off x="640080" y="1234440"/>
            <a:ext cx="548640" cy="548640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23444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371600" y="120700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554480" y="123444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1F3766"/>
                </a:solidFill>
                <a:latin typeface="Arial"/>
              </a:rPr>
              <a:t>Барлық тармақтардағы U кернеуін белгілеу</a:t>
            </a:r>
          </a:p>
        </p:txBody>
      </p:sp>
      <p:sp>
        <p:nvSpPr>
          <p:cNvPr id="11" name="Oval 10"/>
          <p:cNvSpPr/>
          <p:nvPr/>
        </p:nvSpPr>
        <p:spPr>
          <a:xfrm>
            <a:off x="6217920" y="1234440"/>
            <a:ext cx="548640" cy="548640"/>
          </a:xfrm>
          <a:prstGeom prst="ellipse">
            <a:avLst/>
          </a:prstGeom>
          <a:solidFill>
            <a:srgbClr val="1986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17920" y="123444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949440" y="120700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32320" y="123444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1F3766"/>
                </a:solidFill>
                <a:latin typeface="Arial"/>
              </a:rPr>
              <a:t>X_L және X_C мәндерін есептеу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2788920"/>
            <a:ext cx="548640" cy="548640"/>
          </a:xfrm>
          <a:prstGeom prst="ellipse">
            <a:avLst/>
          </a:prstGeom>
          <a:solidFill>
            <a:srgbClr val="C45E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78892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371600" y="276148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554480" y="278892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1F3766"/>
                </a:solidFill>
                <a:latin typeface="Arial"/>
              </a:rPr>
              <a:t>I_R, I_L және I_C тармақ токтарын табу</a:t>
            </a:r>
          </a:p>
        </p:txBody>
      </p:sp>
      <p:sp>
        <p:nvSpPr>
          <p:cNvPr id="19" name="Oval 18"/>
          <p:cNvSpPr/>
          <p:nvPr/>
        </p:nvSpPr>
        <p:spPr>
          <a:xfrm>
            <a:off x="6217920" y="2788920"/>
            <a:ext cx="548640" cy="548640"/>
          </a:xfrm>
          <a:prstGeom prst="ellipse">
            <a:avLst/>
          </a:prstGeom>
          <a:solidFill>
            <a:srgbClr val="2D8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17920" y="278892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949440" y="276148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132320" y="278892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1F3766"/>
                </a:solidFill>
                <a:latin typeface="Arial"/>
              </a:rPr>
              <a:t>Реактивті токтардың айырымын анықтау</a:t>
            </a:r>
          </a:p>
        </p:txBody>
      </p:sp>
      <p:sp>
        <p:nvSpPr>
          <p:cNvPr id="23" name="Oval 22"/>
          <p:cNvSpPr/>
          <p:nvPr/>
        </p:nvSpPr>
        <p:spPr>
          <a:xfrm>
            <a:off x="640080" y="4343400"/>
            <a:ext cx="548640" cy="548640"/>
          </a:xfrm>
          <a:prstGeom prst="ellipse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340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371600" y="431596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554480" y="434340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1F3766"/>
                </a:solidFill>
                <a:latin typeface="Arial"/>
              </a:rPr>
              <a:t>Жалпы ток I және φ бұрышын есептеу</a:t>
            </a:r>
          </a:p>
        </p:txBody>
      </p:sp>
      <p:sp>
        <p:nvSpPr>
          <p:cNvPr id="27" name="Oval 26"/>
          <p:cNvSpPr/>
          <p:nvPr/>
        </p:nvSpPr>
        <p:spPr>
          <a:xfrm>
            <a:off x="6217920" y="4343400"/>
            <a:ext cx="548640" cy="548640"/>
          </a:xfrm>
          <a:prstGeom prst="ellipse">
            <a:avLst/>
          </a:prstGeom>
          <a:solidFill>
            <a:srgbClr val="BE3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17920" y="434340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949440" y="431596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132320" y="434340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1F3766"/>
                </a:solidFill>
                <a:latin typeface="Arial"/>
              </a:rPr>
              <a:t>P, Q, S және cosφ мәндерін анықтау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 b="1" i="0">
                <a:solidFill>
                  <a:srgbClr val="FFFFFF"/>
                </a:solidFill>
                <a:latin typeface="Arial"/>
              </a:rPr>
              <a:t>Есептік мысал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8-дәріс · Параллель жалғанған R, L және C элементтері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960120"/>
            <a:ext cx="3611880" cy="24688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7512" y="1051560"/>
            <a:ext cx="32826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БЕРІЛГЕНІ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7512" y="1399032"/>
            <a:ext cx="3282696" cy="19568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U = 120 V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R = 30 Ω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X_L = 20 Ω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X_C = 40 Ω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R, L, C параллель жалғанған.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34840" y="987552"/>
            <a:ext cx="65836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1) Тармақ токтары: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34840" y="1325880"/>
            <a:ext cx="65836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50" b="1" i="0">
                <a:solidFill>
                  <a:srgbClr val="1F3766"/>
                </a:solidFill>
                <a:latin typeface="Arial"/>
              </a:rPr>
              <a:t>I_R = 120/30 = 4 A</a:t>
            </a:r>
            <a:br/>
            <a:r>
              <a:rPr sz="1650" b="1" i="0">
                <a:solidFill>
                  <a:srgbClr val="1F3766"/>
                </a:solidFill>
                <a:latin typeface="Arial"/>
              </a:rPr>
              <a:t>I_L = 120/20 = 6 A</a:t>
            </a:r>
            <a:br/>
            <a:r>
              <a:rPr sz="1650" b="1" i="0">
                <a:solidFill>
                  <a:srgbClr val="1F3766"/>
                </a:solidFill>
                <a:latin typeface="Arial"/>
              </a:rPr>
              <a:t>I_C = 120/40 = 3 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34840" y="2240280"/>
            <a:ext cx="65836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2) Жалпы ток: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40" y="2578608"/>
            <a:ext cx="6583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50" b="1" i="0">
                <a:solidFill>
                  <a:srgbClr val="1F3766"/>
                </a:solidFill>
                <a:latin typeface="Arial"/>
              </a:rPr>
              <a:t>I = √[4² + (3 − 6)²] = 5 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34840" y="3246120"/>
            <a:ext cx="65836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3) Фазалық бұрыш: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34840" y="3584448"/>
            <a:ext cx="6583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50" b="1" i="0">
                <a:solidFill>
                  <a:srgbClr val="1F3766"/>
                </a:solidFill>
                <a:latin typeface="Arial"/>
              </a:rPr>
              <a:t>φ = arctan[(6 − 3)/4] ≈ 36.9°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05840" y="4709160"/>
            <a:ext cx="10058400" cy="822960"/>
          </a:xfrm>
          <a:prstGeom prst="roundRect">
            <a:avLst/>
          </a:prstGeom>
          <a:solidFill>
            <a:srgbClr val="E8F6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88720" y="4800600"/>
            <a:ext cx="96926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20" b="1" i="0">
                <a:solidFill>
                  <a:srgbClr val="2D8246"/>
                </a:solidFill>
                <a:latin typeface="Arial"/>
              </a:rPr>
              <a:t>Нәтиже: I_L &gt; I_C, сондықтан тізбек индуктивті сипатта; жалпы ток кернеуден кейін қалады.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 b="1" i="0">
                <a:solidFill>
                  <a:srgbClr val="FFFFFF"/>
                </a:solidFill>
                <a:latin typeface="Arial"/>
              </a:rPr>
              <a:t>Бақылау сұрақтары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8-дәріс · Параллель жалғанған R, L және C элементтері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13</a:t>
            </a:r>
          </a:p>
        </p:txBody>
      </p:sp>
      <p:sp>
        <p:nvSpPr>
          <p:cNvPr id="7" name="Oval 6"/>
          <p:cNvSpPr/>
          <p:nvPr/>
        </p:nvSpPr>
        <p:spPr>
          <a:xfrm>
            <a:off x="594360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07008" y="106984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20" b="0" i="0">
                <a:solidFill>
                  <a:srgbClr val="1F3766"/>
                </a:solidFill>
                <a:latin typeface="Arial"/>
              </a:rPr>
              <a:t>Параллель тізбекте барлық тармақтар үшін қандай шама бірдей?</a:t>
            </a:r>
          </a:p>
        </p:txBody>
      </p:sp>
      <p:sp>
        <p:nvSpPr>
          <p:cNvPr id="11" name="Oval 10"/>
          <p:cNvSpPr/>
          <p:nvPr/>
        </p:nvSpPr>
        <p:spPr>
          <a:xfrm>
            <a:off x="594360" y="179222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179222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07008" y="178308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792224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20" b="0" i="0">
                <a:solidFill>
                  <a:srgbClr val="1F3766"/>
                </a:solidFill>
                <a:latin typeface="Arial"/>
              </a:rPr>
              <a:t>R, L және C тармақ токтарының фазалары қалай орналасады?</a:t>
            </a:r>
          </a:p>
        </p:txBody>
      </p:sp>
      <p:sp>
        <p:nvSpPr>
          <p:cNvPr id="15" name="Oval 14"/>
          <p:cNvSpPr/>
          <p:nvPr/>
        </p:nvSpPr>
        <p:spPr>
          <a:xfrm>
            <a:off x="594360" y="250545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" y="250545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207008" y="2496312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505456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20" b="0" i="0">
                <a:solidFill>
                  <a:srgbClr val="1F3766"/>
                </a:solidFill>
                <a:latin typeface="Arial"/>
              </a:rPr>
              <a:t>Комплекстік өткізгіштік Y дегеніміз не?</a:t>
            </a:r>
          </a:p>
        </p:txBody>
      </p:sp>
      <p:sp>
        <p:nvSpPr>
          <p:cNvPr id="19" name="Oval 18"/>
          <p:cNvSpPr/>
          <p:nvPr/>
        </p:nvSpPr>
        <p:spPr>
          <a:xfrm>
            <a:off x="594360" y="3218687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218687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207008" y="3209544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3218687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20" b="0" i="0">
                <a:solidFill>
                  <a:srgbClr val="1F3766"/>
                </a:solidFill>
                <a:latin typeface="Arial"/>
              </a:rPr>
              <a:t>Параллель RLC тізбегінің толық өткізгіштігі қалай жазылады?</a:t>
            </a:r>
          </a:p>
        </p:txBody>
      </p:sp>
      <p:sp>
        <p:nvSpPr>
          <p:cNvPr id="23" name="Oval 22"/>
          <p:cNvSpPr/>
          <p:nvPr/>
        </p:nvSpPr>
        <p:spPr>
          <a:xfrm>
            <a:off x="594360" y="393192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93192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07008" y="3922776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931920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20" b="0" i="0">
                <a:solidFill>
                  <a:srgbClr val="1F3766"/>
                </a:solidFill>
                <a:latin typeface="Arial"/>
              </a:rPr>
              <a:t>Жалпы токтың модулі қалай есептеледі?</a:t>
            </a:r>
          </a:p>
        </p:txBody>
      </p:sp>
      <p:sp>
        <p:nvSpPr>
          <p:cNvPr id="27" name="Oval 26"/>
          <p:cNvSpPr/>
          <p:nvPr/>
        </p:nvSpPr>
        <p:spPr>
          <a:xfrm>
            <a:off x="594360" y="464515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464515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07008" y="463600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64515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20" b="0" i="0">
                <a:solidFill>
                  <a:srgbClr val="1F3766"/>
                </a:solidFill>
                <a:latin typeface="Arial"/>
              </a:rPr>
              <a:t>Токтар резонансының шарты қандай?</a:t>
            </a:r>
          </a:p>
        </p:txBody>
      </p:sp>
      <p:sp>
        <p:nvSpPr>
          <p:cNvPr id="31" name="Oval 30"/>
          <p:cNvSpPr/>
          <p:nvPr/>
        </p:nvSpPr>
        <p:spPr>
          <a:xfrm>
            <a:off x="594360" y="5358383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5358383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207008" y="534924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5358383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20" b="0" i="0">
                <a:solidFill>
                  <a:srgbClr val="1F3766"/>
                </a:solidFill>
                <a:latin typeface="Arial"/>
              </a:rPr>
              <a:t>I_L &gt; I_C және I_C &gt; I_L жағдайларында тізбектің сипаты қандай?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20040"/>
            <a:ext cx="45720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Қорытынды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43000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1161288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Параллель RLC тізбегінде барлық тармақтардың кернеуі бірдей, ал жалпы ток тармақ токтарының векторлық қосындысына тең.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984248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002536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Резистивтік ток кернеумен бір фазада, индуктивтік ток 90° кейін қалады, ал сыйымдылық ток 90° озады.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825496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843784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Параллель тізбектерді есептеуде комплекстік өткізгіштік Y = G + jB қолдану ыңғайлы.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666744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685031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Тізбектің индуктивті немесе сыйымдылық сипаты I_L және I_C реактивті токтарының арақатынасына байланысты.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4507992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4526279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Токтар резонансында I_L = I_C, реактивті құраушылар өтеліп, қорек көзінен алынатын ток минимал мәнге жақындайды.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5715000"/>
            <a:ext cx="109728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90" b="1" i="0">
                <a:solidFill>
                  <a:srgbClr val="DCE4F5"/>
                </a:solidFill>
                <a:latin typeface="Arial"/>
              </a:rPr>
              <a:t>Силлабус: 8-дәріс — «Активті кедергі, идеал индуктивті және сыйымдылық элементтері параллель жалғанған тізбек».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126480"/>
            <a:ext cx="4572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CDD7EE"/>
                </a:solidFill>
                <a:latin typeface="Arial"/>
              </a:rPr>
              <a:t>ELC1031 · 8-дәріс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