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pic>
        <p:nvPicPr>
          <p:cNvPr id="3" name="Picture 2" descr="image-1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502920"/>
            <a:ext cx="6309360" cy="1427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084831"/>
            <a:ext cx="100584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0" i="1">
                <a:solidFill>
                  <a:srgbClr val="FFFFFF"/>
                </a:solidFill>
                <a:latin typeface="Arial"/>
              </a:rPr>
              <a:t>Электротехника және микроэлектроника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88920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9-дәріс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182112"/>
            <a:ext cx="1042416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 i="0">
                <a:solidFill>
                  <a:srgbClr val="FFFFFF"/>
                </a:solidFill>
                <a:latin typeface="Arial"/>
              </a:rPr>
              <a:t>R, L, C элементтерінің параллельді қосылуы.</a:t>
            </a:r>
            <a:br/>
            <a:r>
              <a:rPr sz="2700" b="1" i="0">
                <a:solidFill>
                  <a:srgbClr val="FFFFFF"/>
                </a:solidFill>
                <a:latin typeface="Arial"/>
              </a:rPr>
              <a:t>Тізбекті талдау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590288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0" i="0">
                <a:solidFill>
                  <a:srgbClr val="FFFFFF"/>
                </a:solidFill>
                <a:latin typeface="Arial"/>
              </a:rPr>
              <a:t>Оқытушы: Мамадияров Максат Муратович, PhD докторы, қауымдастырылған профессор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001768"/>
            <a:ext cx="100584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«Электроника, телекоммуникациялар және ғарыштық технологиялар» кафедрасы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04104"/>
            <a:ext cx="10058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>
                <a:solidFill>
                  <a:srgbClr val="D7E0F4"/>
                </a:solidFill>
                <a:latin typeface="Arial"/>
              </a:rPr>
              <a:t>m.mamadiyarov@satbayev.university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053328"/>
            <a:ext cx="1042416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0">
                <a:solidFill>
                  <a:srgbClr val="D7E0F4"/>
                </a:solidFill>
                <a:latin typeface="Arial"/>
              </a:rPr>
              <a:t>ELC1031 · 6B07115 – Технологиялық машиналар және жабдықтар · 2026–2027 оқу жылы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Дәріс мазмұны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9-дәріс · R, L, C элементтерінің параллельді қосылуы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88720" y="107899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Параллель RLC тізбегінің құрылымы</a:t>
            </a:r>
          </a:p>
        </p:txBody>
      </p:sp>
      <p:sp>
        <p:nvSpPr>
          <p:cNvPr id="11" name="Oval 10"/>
          <p:cNvSpPr/>
          <p:nvPr/>
        </p:nvSpPr>
        <p:spPr>
          <a:xfrm>
            <a:off x="566928" y="169164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" y="16916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88720" y="169164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69164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Тармақ токтарын анықтау</a:t>
            </a:r>
          </a:p>
        </p:txBody>
      </p:sp>
      <p:sp>
        <p:nvSpPr>
          <p:cNvPr id="15" name="Oval 14"/>
          <p:cNvSpPr/>
          <p:nvPr/>
        </p:nvSpPr>
        <p:spPr>
          <a:xfrm>
            <a:off x="566928" y="230428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230428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88720" y="230428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30428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Комплекстік өткізгіштік әдісі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291693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291693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88720" y="2916936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2916936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Жалпы ток пен фазалық бұрыш</a:t>
            </a:r>
          </a:p>
        </p:txBody>
      </p:sp>
      <p:sp>
        <p:nvSpPr>
          <p:cNvPr id="23" name="Oval 22"/>
          <p:cNvSpPr/>
          <p:nvPr/>
        </p:nvSpPr>
        <p:spPr>
          <a:xfrm>
            <a:off x="566928" y="352958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52958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188720" y="3529584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529584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Эквивалентті кедергіні анықтау</a:t>
            </a:r>
          </a:p>
        </p:txBody>
      </p:sp>
      <p:sp>
        <p:nvSpPr>
          <p:cNvPr id="27" name="Oval 26"/>
          <p:cNvSpPr/>
          <p:nvPr/>
        </p:nvSpPr>
        <p:spPr>
          <a:xfrm>
            <a:off x="566928" y="414223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414223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88720" y="414223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14223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Жиіліктің тізбек режиміне әсері</a:t>
            </a:r>
          </a:p>
        </p:txBody>
      </p:sp>
      <p:sp>
        <p:nvSpPr>
          <p:cNvPr id="31" name="Oval 30"/>
          <p:cNvSpPr/>
          <p:nvPr/>
        </p:nvSpPr>
        <p:spPr>
          <a:xfrm>
            <a:off x="566928" y="475488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75488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188720" y="475488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475488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Тізбекті қуат бойынша талдау</a:t>
            </a:r>
          </a:p>
        </p:txBody>
      </p:sp>
      <p:sp>
        <p:nvSpPr>
          <p:cNvPr id="35" name="Oval 34"/>
          <p:cNvSpPr/>
          <p:nvPr/>
        </p:nvSpPr>
        <p:spPr>
          <a:xfrm>
            <a:off x="566928" y="536752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536752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188720" y="536752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36752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Толық есептік мысал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Параллель RLC тізбегін талдау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9-дәріс · R, L, C элементтерінің параллельді қосылуы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97280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50" b="1" i="0">
                <a:solidFill>
                  <a:srgbClr val="1F3766"/>
                </a:solidFill>
                <a:latin typeface="Arial"/>
              </a:rPr>
              <a:t>Параллель тізбекте R, L және C тармақтарына бірдей кернеу беріледі. Талдаудың негізгі мақсаты — тармақ токтарын, жалпы токты, фазалық ығысуды және эквивалентті параметрлерді анықтау.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240280"/>
            <a:ext cx="324612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233172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1. ТАРМАҚТАР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679192"/>
            <a:ext cx="291693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I_R, I_L және I_C жеке есептеледі.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2240280"/>
            <a:ext cx="324612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233172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2. ВЕКТОРЛЫҚ ҚОСУ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679192"/>
            <a:ext cx="291693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Токтар фазаларын ескере отырып қосылады.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2240280"/>
            <a:ext cx="324612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233172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3. НӘТИЖЕ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679192"/>
            <a:ext cx="291693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I, φ, Y, Z және қуаттар анықталады.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61772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1F3766"/>
                </a:solidFill>
                <a:latin typeface="Arial"/>
              </a:rPr>
              <a:t>Параллель тізбектер үшін өткізгіштік әдісі есептеуді ықшамдайды.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Тармақ токтарын анықтау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9-дәріс · R, L, C элементтерінің параллельді қосылуы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25880"/>
            <a:ext cx="3291840" cy="21488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R ТАРМАҒЫ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64792"/>
            <a:ext cx="2962656" cy="16367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I_R = U/R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Ток кернеумен бір фазада.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φ_R = 0°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25880"/>
            <a:ext cx="3291840" cy="21488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L ТАРМАҒЫ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764792"/>
            <a:ext cx="2962656" cy="16367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I_L = U/X_L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X_L = ωL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Ток кернеуден 90° кейін қалады.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25880"/>
            <a:ext cx="3291840" cy="21488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C ТАРМАҒЫ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764792"/>
            <a:ext cx="2962656" cy="16367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I_C = U/X_C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X_C = 1/(ωC)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Ток кернеуден 90° озады.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43484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 i="0">
                <a:solidFill>
                  <a:srgbClr val="1F3766"/>
                </a:solidFill>
                <a:latin typeface="Arial"/>
              </a:rPr>
              <a:t>Жалпы ток: Ī = Ī_R + Ī_L + Ī_C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Комплекстік өткізгіштік әдісі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9-дәріс · R, L, C элементтерінің параллельді қосылуы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234440"/>
            <a:ext cx="1065276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1325880"/>
            <a:ext cx="102870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Y = G + jB = 1/R + j(ωC − 1/ωL)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74320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2" y="28346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6112" y="318211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G = 1/R — активті өткізгіштік.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34840" y="274320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9431" y="28346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9431" y="318211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B = B_C − B_L — реактивті өткізгіштік.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38160" y="274320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02752" y="28346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МОДУЛЬ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02752" y="318211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|Y| = √(G² + B²)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489204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2D8246"/>
                </a:solidFill>
                <a:latin typeface="Arial"/>
              </a:rPr>
              <a:t>Жалпы токтың комплекстік мәні: Ī = Ū·Y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Жалпы ток және фазалық бұрыш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9-дәріс · R, L, C элементтерінің параллельді қосылуы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51560" y="1325880"/>
            <a:ext cx="475488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234440" y="1417320"/>
            <a:ext cx="43891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Arial"/>
              </a:rPr>
              <a:t>I = U·|Y|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55080" y="1325880"/>
            <a:ext cx="475488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7960" y="1417320"/>
            <a:ext cx="43891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FFFFFF"/>
                </a:solidFill>
                <a:latin typeface="Arial"/>
              </a:rPr>
              <a:t>φ = −arg(Y)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292608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6112" y="30175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B &lt; 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6112" y="336499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Индуктивті режим: ток кернеуден кейін қалады.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34840" y="292608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99431" y="30175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B = 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99431" y="336499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Резонанс: ток пен кернеу бір фазада.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38160" y="292608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02752" y="30175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B &gt; 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02752" y="336499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Сыйымдылық режим: ток кернеуден озады.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5074920"/>
            <a:ext cx="10698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50" b="1" i="0">
                <a:solidFill>
                  <a:srgbClr val="1F3766"/>
                </a:solidFill>
                <a:latin typeface="Arial"/>
              </a:rPr>
              <a:t>Токтар арқылы: tanφ = (I_L − I_C)/I_R.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Эквивалентті кедергі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9-дәріс · R, L, C элементтерінің параллельді қосылуы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Параллель тізбектің кіріс жағынан көрінетін эквивалентті кедергісі толық өткізгіштікке кері шама болып табылады.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03120" y="1783080"/>
            <a:ext cx="7955279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286000" y="1874519"/>
            <a:ext cx="75895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Arial"/>
              </a:rPr>
              <a:t>Z_eq = 1/Y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МОДУЛЬ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|Z_eq| = 1/|Y|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ФАЗА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arg(Z_eq) = −arg(Y)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ТЕКСЕРУ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 = U/|Z_eq|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5303520"/>
            <a:ext cx="106984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50" b="1" i="0">
                <a:solidFill>
                  <a:srgbClr val="2D8246"/>
                </a:solidFill>
                <a:latin typeface="Arial"/>
              </a:rPr>
              <a:t>Резонансқа жақындағанда реактивті өткізгіштік азайып, эквивалентті кедергі артады.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Жиіліктің тізбек режиміне әсері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9-дәріс · R, L, C элементтерінің параллельді қосылуы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25880"/>
            <a:ext cx="3291840" cy="21031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ТӨМЕН ЖИІЛІК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64792"/>
            <a:ext cx="2962656" cy="15910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B_L = 1/(ωL) үлкен.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Индуктивті тармақтың әсері басым болуы мүмкін.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25880"/>
            <a:ext cx="3291840" cy="21031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РЕЗОНАНСТЫҚ ЖИІЛІК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764792"/>
            <a:ext cx="2962656" cy="15910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B_L = B_C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ω₀ = 1/√(LC)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Реактивті құраушылар өтеледі.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25880"/>
            <a:ext cx="3291840" cy="21031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ЖОҒАРЫ ЖИІЛІК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764792"/>
            <a:ext cx="2962656" cy="15910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B_C = ωC үлкен.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Сыйымдылық тармақтың әсері күшейеді.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343400"/>
            <a:ext cx="106984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50" b="1" i="0">
                <a:solidFill>
                  <a:srgbClr val="1F3766"/>
                </a:solidFill>
                <a:latin typeface="Arial"/>
              </a:rPr>
              <a:t>Жиілікті өзгерту арқылы параллель RLC тізбегінің индуктивті, резонанстық немесе сыйымдылық режимін алуға болады.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Токтар резонансы және тізбекті талдау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9-дәріс · R, L, C элементтерінің параллельді қосылуы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Идеал параллель RLC тізбегінде резонанс кезінде индуктивті және сыйымдылық токтар модульдері бойынша тең және фазалары қарама-қарсы.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965960" y="1783080"/>
            <a:ext cx="822960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148840" y="1874519"/>
            <a:ext cx="786384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Arial"/>
              </a:rPr>
              <a:t>I_L = I_C      →      B = 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ЖАЛПЫ ТОК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 = I_R — минимал мәнге жақындайды.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КЕДЕРГІ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Кіріс кедергісі максимал мәнге жетеді.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ФАЗА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φ = 0°, cosφ = 1.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Қуат бойынша талдау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9-дәріс · R, L, C элементтерінің параллельді қосылуы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25880"/>
            <a:ext cx="3291840" cy="1874519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АКТИВТІ ҚУАТ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64792"/>
            <a:ext cx="2962656" cy="13624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P = U²/R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Активті тармақта тұтынылады.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25880"/>
            <a:ext cx="3291840" cy="1874519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РЕАКТИВТІ ҚУАТ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764792"/>
            <a:ext cx="2962656" cy="13624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Q = U²(1/X_L − 1/X_C)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Q &gt; 0 — индуктивті,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Q &lt; 0 — сыйымдылық.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25880"/>
            <a:ext cx="3291840" cy="1874519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ТОЛЫҚ ҚУАТ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764792"/>
            <a:ext cx="2962656" cy="13624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S = UI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S = √(P² + Q²).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965960" y="4160520"/>
            <a:ext cx="8229600" cy="7772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148840" y="4251960"/>
            <a:ext cx="78638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1F3766"/>
                </a:solidFill>
                <a:latin typeface="Arial"/>
              </a:rPr>
              <a:t>cosφ = P/S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Тізбекті талдау алгоритмі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9-дәріс · R, L, C элементтерінің параллельді қосылуы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11</a:t>
            </a:r>
          </a:p>
        </p:txBody>
      </p:sp>
      <p:sp>
        <p:nvSpPr>
          <p:cNvPr id="7" name="Oval 6"/>
          <p:cNvSpPr/>
          <p:nvPr/>
        </p:nvSpPr>
        <p:spPr>
          <a:xfrm>
            <a:off x="640080" y="1234440"/>
            <a:ext cx="548640" cy="548640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23444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371600" y="120700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54480" y="123444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U, f, R, L және C бастапқы деректерін жазу</a:t>
            </a:r>
          </a:p>
        </p:txBody>
      </p:sp>
      <p:sp>
        <p:nvSpPr>
          <p:cNvPr id="11" name="Oval 10"/>
          <p:cNvSpPr/>
          <p:nvPr/>
        </p:nvSpPr>
        <p:spPr>
          <a:xfrm>
            <a:off x="6217920" y="1234440"/>
            <a:ext cx="548640" cy="548640"/>
          </a:xfrm>
          <a:prstGeom prst="ellipse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17920" y="123444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49440" y="120700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32320" y="123444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ω, X_L және X_C есептеу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2788920"/>
            <a:ext cx="548640" cy="548640"/>
          </a:xfrm>
          <a:prstGeom prst="ellipse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78892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371600" y="276148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554480" y="278892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I_R, I_L және I_C тармақ токтарын анықтау</a:t>
            </a:r>
          </a:p>
        </p:txBody>
      </p:sp>
      <p:sp>
        <p:nvSpPr>
          <p:cNvPr id="19" name="Oval 18"/>
          <p:cNvSpPr/>
          <p:nvPr/>
        </p:nvSpPr>
        <p:spPr>
          <a:xfrm>
            <a:off x="6217920" y="2788920"/>
            <a:ext cx="548640" cy="548640"/>
          </a:xfrm>
          <a:prstGeom prst="ellipse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17920" y="278892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949440" y="276148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132320" y="278892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Y = G + jB толық өткізгіштігін табу</a:t>
            </a:r>
          </a:p>
        </p:txBody>
      </p:sp>
      <p:sp>
        <p:nvSpPr>
          <p:cNvPr id="23" name="Oval 22"/>
          <p:cNvSpPr/>
          <p:nvPr/>
        </p:nvSpPr>
        <p:spPr>
          <a:xfrm>
            <a:off x="640080" y="4343400"/>
            <a:ext cx="548640" cy="548640"/>
          </a:xfrm>
          <a:prstGeom prst="ellipse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340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371600" y="431596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54480" y="434340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I, φ және Z_eq есептеу</a:t>
            </a:r>
          </a:p>
        </p:txBody>
      </p:sp>
      <p:sp>
        <p:nvSpPr>
          <p:cNvPr id="27" name="Oval 26"/>
          <p:cNvSpPr/>
          <p:nvPr/>
        </p:nvSpPr>
        <p:spPr>
          <a:xfrm>
            <a:off x="6217920" y="4343400"/>
            <a:ext cx="548640" cy="548640"/>
          </a:xfrm>
          <a:prstGeom prst="ellipse">
            <a:avLst/>
          </a:prstGeom>
          <a:solidFill>
            <a:srgbClr val="BE3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17920" y="434340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949440" y="431596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132320" y="434340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P, Q, S және cosφ бойынша режимді тексеру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Толық есептік мысал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9-дәріс · R, L, C элементтерінің параллельді қосылуы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11480" y="960120"/>
            <a:ext cx="3520440" cy="2560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76072" y="1051560"/>
            <a:ext cx="31912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БЕРІЛГЕНІ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6072" y="1399032"/>
            <a:ext cx="3191256" cy="20482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 = 120 V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R = 30 Ω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X_L = 20 Ω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X_C = 40 Ω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R, L, C параллель жалғанған.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51960" y="960120"/>
            <a:ext cx="70408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5C697D"/>
                </a:solidFill>
                <a:latin typeface="Arial"/>
              </a:rPr>
              <a:t>1) Тармақ токтары: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51960" y="1280160"/>
            <a:ext cx="70408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50" b="1" i="0">
                <a:solidFill>
                  <a:srgbClr val="1F3766"/>
                </a:solidFill>
                <a:latin typeface="Arial"/>
              </a:rPr>
              <a:t>I_R = 4 A;   I_L = 6 A;   I_C = 3 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51960" y="1874519"/>
            <a:ext cx="70408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5C697D"/>
                </a:solidFill>
                <a:latin typeface="Arial"/>
              </a:rPr>
              <a:t>2) Жалпы ток: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51960" y="2194560"/>
            <a:ext cx="70408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>
                <a:solidFill>
                  <a:srgbClr val="1F3766"/>
                </a:solidFill>
                <a:latin typeface="Arial"/>
              </a:rPr>
              <a:t>I = √[4² + (6−3)²] = 5 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51960" y="2697480"/>
            <a:ext cx="70408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5C697D"/>
                </a:solidFill>
                <a:latin typeface="Arial"/>
              </a:rPr>
              <a:t>3) Эквивалентті кедергі: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51960" y="3017520"/>
            <a:ext cx="70408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>
                <a:solidFill>
                  <a:srgbClr val="1F3766"/>
                </a:solidFill>
                <a:latin typeface="Arial"/>
              </a:rPr>
              <a:t>|Z_eq| = U/I = 120/5 = 24 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51960" y="3520440"/>
            <a:ext cx="70408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5C697D"/>
                </a:solidFill>
                <a:latin typeface="Arial"/>
              </a:rPr>
              <a:t>4) Қуат коэффициенті: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51960" y="3840480"/>
            <a:ext cx="70408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>
                <a:solidFill>
                  <a:srgbClr val="1F3766"/>
                </a:solidFill>
                <a:latin typeface="Arial"/>
              </a:rPr>
              <a:t>cosφ = I_R/I = 4/5 = 0.80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68680" y="4892040"/>
            <a:ext cx="10424160" cy="749808"/>
          </a:xfrm>
          <a:prstGeom prst="roundRect">
            <a:avLst/>
          </a:prstGeom>
          <a:solidFill>
            <a:srgbClr val="E8F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4965192"/>
            <a:ext cx="1005840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30" b="1" i="0">
                <a:solidFill>
                  <a:srgbClr val="2D8246"/>
                </a:solidFill>
                <a:latin typeface="Arial"/>
              </a:rPr>
              <a:t>I_L &gt; I_C → тізбек индуктивті; φ ≈ 36.9°, ток кернеуден кейін қалады.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50" b="1" i="0">
                <a:solidFill>
                  <a:srgbClr val="FFFFFF"/>
                </a:solidFill>
                <a:latin typeface="Arial"/>
              </a:rPr>
              <a:t>Бақылау сұрақтары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9-дәріс · R, L, C элементтерінің параллельді қосылуы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13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07008" y="106984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20" b="0" i="0">
                <a:solidFill>
                  <a:srgbClr val="1F3766"/>
                </a:solidFill>
                <a:latin typeface="Arial"/>
              </a:rPr>
              <a:t>Параллель RLC тізбегін талдаудың негізгі кезеңдері қандай?</a:t>
            </a:r>
          </a:p>
        </p:txBody>
      </p:sp>
      <p:sp>
        <p:nvSpPr>
          <p:cNvPr id="11" name="Oval 10"/>
          <p:cNvSpPr/>
          <p:nvPr/>
        </p:nvSpPr>
        <p:spPr>
          <a:xfrm>
            <a:off x="594360" y="179222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179222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7008" y="178308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792224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20" b="0" i="0">
                <a:solidFill>
                  <a:srgbClr val="1F3766"/>
                </a:solidFill>
                <a:latin typeface="Arial"/>
              </a:rPr>
              <a:t>Тармақ токтары қандай формулалармен анықталады?</a:t>
            </a:r>
          </a:p>
        </p:txBody>
      </p:sp>
      <p:sp>
        <p:nvSpPr>
          <p:cNvPr id="15" name="Oval 14"/>
          <p:cNvSpPr/>
          <p:nvPr/>
        </p:nvSpPr>
        <p:spPr>
          <a:xfrm>
            <a:off x="594360" y="250545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50545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07008" y="2496312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505456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20" b="0" i="0">
                <a:solidFill>
                  <a:srgbClr val="1F3766"/>
                </a:solidFill>
                <a:latin typeface="Arial"/>
              </a:rPr>
              <a:t>Комплекстік өткізгіштік Y қалай жазылады?</a:t>
            </a:r>
          </a:p>
        </p:txBody>
      </p:sp>
      <p:sp>
        <p:nvSpPr>
          <p:cNvPr id="19" name="Oval 18"/>
          <p:cNvSpPr/>
          <p:nvPr/>
        </p:nvSpPr>
        <p:spPr>
          <a:xfrm>
            <a:off x="594360" y="3218687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218687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07008" y="3209544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3218687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20" b="0" i="0">
                <a:solidFill>
                  <a:srgbClr val="1F3766"/>
                </a:solidFill>
                <a:latin typeface="Arial"/>
              </a:rPr>
              <a:t>Жалпы ток пен фазалық бұрыш қалай анықталады?</a:t>
            </a:r>
          </a:p>
        </p:txBody>
      </p:sp>
      <p:sp>
        <p:nvSpPr>
          <p:cNvPr id="23" name="Oval 22"/>
          <p:cNvSpPr/>
          <p:nvPr/>
        </p:nvSpPr>
        <p:spPr>
          <a:xfrm>
            <a:off x="594360" y="393192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7008" y="3922776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931920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20" b="0" i="0">
                <a:solidFill>
                  <a:srgbClr val="1F3766"/>
                </a:solidFill>
                <a:latin typeface="Arial"/>
              </a:rPr>
              <a:t>Эквивалентті кедергі мен толық өткізгіштік арасындағы байланыс қандай?</a:t>
            </a:r>
          </a:p>
        </p:txBody>
      </p:sp>
      <p:sp>
        <p:nvSpPr>
          <p:cNvPr id="27" name="Oval 26"/>
          <p:cNvSpPr/>
          <p:nvPr/>
        </p:nvSpPr>
        <p:spPr>
          <a:xfrm>
            <a:off x="594360" y="464515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464515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07008" y="463600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64515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20" b="0" i="0">
                <a:solidFill>
                  <a:srgbClr val="1F3766"/>
                </a:solidFill>
                <a:latin typeface="Arial"/>
              </a:rPr>
              <a:t>Жиілік артқанда B_L және B_C қалай өзгереді?</a:t>
            </a:r>
          </a:p>
        </p:txBody>
      </p:sp>
      <p:sp>
        <p:nvSpPr>
          <p:cNvPr id="31" name="Oval 30"/>
          <p:cNvSpPr/>
          <p:nvPr/>
        </p:nvSpPr>
        <p:spPr>
          <a:xfrm>
            <a:off x="594360" y="5358383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358383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" y="534924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5358383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20" b="0" i="0">
                <a:solidFill>
                  <a:srgbClr val="1F3766"/>
                </a:solidFill>
                <a:latin typeface="Arial"/>
              </a:rPr>
              <a:t>Токтар резонансы кезінде I, φ және cosφ қалай өзгереді?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20040"/>
            <a:ext cx="45720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Қорытынды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43000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161288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Параллель RLC тізбегін талдау тармақ токтарын жеке анықтаудан және оларды фазалық түрде қосудан басталады.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984248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002536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Комплекстік өткізгіштік Y = G + jB параллель тізбектің жалпы қасиеттерін ықшам түрде сипаттайды.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825496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843784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Жалпы ток, фазалық бұрыш және эквивалентті кедергі толық өткізгіштік арқылы анықталады.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666744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685031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Жиілік өзгергенде индуктивті және сыйымдылық өткізгіштіктердің арақатынасы өзгеріп, тізбек режимі ауысады.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507992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526279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Токтар резонансында реактивті токтар өтеледі, φ = 0 және қуат коэффициенті бірге тең болады.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715000"/>
            <a:ext cx="10972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30" b="1" i="0">
                <a:solidFill>
                  <a:srgbClr val="DCE4F5"/>
                </a:solidFill>
                <a:latin typeface="Arial"/>
              </a:rPr>
              <a:t>Силлабус: 9-дәріс — «R, L, C элементтерінің параллельді қосылуы. Тізбекті талдау».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126480"/>
            <a:ext cx="4572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CDD7EE"/>
                </a:solidFill>
                <a:latin typeface="Arial"/>
              </a:rPr>
              <a:t>ELC1031 · 9-дәріс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