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0" i="1">
                <a:solidFill>
                  <a:srgbClr val="FFFFFF"/>
                </a:solidFill>
                <a:latin typeface="Arial"/>
              </a:rPr>
              <a:t>Электротехника және микроэлектроника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11-дәріс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3127248"/>
            <a:ext cx="1069848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rial"/>
              </a:rPr>
              <a:t>Жұлдызша және үшбұрышша жалғанған үш фазалы тізбек.</a:t>
            </a:r>
            <a:br/>
            <a:r>
              <a:rPr sz="2400" b="1" i="0">
                <a:solidFill>
                  <a:srgbClr val="FFFFFF"/>
                </a:solidFill>
                <a:latin typeface="Arial"/>
              </a:rPr>
              <a:t>Сызықты тізбектегі өтпелі үрдістер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rial"/>
              </a:rPr>
              <a:t>Оқытушы: Мамадияров Максат Муратович, PhD докторы,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053328"/>
            <a:ext cx="104241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ELC1031 · 6B07115 – Технологиялық машиналар және жабдықтар · 2026–2027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11-дәріс · Үш фазалы тізбек және өтпелі үрдістер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Жұлдызша (Y) жалғау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Үшбұрышша (Δ) жалғау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Фазалық және сызықтық шамалардың қатынасы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Y және Δ сұлбаларын салыстыру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Өтпелі үрдіс ұғымы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Коммутация заңдары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RC тізбегіндегі өтпелі үрдіс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RL тізбегіндегі өтпелі үрдіс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Жұлдызша (Y) жалғау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11-дәріс · Үш фазалы тізбек және өтпелі үрдістер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Жұлдызша жалғауда үш фазаның бір ұштары ортақ бейтарап N нүктесіне біріктіріледі, ал қалған ұштары A, B және C сызықтарына қосылады.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КЕРНЕУ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Uл = √3·Uф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ТОК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Iл = Iф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БЕЙТАРАП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Симметриялы жүктемеде I_N = 0.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57200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1F3766"/>
                </a:solidFill>
                <a:latin typeface="Arial"/>
              </a:rPr>
              <a:t>Жұлдызша сұлбасы фазалық кернеуді сызықтық кернеуден √3 есе төмендетуге мүмкіндік береді.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Үшбұрышша (Δ) жалғау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11-дәріс · Үш фазалы тізбек және өтпелі үрдістер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Үшбұрышша жалғауда әр фазаның соңы келесі фазаның басымен қосылып, тұйық контур түзіледі. Сызықтық өткізгіштер үш түйінге жалғанады.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КЕРНЕУ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Uл = Uф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ТОК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Iл = √3·Iф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ҚОЛДАНЫЛУЫ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Үш фазалы қозғалтқыштар мен өнеркәсіптік жүктемелерде кең таралған.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57200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1F3766"/>
                </a:solidFill>
                <a:latin typeface="Arial"/>
              </a:rPr>
              <a:t>Симметриялы Δ жүктемесінде сызықтық ток фазалық токтан √3 есе үлкен.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Y және Δ сұлбаларын салыстыру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11-дәріс · Үш фазалы тізбек және өтпелі үрдістер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234440"/>
            <a:ext cx="5349240" cy="397763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325880"/>
            <a:ext cx="5020055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ЖҰЛДЫЗША (Y)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1673352"/>
            <a:ext cx="5020055" cy="34655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Uл = √3Uф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Iл = Iф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Бейтарап нүкте болуы мүмкін.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Фазаға түсетін кернеу төмен.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Бір фазалы және үш фазалы жүктемелерді қоректендіруге ыңғайлы.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234440"/>
            <a:ext cx="5349240" cy="397763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1" y="1325880"/>
            <a:ext cx="5020055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ҮШБҰРЫШША (Δ)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1" y="1673352"/>
            <a:ext cx="5020055" cy="34655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Uл = Uф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Iл = √3Iф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Бейтарап нүкте жоқ.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Әр фазаға толық сызықтық кернеу беріледі.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Қозғалтқыштар мен қуатты симметриялы жүктемелерде жиі қолданылады.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Үш фазалы тізбектің қуаты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11-дәріс · Үш фазалы тізбек және өтпелі үрдістер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Симметриялы жүктеме үшін Y және Δ жалғауларында жалпы қуатты сызықтық шамалар арқылы бірдей формуламен есептеуге болады.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АКТИВТІ ҚУАТ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P = √3 UлIл cosφ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РЕАКТИВТІ ҚУАТ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Q = √3 UлIл sinφ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ТОЛЫҚ ҚУАТ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S = √3 UлIл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1F3766"/>
                </a:solidFill>
                <a:latin typeface="Arial"/>
              </a:rPr>
              <a:t>Жалғау сұлбасы фазалық кернеу мен токты өзгертеді, бірақ қуат формуласының сызықтық түрі өзгермейді.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Өтпелі үрдіс дегеніміз не?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11-дәріс · Үш фазалы тізбек және өтпелі үрдістер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50" b="1" i="0">
                <a:solidFill>
                  <a:srgbClr val="1F3766"/>
                </a:solidFill>
                <a:latin typeface="Arial"/>
              </a:rPr>
              <a:t>Өтпелі үрдіс — тізбек бір орныққан режимнен екінші орныққан режимге ауысқан кезде кернеулер мен токтардың уақыт бойынша өзгеру процесі.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СЕБЕПТЕР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Қосу, ажырату, қысқа тұйықталу немесе тізбек параметрінің өзгеруі.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ЭНЕРГИЯ ЖИНАҚТАУ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L магнит өрісінде, C электр өрісінде энергия жинақтайды.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ҰЗАҚТЫҚ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Уақыт тұрақтысы τ өтпелі үрдістің жылдамдығын сипаттайды.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50" b="1" i="0">
                <a:solidFill>
                  <a:srgbClr val="1F3766"/>
                </a:solidFill>
                <a:latin typeface="Arial"/>
              </a:rPr>
              <a:t>Тек R элементінен тұратын идеал тізбекте энергия жинақталмайтындықтан, инерциялық өтпелі процесс болмайды.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Коммутация заңдары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11-дәріс · Үш фазалы тізбек және өтпелі үрдістер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Энергия жинақтаушы элементтердің күй айнымалылары коммутация сәтінде секіріп өзгермейді.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521208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48828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ИНДУКТИВТІК ҮШІН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488289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i_L(0⁺) = i_L(0⁻)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Индуктивтіктегі ток лезде өзгермейді.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1828800"/>
            <a:ext cx="5212080" cy="1874519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73952" y="1920240"/>
            <a:ext cx="48828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СЫЙЫМДЫЛЫҚ ҮШІН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3952" y="2267712"/>
            <a:ext cx="4882896" cy="13624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u_C(0⁺) = u_C(0⁻)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Конденсатордағы кернеу лезде өзгермейді.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508760" y="4572000"/>
            <a:ext cx="9144000" cy="6858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691640" y="4645152"/>
            <a:ext cx="87782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0⁻ — коммутацияға дейін, 0⁺ — коммутациядан кейін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RC тізбегіндегі өтпелі үрдіс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11-дәріс · Үш фазалы тізбек және өтпелі үрдістер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Тұрақты кернеу көзіне R арқылы қосылған конденсатор зарядталған кезде оның кернеуі экспоненциалды түрде өседі.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80160" y="1783080"/>
            <a:ext cx="960120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463040" y="1874519"/>
            <a:ext cx="92354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u_C(t) = U(1 − e^(−t/RC))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383280"/>
            <a:ext cx="3291840" cy="14630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4747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УАҚЫТ ТҰРАҚТЫСЫ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822191"/>
            <a:ext cx="2962656" cy="9509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τ = RC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383280"/>
            <a:ext cx="3291840" cy="14630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4747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t = 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822191"/>
            <a:ext cx="2962656" cy="9509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u_C ≈ 0.632U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383280"/>
            <a:ext cx="3291840" cy="14630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4747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t ≈ 5τ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822191"/>
            <a:ext cx="2962656" cy="9509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Өтпелі үрдіс іс жүзінде аяқталды деп есептеледі.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RL тізбегіндегі өтпелі үрдіс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11-дәріс · Үш фазалы тізбек және өтпелі үрдістер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Тұрақты кернеу көзіне қосылған R–L тізбегінде ток индуктивтіктің әсерінен бірден емес, экспоненциалды түрде өседі.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80160" y="1783080"/>
            <a:ext cx="960120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463040" y="1874519"/>
            <a:ext cx="92354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i_L(t) = (U/R)(1 − e^(−tR/L))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383280"/>
            <a:ext cx="3291840" cy="14630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4747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УАҚЫТ ТҰРАҚТЫСЫ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822191"/>
            <a:ext cx="2962656" cy="9509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τ = L/R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383280"/>
            <a:ext cx="3291840" cy="14630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4747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t = 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822191"/>
            <a:ext cx="2962656" cy="9509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i_L ≈ 0.632·U/R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383280"/>
            <a:ext cx="3291840" cy="14630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4747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t ≈ 5τ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822191"/>
            <a:ext cx="2962656" cy="9509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Ток орныққан мәнге өте жақын болады.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Өтпелі үрдістің жалпы теңдеуі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11-дәріс · Үш фазалы тізбек және өтпелі үрдістер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Бірінші ретті сызықты тізбектерде күй шамасының уақыт бойынша өзгерісін әмбебап түрде жазуға болады.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80160" y="1783080"/>
            <a:ext cx="960120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463040" y="1874519"/>
            <a:ext cx="923544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x(t) = x(∞) + [x(0⁺) − x(∞)]e^(−t/τ)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x(0⁺)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Коммутациядан кейінгі бастапқы мән.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x(∞)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Жаңа орныққан режимдегі соңғы мән.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Өтпелі үрдістің жылдамдығын анықтайды.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Есептік мысал: RC тізбегі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11-дәріс · Үш фазалы тізбек және өтпелі үрдістер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960120"/>
            <a:ext cx="3611880" cy="24231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051560"/>
            <a:ext cx="32826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1399032"/>
            <a:ext cx="3282696" cy="19110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 = 10 V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R = 10 kΩ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C = 100 μF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Конденсатор бастапқыда зарядталмаған.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100584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1) Уақыт тұрақтысы: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34840" y="137160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50" b="1" i="0">
                <a:solidFill>
                  <a:srgbClr val="1F3766"/>
                </a:solidFill>
                <a:latin typeface="Arial"/>
              </a:rPr>
              <a:t>τ = RC = 10 000·100×10⁻⁶ = 1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4840" y="205740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2) t = 1 s кезіндегі кернеу: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423160"/>
            <a:ext cx="65836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50" b="1" i="0">
                <a:solidFill>
                  <a:srgbClr val="1F3766"/>
                </a:solidFill>
                <a:latin typeface="Arial"/>
              </a:rPr>
              <a:t>u_C(1) = 10(1 − e⁻¹) ≈ 6.32 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34840" y="324612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3) t = 5 s: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361188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50" b="1" i="0">
                <a:solidFill>
                  <a:srgbClr val="1F3766"/>
                </a:solidFill>
                <a:latin typeface="Arial"/>
              </a:rPr>
              <a:t>u_C(5) ≈ 9.93 V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" y="4754880"/>
            <a:ext cx="10058400" cy="77724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88720" y="4846320"/>
            <a:ext cx="96926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50" b="1" i="0">
                <a:solidFill>
                  <a:srgbClr val="2D8246"/>
                </a:solidFill>
                <a:latin typeface="Arial"/>
              </a:rPr>
              <a:t>5τ уақыттан кейін конденсатор кернеуі соңғы 10 V мәніне іс жүзінде жетеді.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77824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0" i="0">
                <a:solidFill>
                  <a:srgbClr val="8C919B"/>
                </a:solidFill>
                <a:latin typeface="Arial"/>
              </a:rPr>
              <a:t>ELC1031 · 11-дәріс · Үш фазалы тізбек және өтпелі үрдістер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10" b="0" i="0">
                <a:solidFill>
                  <a:srgbClr val="1F3766"/>
                </a:solidFill>
                <a:latin typeface="Arial"/>
              </a:rPr>
              <a:t>Жұлдызша жалғауда Uл, Uф, Iл және Iф арасында қандай байланыс бар?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10" b="0" i="0">
                <a:solidFill>
                  <a:srgbClr val="1F3766"/>
                </a:solidFill>
                <a:latin typeface="Arial"/>
              </a:rPr>
              <a:t>Үшбұрышша жалғауда сызықтық және фазалық токтар қалай байланысады?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10" b="0" i="0">
                <a:solidFill>
                  <a:srgbClr val="1F3766"/>
                </a:solidFill>
                <a:latin typeface="Arial"/>
              </a:rPr>
              <a:t>Y және Δ сұлбаларының негізгі айырмашылықтары қандай?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10" b="0" i="0">
                <a:solidFill>
                  <a:srgbClr val="1F3766"/>
                </a:solidFill>
                <a:latin typeface="Arial"/>
              </a:rPr>
              <a:t>Өтпелі үрдіс қандай жағдайларда пайда болады?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10" b="0" i="0">
                <a:solidFill>
                  <a:srgbClr val="1F3766"/>
                </a:solidFill>
                <a:latin typeface="Arial"/>
              </a:rPr>
              <a:t>Коммутацияның бірінші және екінші заңдарын жазыңыз.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10" b="0" i="0">
                <a:solidFill>
                  <a:srgbClr val="1F3766"/>
                </a:solidFill>
                <a:latin typeface="Arial"/>
              </a:rPr>
              <a:t>RC тізбегінің уақыт тұрақтысы қалай анықталады?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10" b="0" i="0">
                <a:solidFill>
                  <a:srgbClr val="1F3766"/>
                </a:solidFill>
                <a:latin typeface="Arial"/>
              </a:rPr>
              <a:t>RL тізбегінің уақыт тұрақтысы қалай анықталады?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Жұлдызша жалғауда Uл = √3Uф және Iл = Iф, ал үшбұрышша жалғауда Uл = Uф және Iл = √3Iф.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Симметриялы үш фазалы тізбектің қуаты жалғау сұлбасына тәуелсіз түрде сызықтық шамалар арқылы есептеледі.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Өтпелі үрдіс тізбектің бір орныққан режимнен екіншісіне ауысуы кезінде пайда болады.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Коммутация кезінде индуктивтіктегі ток және конденсатордағы кернеу секіріп өзгермейді.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Бірінші ретті RC және RL тізбектеріндегі өтпелі үрдістің жылдамдығын τ = RC және τ = L/R уақыт тұрақтылары анықтайды.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69" b="1" i="0">
                <a:solidFill>
                  <a:srgbClr val="DCE4F5"/>
                </a:solidFill>
                <a:latin typeface="Arial"/>
              </a:rPr>
              <a:t>Силлабус: 11-дәріс — «Жұлдызша және үшбұрышша жалғанған үш фазалы тізбек. Сызықты тізбектегі өтпелі үрдістер».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ELC1031 · 11-дәріс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