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7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2F5E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B2F5E"/>
                </a:solidFill>
                <a:latin typeface="Calibri"/>
              </a:rPr>
              <a:t>Вольт-амперлік сипаттама I(U)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 = 22 Ом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Sheet1!$A$2:$A$13</c:f>
              <c:numCache>
                <c:formatCode>General</c:formatCode>
                <c:ptCount val="12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0.909</c:v>
                </c:pt>
                <c:pt idx="2">
                  <c:v>1.818</c:v>
                </c:pt>
                <c:pt idx="3">
                  <c:v>2.727</c:v>
                </c:pt>
                <c:pt idx="4">
                  <c:v>3.636</c:v>
                </c:pt>
                <c:pt idx="5">
                  <c:v>4.545</c:v>
                </c:pt>
                <c:pt idx="6">
                  <c:v>5.455</c:v>
                </c:pt>
                <c:pt idx="7">
                  <c:v>6.364</c:v>
                </c:pt>
                <c:pt idx="8">
                  <c:v>7.273</c:v>
                </c:pt>
                <c:pt idx="9">
                  <c:v>8.182</c:v>
                </c:pt>
                <c:pt idx="10">
                  <c:v>9.091</c:v>
                </c:pt>
                <c:pt idx="11">
                  <c:v>10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 = 44 Ом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Sheet1!$A$2:$A$13</c:f>
              <c:numCache>
                <c:formatCode>General</c:formatCode>
                <c:ptCount val="12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</c:numCache>
            </c:numRef>
          </c:xVal>
          <c:y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0.455</c:v>
                </c:pt>
                <c:pt idx="2">
                  <c:v>0.909</c:v>
                </c:pt>
                <c:pt idx="3">
                  <c:v>1.364</c:v>
                </c:pt>
                <c:pt idx="4">
                  <c:v>1.818</c:v>
                </c:pt>
                <c:pt idx="5">
                  <c:v>2.273</c:v>
                </c:pt>
                <c:pt idx="6">
                  <c:v>2.727</c:v>
                </c:pt>
                <c:pt idx="7">
                  <c:v>3.182</c:v>
                </c:pt>
                <c:pt idx="8">
                  <c:v>3.636</c:v>
                </c:pt>
                <c:pt idx="9">
                  <c:v>4.091</c:v>
                </c:pt>
                <c:pt idx="10">
                  <c:v>4.545</c:v>
                </c:pt>
                <c:pt idx="11">
                  <c:v>5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2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U, В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20"/>
      </c:val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I, А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Резистор (сызықты)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</c:numCache>
            </c:numRef>
          </c:xVal>
          <c:yVal>
            <c:numRef>
              <c:f>Sheet1!$B$2:$B$22</c:f>
              <c:numCache>
                <c:formatCode>General</c:formatCode>
                <c:ptCount val="2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Қыздыру шамы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</c:numCache>
            </c:numRef>
          </c:xVal>
          <c:yVal>
            <c:numRef>
              <c:f>Sheet1!$C$2:$C$22</c:f>
              <c:numCache>
                <c:formatCode>General</c:formatCode>
                <c:ptCount val="21"/>
                <c:pt idx="0">
                  <c:v>0</c:v>
                </c:pt>
                <c:pt idx="1">
                  <c:v>0.179</c:v>
                </c:pt>
                <c:pt idx="2">
                  <c:v>0.253</c:v>
                </c:pt>
                <c:pt idx="3">
                  <c:v>0.31</c:v>
                </c:pt>
                <c:pt idx="4">
                  <c:v>0.358</c:v>
                </c:pt>
                <c:pt idx="5">
                  <c:v>0.4</c:v>
                </c:pt>
                <c:pt idx="6">
                  <c:v>0.438</c:v>
                </c:pt>
                <c:pt idx="7">
                  <c:v>0.473</c:v>
                </c:pt>
                <c:pt idx="8">
                  <c:v>0.506</c:v>
                </c:pt>
                <c:pt idx="9">
                  <c:v>0.537</c:v>
                </c:pt>
                <c:pt idx="10">
                  <c:v>0.566</c:v>
                </c:pt>
                <c:pt idx="11">
                  <c:v>0.593</c:v>
                </c:pt>
                <c:pt idx="12">
                  <c:v>0.62</c:v>
                </c:pt>
                <c:pt idx="13">
                  <c:v>0.645</c:v>
                </c:pt>
                <c:pt idx="14">
                  <c:v>0.669</c:v>
                </c:pt>
                <c:pt idx="15">
                  <c:v>0.693</c:v>
                </c:pt>
                <c:pt idx="16">
                  <c:v>0.716</c:v>
                </c:pt>
                <c:pt idx="17">
                  <c:v>0.738</c:v>
                </c:pt>
                <c:pt idx="18">
                  <c:v>0.759</c:v>
                </c:pt>
                <c:pt idx="19">
                  <c:v>0.78</c:v>
                </c:pt>
                <c:pt idx="20">
                  <c:v>0.8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Диод (тура бағыт)</c:v>
                </c:pt>
              </c:strCache>
            </c:strRef>
          </c:tx>
          <c:spPr>
            <a:solidFill>
              <a:srgbClr val="2E7D32"/>
            </a:solidFill>
            <a:ln w="28575" cap="flat">
              <a:solidFill>
                <a:srgbClr val="2E7D32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E7D32"/>
              </a:solidFill>
              <a:ln w="9525" cap="flat">
                <a:solidFill>
                  <a:srgbClr val="2E7D32"/>
                </a:solidFill>
                <a:prstDash val="solid"/>
                <a:round/>
              </a:ln>
              <a:effectLst/>
            </c:spPr>
          </c:marker>
          <c:xVal>
            <c:numRef>
              <c:f>Sheet1!$A$2:$A$22</c:f>
              <c:numCache>
                <c:formatCode>General</c:formatCode>
                <c:ptCount val="2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</c:numCache>
            </c:numRef>
          </c:xVal>
          <c:yVal>
            <c:numRef>
              <c:f>Sheet1!$D$2:$D$22</c:f>
              <c:numCache>
                <c:formatCode>General</c:formatCode>
                <c:ptCount val="21"/>
                <c:pt idx="0">
                  <c:v>0</c:v>
                </c:pt>
                <c:pt idx="1">
                  <c:v>0.001</c:v>
                </c:pt>
                <c:pt idx="2">
                  <c:v>0.002</c:v>
                </c:pt>
                <c:pt idx="3">
                  <c:v>0.003</c:v>
                </c:pt>
                <c:pt idx="4">
                  <c:v>0.005</c:v>
                </c:pt>
                <c:pt idx="5">
                  <c:v>0.007</c:v>
                </c:pt>
                <c:pt idx="6">
                  <c:v>0.011</c:v>
                </c:pt>
                <c:pt idx="7">
                  <c:v>0.016</c:v>
                </c:pt>
                <c:pt idx="8">
                  <c:v>0.022</c:v>
                </c:pt>
                <c:pt idx="9">
                  <c:v>0.031</c:v>
                </c:pt>
                <c:pt idx="10">
                  <c:v>0.042</c:v>
                </c:pt>
                <c:pt idx="11">
                  <c:v>0.059</c:v>
                </c:pt>
                <c:pt idx="12">
                  <c:v>0.081</c:v>
                </c:pt>
                <c:pt idx="13">
                  <c:v>0.111</c:v>
                </c:pt>
                <c:pt idx="14">
                  <c:v>0.151</c:v>
                </c:pt>
                <c:pt idx="15">
                  <c:v>0.207</c:v>
                </c:pt>
                <c:pt idx="16">
                  <c:v>0.283</c:v>
                </c:pt>
                <c:pt idx="17">
                  <c:v>0.387</c:v>
                </c:pt>
                <c:pt idx="18">
                  <c:v>0.528</c:v>
                </c:pt>
                <c:pt idx="19">
                  <c:v>0.721</c:v>
                </c:pt>
                <c:pt idx="20">
                  <c:v>0.983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U / Uном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2"/>
      </c:val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I / Iном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U(I)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Sheet1!$A$2:$A$14</c:f>
              <c:numCache>
                <c:formatCode>General</c:formatCode>
                <c:ptCount val="13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</c:numCache>
            </c:numRef>
          </c:xVal>
          <c:yVal>
            <c:numRef>
              <c:f>Sheet1!$B$2:$B$14</c:f>
              <c:numCache>
                <c:formatCode>General</c:formatCode>
                <c:ptCount val="13"/>
                <c:pt idx="0">
                  <c:v>24</c:v>
                </c:pt>
                <c:pt idx="1">
                  <c:v>22</c:v>
                </c:pt>
                <c:pt idx="2">
                  <c:v>20</c:v>
                </c:pt>
                <c:pt idx="3">
                  <c:v>18</c:v>
                </c:pt>
                <c:pt idx="4">
                  <c:v>16</c:v>
                </c:pt>
                <c:pt idx="5">
                  <c:v>14</c:v>
                </c:pt>
                <c:pt idx="6">
                  <c:v>12</c:v>
                </c:pt>
                <c:pt idx="7">
                  <c:v>10</c:v>
                </c:pt>
                <c:pt idx="8">
                  <c:v>8</c:v>
                </c:pt>
                <c:pt idx="9">
                  <c:v>6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4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I, 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4"/>
      </c:valAx>
      <c:valAx>
        <c:axId val="2094734552"/>
        <c:scaling>
          <c:orientation val="minMax"/>
          <c:max val="26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U, В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 / Pmax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Sheet1!$A$2:$A$51</c:f>
              <c:numCache>
                <c:formatCode>General</c:formatCode>
                <c:ptCount val="5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</c:v>
                </c:pt>
              </c:numCache>
            </c:numRef>
          </c:xVal>
          <c:yVal>
            <c:numRef>
              <c:f>Sheet1!$B$2:$B$51</c:f>
              <c:numCache>
                <c:formatCode>General</c:formatCode>
                <c:ptCount val="50"/>
                <c:pt idx="0">
                  <c:v>0.331</c:v>
                </c:pt>
                <c:pt idx="1">
                  <c:v>0.556</c:v>
                </c:pt>
                <c:pt idx="2">
                  <c:v>0.71</c:v>
                </c:pt>
                <c:pt idx="3">
                  <c:v>0.816</c:v>
                </c:pt>
                <c:pt idx="4">
                  <c:v>0.889</c:v>
                </c:pt>
                <c:pt idx="5">
                  <c:v>0.937</c:v>
                </c:pt>
                <c:pt idx="6">
                  <c:v>0.969</c:v>
                </c:pt>
                <c:pt idx="7">
                  <c:v>0.988</c:v>
                </c:pt>
                <c:pt idx="8">
                  <c:v>0.997</c:v>
                </c:pt>
                <c:pt idx="9">
                  <c:v>1</c:v>
                </c:pt>
                <c:pt idx="10">
                  <c:v>0.998</c:v>
                </c:pt>
                <c:pt idx="11">
                  <c:v>0.992</c:v>
                </c:pt>
                <c:pt idx="12">
                  <c:v>0.983</c:v>
                </c:pt>
                <c:pt idx="13">
                  <c:v>0.972</c:v>
                </c:pt>
                <c:pt idx="14">
                  <c:v>0.96</c:v>
                </c:pt>
                <c:pt idx="15">
                  <c:v>0.947</c:v>
                </c:pt>
                <c:pt idx="16">
                  <c:v>0.933</c:v>
                </c:pt>
                <c:pt idx="17">
                  <c:v>0.918</c:v>
                </c:pt>
                <c:pt idx="18">
                  <c:v>0.904</c:v>
                </c:pt>
                <c:pt idx="19">
                  <c:v>0.889</c:v>
                </c:pt>
                <c:pt idx="20">
                  <c:v>0.874</c:v>
                </c:pt>
                <c:pt idx="21">
                  <c:v>0.859</c:v>
                </c:pt>
                <c:pt idx="22">
                  <c:v>0.845</c:v>
                </c:pt>
                <c:pt idx="23">
                  <c:v>0.83</c:v>
                </c:pt>
                <c:pt idx="24">
                  <c:v>0.816</c:v>
                </c:pt>
                <c:pt idx="25">
                  <c:v>0.802</c:v>
                </c:pt>
                <c:pt idx="26">
                  <c:v>0.789</c:v>
                </c:pt>
                <c:pt idx="27">
                  <c:v>0.776</c:v>
                </c:pt>
                <c:pt idx="28">
                  <c:v>0.763</c:v>
                </c:pt>
                <c:pt idx="29">
                  <c:v>0.75</c:v>
                </c:pt>
                <c:pt idx="30">
                  <c:v>0.738</c:v>
                </c:pt>
                <c:pt idx="31">
                  <c:v>0.726</c:v>
                </c:pt>
                <c:pt idx="32">
                  <c:v>0.714</c:v>
                </c:pt>
                <c:pt idx="33">
                  <c:v>0.702</c:v>
                </c:pt>
                <c:pt idx="34">
                  <c:v>0.691</c:v>
                </c:pt>
                <c:pt idx="35">
                  <c:v>0.681</c:v>
                </c:pt>
                <c:pt idx="36">
                  <c:v>0.67</c:v>
                </c:pt>
                <c:pt idx="37">
                  <c:v>0.66</c:v>
                </c:pt>
                <c:pt idx="38">
                  <c:v>0.65</c:v>
                </c:pt>
                <c:pt idx="39">
                  <c:v>0.64</c:v>
                </c:pt>
                <c:pt idx="40">
                  <c:v>0.631</c:v>
                </c:pt>
                <c:pt idx="41">
                  <c:v>0.621</c:v>
                </c:pt>
                <c:pt idx="42">
                  <c:v>0.612</c:v>
                </c:pt>
                <c:pt idx="43">
                  <c:v>0.604</c:v>
                </c:pt>
                <c:pt idx="44">
                  <c:v>0.595</c:v>
                </c:pt>
                <c:pt idx="45">
                  <c:v>0.587</c:v>
                </c:pt>
                <c:pt idx="46">
                  <c:v>0.579</c:v>
                </c:pt>
                <c:pt idx="47">
                  <c:v>0.571</c:v>
                </c:pt>
                <c:pt idx="48">
                  <c:v>0.563</c:v>
                </c:pt>
                <c:pt idx="49">
                  <c:v>0.556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η (ПӘК)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Sheet1!$A$2:$A$51</c:f>
              <c:numCache>
                <c:formatCode>General</c:formatCode>
                <c:ptCount val="50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</c:v>
                </c:pt>
                <c:pt idx="22">
                  <c:v>2.3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</c:v>
                </c:pt>
                <c:pt idx="40">
                  <c:v>4.1</c:v>
                </c:pt>
                <c:pt idx="41">
                  <c:v>4.2</c:v>
                </c:pt>
                <c:pt idx="42">
                  <c:v>4.3</c:v>
                </c:pt>
                <c:pt idx="43">
                  <c:v>4.4</c:v>
                </c:pt>
                <c:pt idx="44">
                  <c:v>4.5</c:v>
                </c:pt>
                <c:pt idx="45">
                  <c:v>4.6</c:v>
                </c:pt>
                <c:pt idx="46">
                  <c:v>4.7</c:v>
                </c:pt>
                <c:pt idx="47">
                  <c:v>4.8</c:v>
                </c:pt>
                <c:pt idx="48">
                  <c:v>4.9</c:v>
                </c:pt>
                <c:pt idx="49">
                  <c:v>5</c:v>
                </c:pt>
              </c:numCache>
            </c:numRef>
          </c:xVal>
          <c:yVal>
            <c:numRef>
              <c:f>Sheet1!$C$2:$C$51</c:f>
              <c:numCache>
                <c:formatCode>General</c:formatCode>
                <c:ptCount val="50"/>
                <c:pt idx="0">
                  <c:v>0.091</c:v>
                </c:pt>
                <c:pt idx="1">
                  <c:v>0.167</c:v>
                </c:pt>
                <c:pt idx="2">
                  <c:v>0.231</c:v>
                </c:pt>
                <c:pt idx="3">
                  <c:v>0.286</c:v>
                </c:pt>
                <c:pt idx="4">
                  <c:v>0.333</c:v>
                </c:pt>
                <c:pt idx="5">
                  <c:v>0.375</c:v>
                </c:pt>
                <c:pt idx="6">
                  <c:v>0.412</c:v>
                </c:pt>
                <c:pt idx="7">
                  <c:v>0.444</c:v>
                </c:pt>
                <c:pt idx="8">
                  <c:v>0.474</c:v>
                </c:pt>
                <c:pt idx="9">
                  <c:v>0.5</c:v>
                </c:pt>
                <c:pt idx="10">
                  <c:v>0.524</c:v>
                </c:pt>
                <c:pt idx="11">
                  <c:v>0.545</c:v>
                </c:pt>
                <c:pt idx="12">
                  <c:v>0.565</c:v>
                </c:pt>
                <c:pt idx="13">
                  <c:v>0.583</c:v>
                </c:pt>
                <c:pt idx="14">
                  <c:v>0.6</c:v>
                </c:pt>
                <c:pt idx="15">
                  <c:v>0.615</c:v>
                </c:pt>
                <c:pt idx="16">
                  <c:v>0.63</c:v>
                </c:pt>
                <c:pt idx="17">
                  <c:v>0.643</c:v>
                </c:pt>
                <c:pt idx="18">
                  <c:v>0.655</c:v>
                </c:pt>
                <c:pt idx="19">
                  <c:v>0.667</c:v>
                </c:pt>
                <c:pt idx="20">
                  <c:v>0.677</c:v>
                </c:pt>
                <c:pt idx="21">
                  <c:v>0.688</c:v>
                </c:pt>
                <c:pt idx="22">
                  <c:v>0.697</c:v>
                </c:pt>
                <c:pt idx="23">
                  <c:v>0.706</c:v>
                </c:pt>
                <c:pt idx="24">
                  <c:v>0.714</c:v>
                </c:pt>
                <c:pt idx="25">
                  <c:v>0.722</c:v>
                </c:pt>
                <c:pt idx="26">
                  <c:v>0.73</c:v>
                </c:pt>
                <c:pt idx="27">
                  <c:v>0.737</c:v>
                </c:pt>
                <c:pt idx="28">
                  <c:v>0.744</c:v>
                </c:pt>
                <c:pt idx="29">
                  <c:v>0.75</c:v>
                </c:pt>
                <c:pt idx="30">
                  <c:v>0.756</c:v>
                </c:pt>
                <c:pt idx="31">
                  <c:v>0.762</c:v>
                </c:pt>
                <c:pt idx="32">
                  <c:v>0.767</c:v>
                </c:pt>
                <c:pt idx="33">
                  <c:v>0.773</c:v>
                </c:pt>
                <c:pt idx="34">
                  <c:v>0.778</c:v>
                </c:pt>
                <c:pt idx="35">
                  <c:v>0.783</c:v>
                </c:pt>
                <c:pt idx="36">
                  <c:v>0.787</c:v>
                </c:pt>
                <c:pt idx="37">
                  <c:v>0.792</c:v>
                </c:pt>
                <c:pt idx="38">
                  <c:v>0.796</c:v>
                </c:pt>
                <c:pt idx="39">
                  <c:v>0.8</c:v>
                </c:pt>
                <c:pt idx="40">
                  <c:v>0.804</c:v>
                </c:pt>
                <c:pt idx="41">
                  <c:v>0.808</c:v>
                </c:pt>
                <c:pt idx="42">
                  <c:v>0.811</c:v>
                </c:pt>
                <c:pt idx="43">
                  <c:v>0.815</c:v>
                </c:pt>
                <c:pt idx="44">
                  <c:v>0.818</c:v>
                </c:pt>
                <c:pt idx="45">
                  <c:v>0.821</c:v>
                </c:pt>
                <c:pt idx="46">
                  <c:v>0.825</c:v>
                </c:pt>
                <c:pt idx="47">
                  <c:v>0.828</c:v>
                </c:pt>
                <c:pt idx="48">
                  <c:v>0.831</c:v>
                </c:pt>
                <c:pt idx="49">
                  <c:v>0.833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R / r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5"/>
      </c:valAx>
      <c:valAx>
        <c:axId val="2094734552"/>
        <c:scaling>
          <c:orientation val="minMax"/>
          <c:max val="1.05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салыстырмалы мән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4.xml"/><Relationship Id="rId1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5.xml"/><Relationship Id="rId1" Type="http://schemas.openxmlformats.org/officeDocument/2006/relationships/image" Target="../media/image-1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6.xml"/><Relationship Id="rId1" Type="http://schemas.openxmlformats.org/officeDocument/2006/relationships/image" Target="../media/image-1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7.xml"/><Relationship Id="rId1" Type="http://schemas.openxmlformats.org/officeDocument/2006/relationships/image" Target="../media/image-1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электр тізбектерінің негізгі ұғымдары, элементтері және Ом заңы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тізбегі және оның құрамдас бөліктері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Сұлбалардағы шартты белгілер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шамалар: ток, кернеу, потенциал, ЭҚК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Кедергі, өткізгіштік және олардың температураға тәуелділігі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заңы: тізбек бөлігі және толық тізбек үшін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көзі мен ток көзі; көздің сыртқы сипаттамасы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Қуат, энергия, қуат балансы және ПӘК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Тізбектің элементтерін және олардың шартты белгілерін ажыратады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Ток, кернеу, ЭҚК, кедергі ұғымдарын физикалық тұрғыдан түсіндіреді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заңын тізбек бөлігі және толық тізбек үшін қолданады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кернеу көзін E және r арқылы модельдейді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балансын құрып, ПӘК-ті есептейді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 нәтижесін өлшем бірлігі мен физикалық мағынасы бойынша тексереді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тізбегі дегеніміз не?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0972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тізбегі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электр энергиясын өндіретін, беретін, түрлендіретін және тұтынатын құрылғылардың жиынтығы; ондағы үдерістер ЭҚК, ток және кернеу ұғымдарымен сипатталады.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148840"/>
            <a:ext cx="448056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режимінде ток пен кернеудің шамасы мен бағыты уақыт бойынша өзгермейді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тізбектері: аккумуляторлық жүйелер, автоматика, релелік қорғаудың оперативті тізбектері, электроника қорегі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 тек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тұйық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 ғана ток жүреді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Талдау үшін нақты құрылғы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орынбасу сұлбасымен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(идеал элементтер жиынымен) алмастырылады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212080" y="2148840"/>
            <a:ext cx="3474720" cy="3017520"/>
          </a:xfrm>
          <a:prstGeom prst="roundRect">
            <a:avLst>
              <a:gd name="adj" fmla="val 21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852160" y="2788920"/>
            <a:ext cx="22860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138160" y="2788920"/>
            <a:ext cx="0" cy="1737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H="1">
            <a:off x="5852160" y="4526280"/>
            <a:ext cx="22860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V="1">
            <a:off x="5852160" y="2788920"/>
            <a:ext cx="0" cy="1737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806440" y="3593592"/>
            <a:ext cx="91440" cy="128016"/>
          </a:xfrm>
          <a:prstGeom prst="rect">
            <a:avLst/>
          </a:prstGeom>
          <a:solidFill>
            <a:srgbClr val="F5F7FB"/>
          </a:solidFill>
          <a:ln/>
        </p:spPr>
      </p:sp>
      <p:sp>
        <p:nvSpPr>
          <p:cNvPr id="16" name="Shape 13"/>
          <p:cNvSpPr/>
          <p:nvPr/>
        </p:nvSpPr>
        <p:spPr>
          <a:xfrm>
            <a:off x="5632704" y="3602736"/>
            <a:ext cx="438912" cy="0"/>
          </a:xfrm>
          <a:prstGeom prst="line">
            <a:avLst/>
          </a:prstGeom>
          <a:noFill/>
          <a:ln w="22225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42432" y="3712464"/>
            <a:ext cx="219456" cy="0"/>
          </a:xfrm>
          <a:prstGeom prst="line">
            <a:avLst/>
          </a:prstGeom>
          <a:noFill/>
          <a:ln w="571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709160" y="35204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400800" y="2752344"/>
            <a:ext cx="457200" cy="73152"/>
          </a:xfrm>
          <a:prstGeom prst="rect">
            <a:avLst/>
          </a:prstGeom>
          <a:solidFill>
            <a:srgbClr val="F5F7FB"/>
          </a:solidFill>
          <a:ln/>
        </p:spPr>
      </p:sp>
      <p:sp>
        <p:nvSpPr>
          <p:cNvPr id="20" name="Shape 17"/>
          <p:cNvSpPr/>
          <p:nvPr/>
        </p:nvSpPr>
        <p:spPr>
          <a:xfrm>
            <a:off x="6350508" y="27386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807708" y="27386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00800" y="278892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55080" y="22860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8060436" y="342900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095744" y="35204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7223760" y="2624328"/>
            <a:ext cx="64008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7223760" y="22402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5394960" y="4572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6172200" y="2880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кілт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5212080" y="48463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Қарапайым тұрақты ток тізбегі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457200" y="562356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40080" y="567842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4" name="Text 31"/>
          <p:cNvSpPr txBox="1"/>
          <p:nvPr/>
        </p:nvSpPr>
        <p:spPr>
          <a:xfrm>
            <a:off x="640080" y="586130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Барлық есептеу әдістері нақты құрылғыны емес, оның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идеалдандырылған моделін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орынбасу сұлбасын талдайды.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Тізбектің құрамдас бөліктері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электр тізбегі функциясы бойынша үш топ элементтен тұрады.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2621280" cy="365760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21792" y="1965960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15568" y="1965960"/>
            <a:ext cx="179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көздері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2423160"/>
            <a:ext cx="230124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генераторлар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аккумуляторлар мен гальваникалық элементтер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күн батареялары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түзеткіштер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261360" y="1828800"/>
            <a:ext cx="2621280" cy="365760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3425952" y="1965960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334512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3919728" y="1965960"/>
            <a:ext cx="1798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Қабылдағыштар (жүктеме)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3444240" y="2606040"/>
            <a:ext cx="23012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резисторлар, қыздырғыштар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қыздыру шамдары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қозғалтқыштар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электролиз ванналары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065520" y="1828800"/>
            <a:ext cx="2621280" cy="365760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19" name="Shape 16"/>
          <p:cNvSpPr/>
          <p:nvPr/>
        </p:nvSpPr>
        <p:spPr>
          <a:xfrm>
            <a:off x="6230112" y="1965960"/>
            <a:ext cx="365760" cy="365760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138672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6723888" y="1965960"/>
            <a:ext cx="1798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Көмекші элементтер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6248400" y="2606040"/>
            <a:ext cx="23012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байланыстырушы сымдар, кабельдер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ажыратқыштар, кілттер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сақтандырғыштар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аспаптары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 басқа энергия түрін электр энергиясына, қабылдағыш электр энергиясын басқа түрге (жылу, жарық, механикалық) айналдырады.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сұлбаларындағы шартты белгілер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Сұлбалар МЕМСТ 2.710 / IEC 60617 талаптарына сай шартты белгілермен сызылады.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2112264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005840" y="2034540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057400" y="170992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2057400" y="220370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R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600200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83480" y="2112264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248656" y="192024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303520" y="2112264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7" name="Text 14"/>
          <p:cNvSpPr txBox="1"/>
          <p:nvPr/>
        </p:nvSpPr>
        <p:spPr>
          <a:xfrm>
            <a:off x="6263640" y="170992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көзі (идеал)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6263640" y="220370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2770632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77240" y="3282696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042416" y="309067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097280" y="3282696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1193292" y="3282696"/>
            <a:ext cx="178308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2057400" y="28803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(идеал)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2057400" y="3374136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J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4663440" y="2770632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440680" y="2916936"/>
            <a:ext cx="0" cy="7315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394960" y="3218688"/>
            <a:ext cx="91440" cy="1280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6"/>
          <p:cNvSpPr/>
          <p:nvPr/>
        </p:nvSpPr>
        <p:spPr>
          <a:xfrm>
            <a:off x="5221224" y="3227832"/>
            <a:ext cx="438912" cy="0"/>
          </a:xfrm>
          <a:prstGeom prst="line">
            <a:avLst/>
          </a:prstGeom>
          <a:noFill/>
          <a:ln w="2222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330952" y="3337560"/>
            <a:ext cx="219456" cy="0"/>
          </a:xfrm>
          <a:prstGeom prst="line">
            <a:avLst/>
          </a:prstGeom>
          <a:noFill/>
          <a:ln w="571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263640" y="28803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Аккумулятор, гальваникалық элемент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6263640" y="3374136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GB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457200" y="3941064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777240" y="4453128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1179576" y="4407408"/>
            <a:ext cx="109728" cy="91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Shape 33"/>
          <p:cNvSpPr/>
          <p:nvPr/>
        </p:nvSpPr>
        <p:spPr>
          <a:xfrm>
            <a:off x="1179576" y="4288536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1289304" y="4288536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2057400" y="405079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2057400" y="4544568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C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4663440" y="3941064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983480" y="4453128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202936" y="4425696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Shape 40"/>
          <p:cNvSpPr/>
          <p:nvPr/>
        </p:nvSpPr>
        <p:spPr>
          <a:xfrm>
            <a:off x="5202936" y="439369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321808" y="439369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5440680" y="439369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559552" y="4393692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6263640" y="405079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орамы</a:t>
            </a:r>
            <a:endParaRPr lang="en-US" sz="1400" dirty="0"/>
          </a:p>
        </p:txBody>
      </p:sp>
      <p:sp>
        <p:nvSpPr>
          <p:cNvPr id="48" name="Text 45"/>
          <p:cNvSpPr txBox="1"/>
          <p:nvPr/>
        </p:nvSpPr>
        <p:spPr>
          <a:xfrm>
            <a:off x="6263640" y="4544568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L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457200" y="5111496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685800" y="5623560"/>
            <a:ext cx="10972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22960" y="5440680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822960" y="5440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53" name="Shape 50"/>
          <p:cNvSpPr/>
          <p:nvPr/>
        </p:nvSpPr>
        <p:spPr>
          <a:xfrm>
            <a:off x="1325880" y="5440680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1325880" y="5440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300" dirty="0"/>
          </a:p>
        </p:txBody>
      </p:sp>
      <p:sp>
        <p:nvSpPr>
          <p:cNvPr id="55" name="Text 52"/>
          <p:cNvSpPr txBox="1"/>
          <p:nvPr/>
        </p:nvSpPr>
        <p:spPr>
          <a:xfrm>
            <a:off x="2057400" y="522122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Амперметр / вольтметр</a:t>
            </a:r>
            <a:endParaRPr lang="en-US" sz="1400" dirty="0"/>
          </a:p>
        </p:txBody>
      </p:sp>
      <p:sp>
        <p:nvSpPr>
          <p:cNvPr id="56" name="Text 53"/>
          <p:cNvSpPr txBox="1"/>
          <p:nvPr/>
        </p:nvSpPr>
        <p:spPr>
          <a:xfrm>
            <a:off x="2057400" y="57150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PA / PV</a:t>
            </a:r>
            <a:endParaRPr lang="en-US" sz="1200" dirty="0"/>
          </a:p>
        </p:txBody>
      </p:sp>
      <p:sp>
        <p:nvSpPr>
          <p:cNvPr id="57" name="Shape 54"/>
          <p:cNvSpPr/>
          <p:nvPr/>
        </p:nvSpPr>
        <p:spPr>
          <a:xfrm>
            <a:off x="4663440" y="5111496"/>
            <a:ext cx="402336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983480" y="562356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5623560" y="562356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5257800" y="5586984"/>
            <a:ext cx="365760" cy="731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1" name="Shape 58"/>
          <p:cNvSpPr/>
          <p:nvPr/>
        </p:nvSpPr>
        <p:spPr>
          <a:xfrm>
            <a:off x="5207508" y="55732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5573268" y="55732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 flipV="1">
            <a:off x="5257800" y="5422392"/>
            <a:ext cx="320040" cy="20116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6263640" y="522122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Ажыратқыш (кілт)</a:t>
            </a:r>
            <a:endParaRPr lang="en-US" sz="1400" dirty="0"/>
          </a:p>
        </p:txBody>
      </p:sp>
      <p:sp>
        <p:nvSpPr>
          <p:cNvPr id="65" name="Text 62"/>
          <p:cNvSpPr txBox="1"/>
          <p:nvPr/>
        </p:nvSpPr>
        <p:spPr>
          <a:xfrm>
            <a:off x="6263640" y="57150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Әріптік белгі: S, QF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тогы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— зарядталған бөлшектердің реттелген қозғалысы. Шамасы бойынша — уақыт бірлігінде өткізгіш қимасы арқылы өтетін заряд: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dq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лездік және тұрақты ток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 (ампер)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өткізгіш қимасы арқылы өткен заряд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 (кулон)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уақыт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 тығыздығы,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өткізгіш қимасы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А/мм²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Токтың оң бағыты ретінде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оң зарядтардың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қозғалыс бағыты алынады — металдағы электрондар қозғалысына қарама-қарсы.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токта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Сымның қыздырылуын бағалауда ток тығыздығы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қолданылады (мыс үшін бірнеше А/мм²).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Кернеу, потенциал және ЭҚК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(потенциалдар айырымы)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7373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304288"/>
            <a:ext cx="3703320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өрісінің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зарядты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нүктесінен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нүктесіне тасымалдаудағы жұмысы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Элементтің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қысқыштарында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өлшенеді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Бағыты: жоғары потенциалдан төменге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Өлшем бірлігі —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вольт (В)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қозғаушы күші (ЭҚК)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754880" y="17373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бөг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2304288"/>
            <a:ext cx="3703320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Бөгде күштердің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(химиялық, механикалық) зарядты көз ішінде тасымалдаудағы жұмысы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көзіне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тән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Бағыты: көз ішінде «−»-тен «+»-ке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Өлшем бірлігі —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вольт (В)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— энергияның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себебі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кернеу — оның тізбек бөлігіндегі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салдары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Бос жүрісте 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көз қысқыштарындағы кернеу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және өткізгіштік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75488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ρl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  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5532120" y="1737360"/>
            <a:ext cx="274320" cy="548640"/>
          </a:xfrm>
          <a:prstGeom prst="ellipse">
            <a:avLst/>
          </a:prstGeom>
          <a:solidFill>
            <a:srgbClr val="C9D6EE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669280" y="1737360"/>
            <a:ext cx="2651760" cy="548640"/>
          </a:xfrm>
          <a:prstGeom prst="rect">
            <a:avLst/>
          </a:prstGeom>
          <a:solidFill>
            <a:srgbClr val="D9E2F3"/>
          </a:solidFill>
          <a:ln/>
        </p:spPr>
      </p:sp>
      <p:sp>
        <p:nvSpPr>
          <p:cNvPr id="11" name="Shape 8"/>
          <p:cNvSpPr/>
          <p:nvPr/>
        </p:nvSpPr>
        <p:spPr>
          <a:xfrm>
            <a:off x="5669280" y="1737360"/>
            <a:ext cx="2651760" cy="0"/>
          </a:xfrm>
          <a:prstGeom prst="line">
            <a:avLst/>
          </a:prstGeom>
          <a:noFill/>
          <a:ln w="1270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669280" y="2286000"/>
            <a:ext cx="2651760" cy="0"/>
          </a:xfrm>
          <a:prstGeom prst="line">
            <a:avLst/>
          </a:prstGeom>
          <a:noFill/>
          <a:ln w="1270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83880" y="1737360"/>
            <a:ext cx="274320" cy="548640"/>
          </a:xfrm>
          <a:prstGeom prst="ellipse">
            <a:avLst/>
          </a:prstGeom>
          <a:solidFill>
            <a:srgbClr val="294C9D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720840" y="1874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669280" y="2514600"/>
            <a:ext cx="2651760" cy="0"/>
          </a:xfrm>
          <a:prstGeom prst="line">
            <a:avLst/>
          </a:prstGeom>
          <a:noFill/>
          <a:ln w="12700">
            <a:solidFill>
              <a:srgbClr val="555F6D"/>
            </a:solidFill>
            <a:prstDash val="solid"/>
            <a:headEnd type="triangle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6720840" y="25603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0" y="13716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15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кедергі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меншікті кедергі (материал қасиеті)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Ом·мм²/м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өткізгіш ұзындығы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көлденең қима ауданы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мм²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өткізгіштік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 (сименс)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9" name="Shape 15"/>
          <p:cNvSpPr/>
          <p:nvPr/>
        </p:nvSpPr>
        <p:spPr>
          <a:xfrm>
            <a:off x="457200" y="4425696"/>
            <a:ext cx="4023360" cy="1097280"/>
          </a:xfrm>
          <a:prstGeom prst="roundRect">
            <a:avLst>
              <a:gd name="adj" fmla="val 5833"/>
            </a:avLst>
          </a:prstGeom>
          <a:solidFill>
            <a:srgbClr val="EAF0FA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40080" y="451713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21" name="Text 17"/>
          <p:cNvSpPr txBox="1"/>
          <p:nvPr/>
        </p:nvSpPr>
        <p:spPr>
          <a:xfrm>
            <a:off x="640080" y="4773168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— өткізгіштің токқа қарсы әсері. Ұзын әрі жіңішке сым үлкен кедергіге ие.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4663440" y="4425696"/>
            <a:ext cx="4023360" cy="1097280"/>
          </a:xfrm>
          <a:prstGeom prst="roundRect">
            <a:avLst>
              <a:gd name="adj" fmla="val 5833"/>
            </a:avLst>
          </a:prstGeom>
          <a:solidFill>
            <a:srgbClr val="FCEFE4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4846320" y="451713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24" name="Text 20"/>
          <p:cNvSpPr txBox="1"/>
          <p:nvPr/>
        </p:nvSpPr>
        <p:spPr>
          <a:xfrm>
            <a:off x="4846320" y="4773168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Біртекті, тұрақты қималы өткізгіш үшін. Параллель тармақтарды есептегенде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ыңғайлы.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Материалдардың меншікті кедергісі және температуралық коэффициенті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температураға тәуелді: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[1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)]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мұндағы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кедергінің температуралық коэффициенті.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745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194560"/>
                <a:gridCol w="1463040"/>
                <a:gridCol w="27432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Материал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ρ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(20 °C), Ом·мм²/м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α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1/°C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Қолданылуы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Мыс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0,0175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0,0043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Кабельдер, орамалар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Алюминий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0,028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0,0042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ЭБЖ сымдары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Болат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 … 0,14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Болат-алюминий сымдардың өзегі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Нихром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0,0001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Қыздырғыш элементтер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Константан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0,00001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Дәл резисторлар, шунттар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Металдардың кедергісі қызғанда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артады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константан сияқты қорытпалар температураға іс жүзінде тәуелсіз.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кабель кедергісі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499616"/>
          </a:xfrm>
          <a:prstGeom prst="roundRect">
            <a:avLst>
              <a:gd name="adj" fmla="val 4268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0,0175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Ом·мм²/м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2,5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мм²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0,0043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1/°C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°C,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°C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99008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3246120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32461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840480"/>
            <a:ext cx="3291840" cy="1371600"/>
          </a:xfrm>
          <a:prstGeom prst="roundRect">
            <a:avLst>
              <a:gd name="adj" fmla="val 466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93192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Кабель қызғанда кедергісі өседі → кернеу түсуі мен шығын артады.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°C-тағы кедергі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0,0175 · 100 / 2,5 = 0,70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Температура өсімі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70 − 20 = 50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°C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°C-тағы кедергі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0,70 · (1 + 0,0043 · 50) = 0,70 · 1,215 ≈ 0,85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тексеру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~21 %-ға өсті — металл үшін қалыпты нәтиже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0,70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0,85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 тізбек бөлігі үшін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резистордағы кернеу ток пен кедергінің көбейтіндісіне тең: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1356360" cy="1005840"/>
          </a:xfrm>
          <a:prstGeom prst="roundRect">
            <a:avLst>
              <a:gd name="adj" fmla="val 6364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9202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36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011680"/>
            <a:ext cx="71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1143000" y="2331720"/>
            <a:ext cx="71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себеп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316480" y="1874520"/>
            <a:ext cx="1356360" cy="1005840"/>
          </a:xfrm>
          <a:prstGeom prst="roundRect">
            <a:avLst>
              <a:gd name="adj" fmla="val 6364"/>
            </a:avLst>
          </a:prstGeom>
          <a:solidFill>
            <a:srgbClr val="1B2F5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316480" y="19202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3600" dirty="0"/>
          </a:p>
        </p:txBody>
      </p:sp>
      <p:sp>
        <p:nvSpPr>
          <p:cNvPr id="14" name="Text 11"/>
          <p:cNvSpPr txBox="1"/>
          <p:nvPr/>
        </p:nvSpPr>
        <p:spPr>
          <a:xfrm>
            <a:off x="2910840" y="2011680"/>
            <a:ext cx="71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2910840" y="2331720"/>
            <a:ext cx="71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084320" y="1874520"/>
            <a:ext cx="1356360" cy="1005840"/>
          </a:xfrm>
          <a:prstGeom prst="roundRect">
            <a:avLst>
              <a:gd name="adj" fmla="val 6364"/>
            </a:avLst>
          </a:prstGeom>
          <a:solidFill>
            <a:srgbClr val="3D63B8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084320" y="19202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3600" dirty="0"/>
          </a:p>
        </p:txBody>
      </p:sp>
      <p:sp>
        <p:nvSpPr>
          <p:cNvPr id="18" name="Text 15"/>
          <p:cNvSpPr txBox="1"/>
          <p:nvPr/>
        </p:nvSpPr>
        <p:spPr>
          <a:xfrm>
            <a:off x="4678680" y="2011680"/>
            <a:ext cx="71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4678680" y="2331720"/>
            <a:ext cx="71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шектеу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1950720" y="2377440"/>
            <a:ext cx="320040" cy="0"/>
          </a:xfrm>
          <a:prstGeom prst="line">
            <a:avLst/>
          </a:prstGeom>
          <a:noFill/>
          <a:ln w="3175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 flipH="1">
            <a:off x="3718560" y="2377440"/>
            <a:ext cx="320040" cy="0"/>
          </a:xfrm>
          <a:prstGeom prst="line">
            <a:avLst/>
          </a:prstGeom>
          <a:noFill/>
          <a:ln w="31750">
            <a:solidFill>
              <a:srgbClr val="3D63B8"/>
            </a:solidFill>
            <a:prstDash val="solid"/>
            <a:tailEnd type="triangle"/>
          </a:ln>
        </p:spPr>
      </p:sp>
      <p:graphicFrame>
        <p:nvGraphicFramePr>
          <p:cNvPr id="22" name="Chart 0" descr=""/>
          <p:cNvGraphicFramePr/>
          <p:nvPr/>
        </p:nvGraphicFramePr>
        <p:xfrm>
          <a:off x="457200" y="3108960"/>
          <a:ext cx="5303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Shape 19"/>
          <p:cNvSpPr/>
          <p:nvPr/>
        </p:nvSpPr>
        <p:spPr>
          <a:xfrm>
            <a:off x="6035040" y="1783080"/>
            <a:ext cx="2651760" cy="4526280"/>
          </a:xfrm>
          <a:prstGeom prst="roundRect">
            <a:avLst>
              <a:gd name="adj" fmla="val 241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217920" y="18928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25" name="Text 21"/>
          <p:cNvSpPr txBox="1"/>
          <p:nvPr/>
        </p:nvSpPr>
        <p:spPr>
          <a:xfrm>
            <a:off x="6217920" y="2240280"/>
            <a:ext cx="233172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ВАС түзу сызық — элемент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Түзудің еңісі — өткізгіштік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екі есе артса, ток екі есе азаяды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және сызықты емес элементтер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097280"/>
          <a:ext cx="4937760" cy="4892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457200" y="600760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ВАС сапалық көрінісі (нормаланған осьтер)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5669280" y="1097280"/>
            <a:ext cx="3017520" cy="5212080"/>
          </a:xfrm>
          <a:prstGeom prst="roundRect">
            <a:avLst>
              <a:gd name="adj" fmla="val 21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852160" y="120700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Айырмашылығы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852160" y="1554480"/>
            <a:ext cx="2697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элемент: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ВАС — түзу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емес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кедергі ток пен кернеуге тәуелді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Шамның кедергісі қызған сайын өседі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Диод кернеу шекті мәннен асқанда ғана ток өткізеді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тікелей тек сызықты элементке қолданылады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тізбек үшін Ом заңы: нақты кернеу көзі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көз идеал ЭҚК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ішкі кедергі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-дің тізбектей қосылуымен модельденеді.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1965960"/>
            <a:ext cx="1828800" cy="4160520"/>
          </a:xfrm>
          <a:prstGeom prst="roundRect">
            <a:avLst>
              <a:gd name="adj" fmla="val 3500"/>
            </a:avLst>
          </a:prstGeom>
          <a:solidFill>
            <a:srgbClr val="F5F7FB"/>
          </a:solidFill>
          <a:ln w="12700">
            <a:solidFill>
              <a:srgbClr val="294C9D"/>
            </a:solidFill>
            <a:prstDash val="dash"/>
          </a:ln>
        </p:spPr>
      </p:sp>
      <p:sp>
        <p:nvSpPr>
          <p:cNvPr id="9" name="Text 6"/>
          <p:cNvSpPr txBox="1"/>
          <p:nvPr/>
        </p:nvSpPr>
        <p:spPr>
          <a:xfrm>
            <a:off x="640080" y="5806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көз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280160" y="2331720"/>
            <a:ext cx="3291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0" y="2331720"/>
            <a:ext cx="0" cy="34290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1280160" y="5760720"/>
            <a:ext cx="3291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V="1">
            <a:off x="1280160" y="2331720"/>
            <a:ext cx="0" cy="34290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088136" y="3854196"/>
            <a:ext cx="384048" cy="384048"/>
          </a:xfrm>
          <a:prstGeom prst="ellipse">
            <a:avLst/>
          </a:prstGeom>
          <a:solidFill>
            <a:srgbClr val="F5F7FB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1280160" y="390906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164592" y="39090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737360" y="225399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554480" y="18379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2418588" y="22814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418588" y="57104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494276" y="3771900"/>
            <a:ext cx="155448" cy="54864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529584" y="39090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2834640" y="2167128"/>
            <a:ext cx="64008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2834640" y="17830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892040" y="3634740"/>
            <a:ext cx="0" cy="82296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5001768" y="39090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Формулалар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көз ішіндегі кернеу түсуі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 артса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↑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Көздің сыртқы сипаттамасы және жұмыс режимдері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көз қысқыштарындағы кернеудің жүктеме тогына тәуелділігі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Ом).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493776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669280" y="1783080"/>
            <a:ext cx="3017520" cy="4526280"/>
          </a:xfrm>
          <a:prstGeom prst="roundRect">
            <a:avLst>
              <a:gd name="adj" fmla="val 21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852160" y="189280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сипатты режим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852160" y="2240280"/>
            <a:ext cx="269748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Номинал режим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тұйықталу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Сызықтың еңісі ішкі кедергіні көрсетеді: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кернеу көзі және идеал ток көзі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көзі (ЭҚК көзі)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005840" y="2423160"/>
            <a:ext cx="29260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276856" y="223113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331720" y="242316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2057400" y="185623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95554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88162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" y="3200400"/>
            <a:ext cx="37033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Қысқыштарындағы кернеу жүктемеге тәуелсіз: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 кедергісі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мысал: аккумулятор 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≪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212080" y="2423160"/>
            <a:ext cx="29260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483096" y="223113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537960" y="242316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6633972" y="2423160"/>
            <a:ext cx="178308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6263640" y="185623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516178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08786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46320" y="3200400"/>
            <a:ext cx="37033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Беретін тогы жүктемеге тәуелсіз: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 өткізгіштігі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мысал: транзисторлық тұрақтандырғыш, ток трансформаторы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30" name="Text 2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көздердің өзара түрлендірілуі: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ішкі кедергі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 көзіне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қосылады (5-дәрісте қолданылады).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қуаты мен энергиясы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7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7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7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Pt</a:t>
            </a:r>
            <a:endParaRPr lang="en-US" sz="27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қуат — уақыт бірлігінде түрленетін энергия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 уақыт ішіндегі энергия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Дж, кВт·сағ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элемент кернеуі мен тогы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жұмыс уақыты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с, сағ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41148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42062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446227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Резистордағы қуат толығымен жылуға айналады (Джоуль–Ленц заңы: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663440" y="41148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0" y="42062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446227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кез келген элемент үшін;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тек резистор үшін. 1 кВт·сағ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3,6 · 10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Дж.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толық тізбек және қуат балансы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60120" y="3831336"/>
            <a:ext cx="2148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108960" y="383133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960120" y="5340096"/>
            <a:ext cx="2148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960120" y="3831336"/>
            <a:ext cx="0" cy="1508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68096" y="439369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960120" y="444855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118872" y="444855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В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1463040" y="375361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234440" y="33375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Ом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3031236" y="4334256"/>
            <a:ext cx="155448" cy="50292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249424" y="444855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Ом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2423160" y="3995928"/>
            <a:ext cx="5486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2377440" y="410565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24/(11 + 1)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2" name="Shape 29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 кернеуі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· 11 = 22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  (тексеру: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В)</a:t>
            </a:r>
            <a:endParaRPr lang="en-US" sz="1550" dirty="0"/>
          </a:p>
        </p:txBody>
      </p:sp>
      <p:sp>
        <p:nvSpPr>
          <p:cNvPr id="37" name="Shape 34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</a:t>
            </a:r>
            <a:endParaRPr lang="en-US" sz="1200" dirty="0"/>
          </a:p>
        </p:txBody>
      </p:sp>
      <p:sp>
        <p:nvSpPr>
          <p:cNvPr id="41" name="Text 38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550" dirty="0"/>
          </a:p>
        </p:txBody>
      </p:sp>
      <p:sp>
        <p:nvSpPr>
          <p:cNvPr id="42" name="Shape 39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 қуаты</a:t>
            </a:r>
            <a:endParaRPr lang="en-US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 · 2 = 48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= 44 + 4 Вт ✓</a:t>
            </a:r>
            <a:endParaRPr lang="en-US" sz="1550" dirty="0"/>
          </a:p>
        </p:txBody>
      </p:sp>
      <p:sp>
        <p:nvSpPr>
          <p:cNvPr id="47" name="Shape 44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ПӘК</a:t>
            </a:r>
            <a:endParaRPr lang="en-US" sz="1200" dirty="0"/>
          </a:p>
        </p:txBody>
      </p:sp>
      <p:sp>
        <p:nvSpPr>
          <p:cNvPr id="51" name="Text 48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44/48 ≈ 0,917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(91,7 %)</a:t>
            </a:r>
            <a:endParaRPr lang="en-US" sz="1550" dirty="0"/>
          </a:p>
        </p:txBody>
      </p:sp>
      <p:sp>
        <p:nvSpPr>
          <p:cNvPr id="52" name="Shape 49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4" name="Text 51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44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91,7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Жүктемеге берілетін қуат және ПӘК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Қуат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 максимал: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/(4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874520"/>
          <a:ext cx="502920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760720" y="1874520"/>
            <a:ext cx="2926080" cy="443484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943600" y="198424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қорытынды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943600" y="2331720"/>
            <a:ext cx="260604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кезінде қуат максимал, бірақ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≫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ПӘК жоғары болуы маңызды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Байланыс пен электроникада қуатты келістіру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жиі қолданылады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Айнымалы ток жағдайы 9-дәрісте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Кабель қимасын таңдау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Рұқсат етілген ток тығыздығы мен кернеу түсуі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ΔU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бойынша тексеріледі.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Аккумулятор диагностикасы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 кедергі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өлшеу арқылы анықталады;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өсуі — ескіру белгісі.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Қорғаныс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тұйықталу тогы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өте үлкен — сақтандырғыштар мен автоматтар соны ажыратуға есептеледі.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Амперметр тізбекке 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вольтметр элементке 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жалғанады.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  ·  Тұрақты ток тізбектері. Ом заңы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мен кернеудің физикалық айырмашылығы неде? Олар қай кезде тең болады?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мыс сымның кедергісі жазда қыстағыдан үлкен?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заңын қыздыру шамына неге тікелей қолдануға болмайды?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 кедергісі азайғанда көз қысқыштарындағы кернеу неге төмендейді?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Сыртқы сипаттамадан көздің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параметрлерін қалай анықтауға болады?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энергетикада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режимі (максимал қуат) қолданылмайды?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Қуаттың үш формуласының қайсысы кез келген элемент үшін жарамды және неге?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тізбегі көздерден, қабылдағыштардан және көмекші элементтерден тұрады; талдау орынбасу сұлбасы бойынша жүргізіледі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— зарядтың реттелген қозғалысы, кернеу — потенциалдар айырымы, ЭҚК — бөгде күштердің жұмысы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материалға, өлшемге және температураға тәуелді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 заңы: тізбек бөлігі үшін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толық тізбек үшін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балансы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орындалуы керек; ПӘК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Floyd T. L., Buchla D. M. Principles of Electric Circuits, 10th ed. — 37–107 б.;  [1] Alexander C. K., Sadiku M. N. O. Fundamentals of Electric Circuits, 7th ed. — 2-тарау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2-дәріс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2-дәріс: Тұрақты ток электр тізбектерінің негізгі ұғымдары, элементтері және Ом заңы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2026-09-29T10:51:26Z</dcterms:created>
  <dcterms:modified xsi:type="dcterms:W3CDTF">2026-09-29T10:51:26Z</dcterms:modified>
</cp:coreProperties>
</file>