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6858000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0" y="3383280"/>
            <a:ext cx="2606040" cy="4207669"/>
          </a:xfrm>
          <a:prstGeom prst="rect">
            <a:avLst/>
          </a:prstGeom>
        </p:spPr>
      </p:pic>
      <p:pic>
        <p:nvPicPr>
          <p:cNvPr id="3" name="Image 1" descr="/tmp/claude-0/-home-claude/1939fe36-8a2f-544c-b1ef-3e560798ac68/scratchpad/lib/logo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840" y="548640"/>
            <a:ext cx="4846320" cy="10966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8640" y="2011680"/>
            <a:ext cx="8046720" cy="731520"/>
          </a:xfrm>
          <a:prstGeom prst="rect">
            <a:avLst/>
          </a:prstGeom>
          <a:noFill/>
          <a:ln/>
          <a:effectLst>
            <a:outerShdw sx="100000" sy="100000" kx="0" ky="0" algn="bl" rotWithShape="0" blurRad="38100" dist="25400" dir="2700000">
              <a:srgbClr val="000000">
                <a:alpha val="30000"/>
              </a:srgbClr>
            </a:outerShdw>
          </a:effectLst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Электротехниканың теориялық негіздері I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640" y="288036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7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3-дәріс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22960" y="3246120"/>
            <a:ext cx="7498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Тұрақты ток тізбектеріндегі кедергілердің жалғануы, баламалы кедергілер және қуаттар теңгерімі</a:t>
            </a:r>
            <a:endParaRPr lang="en-US" sz="2000" dirty="0"/>
          </a:p>
        </p:txBody>
      </p:sp>
      <p:sp>
        <p:nvSpPr>
          <p:cNvPr id="7" name="Text 3"/>
          <p:cNvSpPr txBox="1"/>
          <p:nvPr/>
        </p:nvSpPr>
        <p:spPr>
          <a:xfrm>
            <a:off x="731520" y="4709160"/>
            <a:ext cx="7680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Оқытушы: Мамадияров Максат Муратович, PhD, қауымдастырылған профессор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731520" y="512064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«Электроника, телекоммуникация және ғарыштық технологиялар» кафедрасы</a:t>
            </a:r>
            <a:endParaRPr lang="en-US" sz="1300" dirty="0"/>
          </a:p>
        </p:txBody>
      </p:sp>
      <p:sp>
        <p:nvSpPr>
          <p:cNvPr id="9" name="Text 5"/>
          <p:cNvSpPr txBox="1"/>
          <p:nvPr/>
        </p:nvSpPr>
        <p:spPr>
          <a:xfrm>
            <a:off x="731520" y="553212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m.mamadiyarov@satbayev.university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731520" y="6263640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6B07101 – Энергетика  ·  2026–2027 оқу жылы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мазмұны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1887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49224" y="12710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94360" y="12893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1325880" y="11887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(баламалы) түрлендіру ұғымы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457200" y="19202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9224" y="20025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94360" y="20208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  <p:sp>
        <p:nvSpPr>
          <p:cNvPr id="14" name="Text 11"/>
          <p:cNvSpPr txBox="1"/>
          <p:nvPr/>
        </p:nvSpPr>
        <p:spPr>
          <a:xfrm>
            <a:off x="1325880" y="19202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Кедергілерді тізбектей жалғау; кернеу бөлгіш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457200" y="265176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49224" y="273405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94360" y="275234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  <p:sp>
        <p:nvSpPr>
          <p:cNvPr id="18" name="Text 15"/>
          <p:cNvSpPr txBox="1"/>
          <p:nvPr/>
        </p:nvSpPr>
        <p:spPr>
          <a:xfrm>
            <a:off x="1325880" y="265176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Кедергілерді параллель жалғау; ток бөлгіш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457200" y="338328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" y="346557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94360" y="348386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1325880" y="338328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Аралас жалғау және біртіндеп жеңілдету әдісі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457200" y="411480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49224" y="419709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94360" y="421538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  <p:sp>
        <p:nvSpPr>
          <p:cNvPr id="26" name="Text 23"/>
          <p:cNvSpPr txBox="1"/>
          <p:nvPr/>
        </p:nvSpPr>
        <p:spPr>
          <a:xfrm>
            <a:off x="1325880" y="411480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 ⇄ жұлдызша түрлендіру; көпір сұлбасы</a:t>
            </a:r>
            <a:endParaRPr lang="en-US" sz="1700" dirty="0"/>
          </a:p>
        </p:txBody>
      </p:sp>
      <p:sp>
        <p:nvSpPr>
          <p:cNvPr id="27" name="Shape 24"/>
          <p:cNvSpPr/>
          <p:nvPr/>
        </p:nvSpPr>
        <p:spPr>
          <a:xfrm>
            <a:off x="457200" y="484632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49224" y="492861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94360" y="494690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1200" dirty="0"/>
          </a:p>
        </p:txBody>
      </p:sp>
      <p:sp>
        <p:nvSpPr>
          <p:cNvPr id="30" name="Text 27"/>
          <p:cNvSpPr txBox="1"/>
          <p:nvPr/>
        </p:nvSpPr>
        <p:spPr>
          <a:xfrm>
            <a:off x="1325880" y="484632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теңгерімі (балансы) және көз режимдері</a:t>
            </a:r>
            <a:endParaRPr lang="en-US" sz="170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603504"/>
          </a:xfrm>
          <a:prstGeom prst="roundRect">
            <a:avLst>
              <a:gd name="adj" fmla="val 10606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49224" y="5660136"/>
            <a:ext cx="438912" cy="438912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94360" y="567842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1325880" y="5577840"/>
            <a:ext cx="7223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аспаптарының шегін кеңейту: шунт және қосымша резистор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Оқу нәтижелері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Дәріс соңында студент: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5720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9436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Тізбектей, параллель және аралас жалғаудың баламалы кедергісін есептейді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663440" y="160020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3" name="Shape 10"/>
          <p:cNvSpPr/>
          <p:nvPr/>
        </p:nvSpPr>
        <p:spPr>
          <a:xfrm>
            <a:off x="4837176" y="209397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4800600" y="21305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5486400" y="169164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бөлгіш пен ток бөлгіш формулаларын қолданады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9436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 пен жұлдызшаны өзара түрлендіреді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63440" y="324612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4837176" y="373989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4800600" y="37764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5486400" y="333756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Көпір сұлбасының теңгерім шартын түсіндіреді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45720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5" name="Shape 22"/>
          <p:cNvSpPr/>
          <p:nvPr/>
        </p:nvSpPr>
        <p:spPr>
          <a:xfrm>
            <a:off x="63093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59436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7" name="Text 24"/>
          <p:cNvSpPr txBox="1"/>
          <p:nvPr/>
        </p:nvSpPr>
        <p:spPr>
          <a:xfrm>
            <a:off x="128016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теңгерімін құрып, есептің дұрыстығын тексереді</a:t>
            </a:r>
            <a:endParaRPr lang="en-US" sz="1500" dirty="0"/>
          </a:p>
        </p:txBody>
      </p:sp>
      <p:sp>
        <p:nvSpPr>
          <p:cNvPr id="28" name="Shape 25"/>
          <p:cNvSpPr/>
          <p:nvPr/>
        </p:nvSpPr>
        <p:spPr>
          <a:xfrm>
            <a:off x="4663440" y="4892040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9" name="Shape 26"/>
          <p:cNvSpPr/>
          <p:nvPr/>
        </p:nvSpPr>
        <p:spPr>
          <a:xfrm>
            <a:off x="4837176" y="5385816"/>
            <a:ext cx="475488" cy="47548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4800600" y="542239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31" name="Text 28"/>
          <p:cNvSpPr txBox="1"/>
          <p:nvPr/>
        </p:nvSpPr>
        <p:spPr>
          <a:xfrm>
            <a:off x="5486400" y="4983480"/>
            <a:ext cx="3063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Шунт пен қосымша резисторды есептей алады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түрлендіру ұғымы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екіұштық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егер олардың қысқыштарындағы кернеу мен ток байланысы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6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бірдей болса.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1097280" y="3040380"/>
            <a:ext cx="1920240" cy="2011680"/>
          </a:xfrm>
          <a:prstGeom prst="roundRect">
            <a:avLst>
              <a:gd name="adj" fmla="val 3333"/>
            </a:avLst>
          </a:prstGeom>
          <a:solidFill>
            <a:srgbClr val="EAF0FA"/>
          </a:solidFill>
          <a:ln w="12700">
            <a:solidFill>
              <a:srgbClr val="294C9D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371600" y="351129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2240280" y="351129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522476" y="3954780"/>
            <a:ext cx="155448" cy="36576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2240280" y="42428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097280" y="468630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күрделі пассивті тізбек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640080" y="349758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640080" y="4594860"/>
            <a:ext cx="457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89788" y="34472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589788" y="45445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411480" y="336042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19" name="Text 16"/>
          <p:cNvSpPr txBox="1"/>
          <p:nvPr/>
        </p:nvSpPr>
        <p:spPr>
          <a:xfrm>
            <a:off x="411480" y="4457700"/>
            <a:ext cx="228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3291840" y="4046220"/>
            <a:ext cx="731520" cy="0"/>
          </a:xfrm>
          <a:prstGeom prst="line">
            <a:avLst/>
          </a:prstGeom>
          <a:noFill/>
          <a:ln w="38100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3429000" y="358902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≡</a:t>
            </a:r>
            <a:endParaRPr lang="en-US" sz="2200" dirty="0"/>
          </a:p>
        </p:txBody>
      </p:sp>
      <p:sp>
        <p:nvSpPr>
          <p:cNvPr id="22" name="Shape 19"/>
          <p:cNvSpPr/>
          <p:nvPr/>
        </p:nvSpPr>
        <p:spPr>
          <a:xfrm>
            <a:off x="4480560" y="349758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5029200" y="3497580"/>
            <a:ext cx="0" cy="10972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H="1">
            <a:off x="4480560" y="459486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4430268" y="344728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4430268" y="45445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7" name="Shape 24"/>
          <p:cNvSpPr/>
          <p:nvPr/>
        </p:nvSpPr>
        <p:spPr>
          <a:xfrm>
            <a:off x="4951476" y="381762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5248656" y="390906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400" dirty="0"/>
          </a:p>
        </p:txBody>
      </p:sp>
      <p:sp>
        <p:nvSpPr>
          <p:cNvPr id="29" name="Shape 26"/>
          <p:cNvSpPr/>
          <p:nvPr/>
        </p:nvSpPr>
        <p:spPr>
          <a:xfrm>
            <a:off x="5852160" y="1783080"/>
            <a:ext cx="2834640" cy="4526280"/>
          </a:xfrm>
          <a:prstGeom prst="roundRect">
            <a:avLst>
              <a:gd name="adj" fmla="val 2258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6035040" y="189280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Мәні</a:t>
            </a:r>
            <a:endParaRPr lang="en-US" sz="1400" dirty="0"/>
          </a:p>
        </p:txBody>
      </p:sp>
      <p:sp>
        <p:nvSpPr>
          <p:cNvPr id="31" name="Text 28"/>
          <p:cNvSpPr txBox="1"/>
          <p:nvPr/>
        </p:nvSpPr>
        <p:spPr>
          <a:xfrm>
            <a:off x="6035040" y="2240280"/>
            <a:ext cx="251460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Сыртқы тізбектегі токтар мен кернеулер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өзгермейді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Түрлендірілген бөліктің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ішкі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токтары жоғалады — оларды кейін бастапқы сұлбаға оралып табады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Мақсаты — есептеуді қысқарту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Кедергілерді тізбектей жалғау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Элементтер арқылы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ғана ток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өтеді; тармақталу нүктелері жоқ.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606040"/>
            <a:ext cx="4846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8978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436108" y="255574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623060" y="25283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440180" y="21122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577340" y="2898648"/>
            <a:ext cx="548640" cy="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1531620" y="29169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2834640" y="25283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2651760" y="21122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2788920" y="2898648"/>
            <a:ext cx="548640" cy="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8" name="Text 15"/>
          <p:cNvSpPr txBox="1"/>
          <p:nvPr/>
        </p:nvSpPr>
        <p:spPr>
          <a:xfrm>
            <a:off x="2743200" y="29169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4046220" y="252831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0" name="Text 17"/>
          <p:cNvSpPr txBox="1"/>
          <p:nvPr/>
        </p:nvSpPr>
        <p:spPr>
          <a:xfrm>
            <a:off x="3863340" y="211226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4000500" y="2898648"/>
            <a:ext cx="548640" cy="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3954780" y="291693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713232" y="2423160"/>
            <a:ext cx="818388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4" name="Text 21"/>
          <p:cNvSpPr txBox="1"/>
          <p:nvPr/>
        </p:nvSpPr>
        <p:spPr>
          <a:xfrm>
            <a:off x="802386" y="203911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640080" y="3383280"/>
            <a:ext cx="4846320" cy="0"/>
          </a:xfrm>
          <a:prstGeom prst="line">
            <a:avLst/>
          </a:prstGeom>
          <a:noFill/>
          <a:ln w="2222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2788920" y="3410712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500" dirty="0"/>
          </a:p>
        </p:txBody>
      </p:sp>
      <p:sp>
        <p:nvSpPr>
          <p:cNvPr id="27" name="Shape 24"/>
          <p:cNvSpPr/>
          <p:nvPr/>
        </p:nvSpPr>
        <p:spPr>
          <a:xfrm>
            <a:off x="822960" y="3931920"/>
            <a:ext cx="4480560" cy="1463040"/>
          </a:xfrm>
          <a:prstGeom prst="roundRect">
            <a:avLst>
              <a:gd name="adj" fmla="val 4375"/>
            </a:avLst>
          </a:prstGeom>
          <a:solidFill>
            <a:srgbClr val="1B2F5E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822960" y="397764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6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6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600" dirty="0"/>
          </a:p>
        </p:txBody>
      </p:sp>
      <p:sp>
        <p:nvSpPr>
          <p:cNvPr id="29" name="Text 26"/>
          <p:cNvSpPr txBox="1"/>
          <p:nvPr/>
        </p:nvSpPr>
        <p:spPr>
          <a:xfrm>
            <a:off x="822960" y="4617720"/>
            <a:ext cx="4480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1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1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1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1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1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1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1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1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</a:t>
            </a:r>
            <a:endParaRPr lang="en-US" sz="2100" dirty="0"/>
          </a:p>
        </p:txBody>
      </p:sp>
      <p:sp>
        <p:nvSpPr>
          <p:cNvPr id="30" name="Shape 27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Қасиеттері</a:t>
            </a:r>
            <a:endParaRPr lang="en-US" sz="1400" dirty="0"/>
          </a:p>
        </p:txBody>
      </p:sp>
      <p:sp>
        <p:nvSpPr>
          <p:cNvPr id="32" name="Text 29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кедергі ең үлкен кедергіден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үлкен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кедергіге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пропорционал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бөлінеді: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IR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элемент үзілсе — бүкіл тізбек тоқтайды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бірдей резистор: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nR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бөлгіш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жалғанған резисторлардың біріндегі кернеу жалпы кернеудің бөлігі болады: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475488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45720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0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3000" dirty="0"/>
          </a:p>
        </p:txBody>
      </p:sp>
      <p:sp>
        <p:nvSpPr>
          <p:cNvPr id="10" name="Shape 7"/>
          <p:cNvSpPr/>
          <p:nvPr/>
        </p:nvSpPr>
        <p:spPr>
          <a:xfrm>
            <a:off x="6492240" y="1938528"/>
            <a:ext cx="0" cy="21031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441948" y="1888236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441948" y="3991356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414516" y="2340864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449824" y="243230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6414516" y="3224174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5449824" y="3315614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6446520" y="294436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8" name="Shape 15"/>
          <p:cNvSpPr/>
          <p:nvPr/>
        </p:nvSpPr>
        <p:spPr>
          <a:xfrm>
            <a:off x="6492240" y="2990088"/>
            <a:ext cx="1005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7447788" y="2939796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492240" y="4041648"/>
            <a:ext cx="10058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7447788" y="3991356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7772400" y="3035808"/>
            <a:ext cx="0" cy="960120"/>
          </a:xfrm>
          <a:prstGeom prst="line">
            <a:avLst/>
          </a:prstGeom>
          <a:noFill/>
          <a:ln w="22225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3" name="Text 20"/>
          <p:cNvSpPr txBox="1"/>
          <p:nvPr/>
        </p:nvSpPr>
        <p:spPr>
          <a:xfrm>
            <a:off x="7818120" y="337870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00" b="1" i="1" dirty="0">
                <a:solidFill>
                  <a:srgbClr val="294C9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300" b="1" baseline="-4000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4" name="Shape 21"/>
          <p:cNvSpPr/>
          <p:nvPr/>
        </p:nvSpPr>
        <p:spPr>
          <a:xfrm>
            <a:off x="5806440" y="1984248"/>
            <a:ext cx="0" cy="2011680"/>
          </a:xfrm>
          <a:prstGeom prst="line">
            <a:avLst/>
          </a:prstGeom>
          <a:noFill/>
          <a:ln w="22225">
            <a:solidFill>
              <a:srgbClr val="2E7D32"/>
            </a:solidFill>
            <a:prstDash val="solid"/>
            <a:tailEnd type="triangle"/>
          </a:ln>
        </p:spPr>
      </p:sp>
      <p:sp>
        <p:nvSpPr>
          <p:cNvPr id="25" name="Text 22"/>
          <p:cNvSpPr txBox="1"/>
          <p:nvPr/>
        </p:nvSpPr>
        <p:spPr>
          <a:xfrm>
            <a:off x="5120640" y="2852928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2E7D3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13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4754880" cy="914400"/>
        </p:xfrm>
        <a:graphic>
          <a:graphicData uri="http://schemas.openxmlformats.org/drawingml/2006/table">
            <a:tbl>
              <a:tblPr/>
              <a:tblGrid>
                <a:gridCol w="855878"/>
                <a:gridCol w="2710282"/>
                <a:gridCol w="118872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бөлгішке берілген кернеу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шығыс кернеу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бөлгіш иықтары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27" name="Shape 23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28" name="Text 24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29" name="Text 25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Шығыс кернеу иықтардың кедергілер қатынасымен анықталады.</a:t>
            </a:r>
            <a:endParaRPr lang="en-US" sz="1400" dirty="0"/>
          </a:p>
        </p:txBody>
      </p:sp>
      <p:sp>
        <p:nvSpPr>
          <p:cNvPr id="30" name="Shape 26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31" name="Text 27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32" name="Text 28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Шығысқа жүктеме қосылмаған (бос жүріс) жағдайда. Жүктеме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-ге параллель қосылса, есепті қайта жасау керек.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Кедергілерді параллель жалғау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Барлық элемент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түйіндер жұбына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қосылады — оларда кернеу бірдей.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1965960"/>
            <a:ext cx="3886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731520" y="3429000"/>
            <a:ext cx="38862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1508760" y="1965960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431036" y="24688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1728216" y="2560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1325880" y="2103120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14" name="Text 11"/>
          <p:cNvSpPr txBox="1"/>
          <p:nvPr/>
        </p:nvSpPr>
        <p:spPr>
          <a:xfrm>
            <a:off x="640080" y="21488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3063240" y="1965960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2985516" y="24688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3282696" y="2560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>
            <a:off x="3017520" y="19202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3017520" y="33832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2880360" y="2103120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1" name="Text 18"/>
          <p:cNvSpPr txBox="1"/>
          <p:nvPr/>
        </p:nvSpPr>
        <p:spPr>
          <a:xfrm>
            <a:off x="2194560" y="21488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4617720" y="1965960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4539996" y="246888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4837176" y="25603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434840" y="2103120"/>
            <a:ext cx="0" cy="36576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6" name="Text 23"/>
          <p:cNvSpPr txBox="1"/>
          <p:nvPr/>
        </p:nvSpPr>
        <p:spPr>
          <a:xfrm>
            <a:off x="3749040" y="21488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300" b="1" baseline="-4000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1463040" y="19202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8" name="Shape 25"/>
          <p:cNvSpPr/>
          <p:nvPr/>
        </p:nvSpPr>
        <p:spPr>
          <a:xfrm>
            <a:off x="1463040" y="338328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9" name="Shape 26"/>
          <p:cNvSpPr/>
          <p:nvPr/>
        </p:nvSpPr>
        <p:spPr>
          <a:xfrm>
            <a:off x="681228" y="191566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81228" y="3378708"/>
            <a:ext cx="100584" cy="100584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B2F5E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1480" y="1965960"/>
            <a:ext cx="27432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32" name="Text 29"/>
          <p:cNvSpPr txBox="1"/>
          <p:nvPr/>
        </p:nvSpPr>
        <p:spPr>
          <a:xfrm>
            <a:off x="228600" y="1673352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33" name="Shape 30"/>
          <p:cNvSpPr/>
          <p:nvPr/>
        </p:nvSpPr>
        <p:spPr>
          <a:xfrm>
            <a:off x="731520" y="3840480"/>
            <a:ext cx="4663440" cy="1554480"/>
          </a:xfrm>
          <a:prstGeom prst="roundRect">
            <a:avLst>
              <a:gd name="adj" fmla="val 4118"/>
            </a:avLst>
          </a:prstGeom>
          <a:solidFill>
            <a:srgbClr val="1B2F5E"/>
          </a:solidFill>
          <a:ln/>
        </p:spPr>
      </p:sp>
      <p:sp>
        <p:nvSpPr>
          <p:cNvPr id="34" name="Text 31"/>
          <p:cNvSpPr txBox="1"/>
          <p:nvPr/>
        </p:nvSpPr>
        <p:spPr>
          <a:xfrm>
            <a:off x="731520" y="388620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3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1/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3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+ 1/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3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3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+ 1/</a:t>
            </a:r>
            <a:r>
              <a:rPr lang="en-US" sz="23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3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300" dirty="0"/>
          </a:p>
        </p:txBody>
      </p:sp>
      <p:sp>
        <p:nvSpPr>
          <p:cNvPr id="35" name="Text 32"/>
          <p:cNvSpPr txBox="1"/>
          <p:nvPr/>
        </p:nvSpPr>
        <p:spPr>
          <a:xfrm>
            <a:off x="731520" y="43891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000" dirty="0"/>
          </a:p>
        </p:txBody>
      </p:sp>
      <p:sp>
        <p:nvSpPr>
          <p:cNvPr id="36" name="Text 33"/>
          <p:cNvSpPr txBox="1"/>
          <p:nvPr/>
        </p:nvSpPr>
        <p:spPr>
          <a:xfrm>
            <a:off x="731520" y="4846320"/>
            <a:ext cx="4663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0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,   </a:t>
            </a:r>
            <a:r>
              <a:rPr lang="en-US" sz="20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</a:t>
            </a:r>
            <a:endParaRPr lang="en-US" sz="2000" dirty="0"/>
          </a:p>
        </p:txBody>
      </p:sp>
      <p:sp>
        <p:nvSpPr>
          <p:cNvPr id="37" name="Shape 34"/>
          <p:cNvSpPr/>
          <p:nvPr/>
        </p:nvSpPr>
        <p:spPr>
          <a:xfrm>
            <a:off x="5943600" y="1783080"/>
            <a:ext cx="2743200" cy="4526280"/>
          </a:xfrm>
          <a:prstGeom prst="roundRect">
            <a:avLst>
              <a:gd name="adj" fmla="val 2333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6126480" y="1892808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Қасиеттері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6126480" y="2240280"/>
            <a:ext cx="242316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кедергі ең кіші кедергіден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кіші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резистор үшін: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бірдей резистор: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тармақтың үзілуі қалғандарына әсер етпейді — тұрмыстық желінің негізі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бөлгіш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екі тармаққа жалпы ток кедергілерге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пропорционал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бөлінеді: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,    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24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4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2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тармақталуға дейінгі жалпы ток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тармақ токтары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r>
                        <a:rPr lang="en-US" sz="13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, </a:t>
                      </a:r>
                      <a:r>
                        <a:rPr lang="en-US" sz="13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3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тармақ кедергілері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кедергісі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аз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тармақпен көбірек өтеді: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Тек екі параллель тармақ үшін. Көп тармақта: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·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ΣG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 және параллель жалғауды салыстыру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5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926080"/>
                <a:gridCol w="292608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Сипаттама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Тізбектей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Параллель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Ортақ шама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Қосылатын шама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Кернеулер: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Токтар: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ΣI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Баламалы параметр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экв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G</a:t>
                      </a:r>
                      <a:r>
                        <a:rPr lang="en-US" sz="1400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экв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=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ΣG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b="1" baseline="-400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экв</a:t>
                      </a: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шамасы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үлкен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-дан үлкен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ең кіші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-дан кіші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Бөліну заңы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~ 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(кернеу бөлгіш)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 ~ 1/</a:t>
                      </a:r>
                      <a:r>
                        <a:rPr lang="en-US" sz="140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40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(ток бөлгіш)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Бір элемент үзілсе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Бүкіл тізбек тоқтайды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Қалғандары жұмыс істейді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Мысал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Гирлянда, кернеу бөлгіш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40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Үй желісіндегі қабылдағыштар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Аралас жалғау: біртіндеп жеңілдету әдісі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Аралас тізбек айқын тізбектей немесе параллель топтарды кезекпен ауыстыру арқылы бір </a:t>
            </a:r>
            <a:r>
              <a:rPr lang="en-US" sz="16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60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-ке келтіріледі.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9" name="Shape 6"/>
          <p:cNvSpPr/>
          <p:nvPr/>
        </p:nvSpPr>
        <p:spPr>
          <a:xfrm>
            <a:off x="118186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110871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Топтарды табу</a:t>
            </a:r>
            <a:endParaRPr lang="en-US" sz="1450" dirty="0"/>
          </a:p>
        </p:txBody>
      </p:sp>
      <p:sp>
        <p:nvSpPr>
          <p:cNvPr id="12" name="Text 9"/>
          <p:cNvSpPr txBox="1"/>
          <p:nvPr/>
        </p:nvSpPr>
        <p:spPr>
          <a:xfrm>
            <a:off x="56692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ток өтетін (тізбектей) немесе бір түйін жұбына қосылған (параллель) элементтерді белгілеу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33629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14" name="Shape 11"/>
          <p:cNvSpPr/>
          <p:nvPr/>
        </p:nvSpPr>
        <p:spPr>
          <a:xfrm>
            <a:off x="258318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15" name="Shape 12"/>
          <p:cNvSpPr/>
          <p:nvPr/>
        </p:nvSpPr>
        <p:spPr>
          <a:xfrm>
            <a:off x="330784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323469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7" name="Text 14"/>
          <p:cNvSpPr txBox="1"/>
          <p:nvPr/>
        </p:nvSpPr>
        <p:spPr>
          <a:xfrm>
            <a:off x="267462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Жеңілдету</a:t>
            </a:r>
            <a:endParaRPr lang="en-US" sz="1450" dirty="0"/>
          </a:p>
        </p:txBody>
      </p:sp>
      <p:sp>
        <p:nvSpPr>
          <p:cNvPr id="18" name="Text 15"/>
          <p:cNvSpPr txBox="1"/>
          <p:nvPr/>
        </p:nvSpPr>
        <p:spPr>
          <a:xfrm>
            <a:off x="269290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топты баламалы кедергімен ауыстырып, сұлбаны қайта сызу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446227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0" name="Shape 17"/>
          <p:cNvSpPr/>
          <p:nvPr/>
        </p:nvSpPr>
        <p:spPr>
          <a:xfrm>
            <a:off x="470916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EAF0FA"/>
          </a:solidFill>
          <a:ln/>
        </p:spPr>
      </p:sp>
      <p:sp>
        <p:nvSpPr>
          <p:cNvPr id="21" name="Shape 18"/>
          <p:cNvSpPr/>
          <p:nvPr/>
        </p:nvSpPr>
        <p:spPr>
          <a:xfrm>
            <a:off x="5433822" y="1947672"/>
            <a:ext cx="402336" cy="402336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6067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23" name="Text 20"/>
          <p:cNvSpPr txBox="1"/>
          <p:nvPr/>
        </p:nvSpPr>
        <p:spPr>
          <a:xfrm>
            <a:off x="480060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4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және </a:t>
            </a:r>
            <a:r>
              <a:rPr lang="en-US" sz="14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450" dirty="0"/>
          </a:p>
        </p:txBody>
      </p:sp>
      <p:sp>
        <p:nvSpPr>
          <p:cNvPr id="24" name="Text 21"/>
          <p:cNvSpPr txBox="1"/>
          <p:nvPr/>
        </p:nvSpPr>
        <p:spPr>
          <a:xfrm>
            <a:off x="481888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Кіріс кедергісін тауып, жалпы токты анықтау: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2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2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endParaRPr lang="en-US" sz="1250" dirty="0"/>
          </a:p>
        </p:txBody>
      </p:sp>
      <p:sp>
        <p:nvSpPr>
          <p:cNvPr id="25" name="Shape 22"/>
          <p:cNvSpPr/>
          <p:nvPr/>
        </p:nvSpPr>
        <p:spPr>
          <a:xfrm>
            <a:off x="6588252" y="3634740"/>
            <a:ext cx="219456" cy="0"/>
          </a:xfrm>
          <a:prstGeom prst="line">
            <a:avLst/>
          </a:prstGeom>
          <a:noFill/>
          <a:ln w="25400">
            <a:solidFill>
              <a:srgbClr val="294C9D"/>
            </a:solidFill>
            <a:prstDash val="solid"/>
            <a:tailEnd type="triangle"/>
          </a:ln>
        </p:spPr>
      </p:sp>
      <p:sp>
        <p:nvSpPr>
          <p:cNvPr id="26" name="Shape 23"/>
          <p:cNvSpPr/>
          <p:nvPr/>
        </p:nvSpPr>
        <p:spPr>
          <a:xfrm>
            <a:off x="6835140" y="1783080"/>
            <a:ext cx="1851660" cy="3703320"/>
          </a:xfrm>
          <a:prstGeom prst="roundRect">
            <a:avLst>
              <a:gd name="adj" fmla="val 3457"/>
            </a:avLst>
          </a:prstGeom>
          <a:solidFill>
            <a:srgbClr val="1B2F5E"/>
          </a:solidFill>
          <a:ln/>
        </p:spPr>
      </p:sp>
      <p:sp>
        <p:nvSpPr>
          <p:cNvPr id="27" name="Shape 24"/>
          <p:cNvSpPr/>
          <p:nvPr/>
        </p:nvSpPr>
        <p:spPr>
          <a:xfrm>
            <a:off x="7559802" y="1947672"/>
            <a:ext cx="402336" cy="402336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8" name="Text 25"/>
          <p:cNvSpPr txBox="1"/>
          <p:nvPr/>
        </p:nvSpPr>
        <p:spPr>
          <a:xfrm>
            <a:off x="7486650" y="194767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6926580" y="2441448"/>
            <a:ext cx="16687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жүріс</a:t>
            </a:r>
            <a:endParaRPr lang="en-US" sz="1450" dirty="0"/>
          </a:p>
        </p:txBody>
      </p:sp>
      <p:sp>
        <p:nvSpPr>
          <p:cNvPr id="30" name="Text 27"/>
          <p:cNvSpPr txBox="1"/>
          <p:nvPr/>
        </p:nvSpPr>
        <p:spPr>
          <a:xfrm>
            <a:off x="6944868" y="3081528"/>
            <a:ext cx="1632204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50" dirty="0">
                <a:solidFill>
                  <a:srgbClr val="E3E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Бастапқы сұлбаға қайтып, тармақ токтары мен кернеулерін табу</a:t>
            </a:r>
            <a:endParaRPr lang="en-US" sz="1250" dirty="0"/>
          </a:p>
        </p:txBody>
      </p:sp>
      <p:sp>
        <p:nvSpPr>
          <p:cNvPr id="31" name="Shape 28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EAF0FA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ЕСКЕРТУ</a:t>
            </a:r>
            <a:endParaRPr lang="en-US" sz="950" dirty="0"/>
          </a:p>
        </p:txBody>
      </p:sp>
      <p:sp>
        <p:nvSpPr>
          <p:cNvPr id="33" name="Text 30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жүрісте ток бөлгіш пен кернеу бөлгіш формулалары ең ыңғайлы құрал.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Есептік мысал: аралас жалғау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(тізбектей)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 ∥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қуат балансы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31520" y="3785616"/>
            <a:ext cx="24688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00400" y="3785616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731520" y="5340096"/>
            <a:ext cx="24688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731520" y="3785616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2194560" y="3785616"/>
            <a:ext cx="0" cy="155448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148840" y="37398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Shape 16"/>
          <p:cNvSpPr/>
          <p:nvPr/>
        </p:nvSpPr>
        <p:spPr>
          <a:xfrm>
            <a:off x="2148840" y="529437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Shape 17"/>
          <p:cNvSpPr/>
          <p:nvPr/>
        </p:nvSpPr>
        <p:spPr>
          <a:xfrm>
            <a:off x="539496" y="437083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731520" y="442569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1024128" y="4425696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В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1325880" y="370789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1143000" y="32918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2116836" y="433425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1152144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27" name="Shape 24"/>
          <p:cNvSpPr/>
          <p:nvPr/>
        </p:nvSpPr>
        <p:spPr>
          <a:xfrm>
            <a:off x="3122676" y="4334256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8" name="Text 25"/>
          <p:cNvSpPr txBox="1"/>
          <p:nvPr/>
        </p:nvSpPr>
        <p:spPr>
          <a:xfrm>
            <a:off x="2157984" y="442569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топ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 · 12/(6 + 12) = 4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кедергі және ток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4 + 4 = 8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24/8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 бөліктің кернеуі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 · 4 = 12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 токтары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12/6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12/12 = 1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  (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+ 1 = 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✓)</a:t>
            </a:r>
            <a:endParaRPr lang="en-US" sz="1550" dirty="0"/>
          </a:p>
        </p:txBody>
      </p:sp>
      <p:sp>
        <p:nvSpPr>
          <p:cNvPr id="50" name="Shape 47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 балансы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72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Вт;   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36 + 24 + 12 = 72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✓</a:t>
            </a:r>
            <a:endParaRPr lang="en-US" sz="1550" dirty="0"/>
          </a:p>
        </p:txBody>
      </p:sp>
      <p:sp>
        <p:nvSpPr>
          <p:cNvPr id="55" name="Shape 52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7" name="Text 54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8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 ⇄ жұлдызша түрлендіру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2412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Кейбір тізбектерде (көпір, үшфазалы жүктеме) тізбектей де, параллель де топ жоқ — онда үш ұшты құрылымдар өзара түрлендіріледі.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691640"/>
            <a:ext cx="4023360" cy="2331720"/>
          </a:xfrm>
          <a:prstGeom prst="roundRect">
            <a:avLst>
              <a:gd name="adj" fmla="val 27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594360" y="17830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 (Δ)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 flipH="1">
            <a:off x="1826514" y="2148840"/>
            <a:ext cx="825246" cy="138988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1826514" y="3538728"/>
            <a:ext cx="1650492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flipH="1" flipV="1">
            <a:off x="2651760" y="2148840"/>
            <a:ext cx="825246" cy="138988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3540000">
            <a:off x="2010537" y="2766060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1370457" y="25694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 rot="3540000">
            <a:off x="2835783" y="2766060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3018663" y="256946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endParaRPr lang="en-US" sz="1300" dirty="0"/>
          </a:p>
        </p:txBody>
      </p:sp>
      <p:sp>
        <p:nvSpPr>
          <p:cNvPr id="17" name="Shape 14"/>
          <p:cNvSpPr/>
          <p:nvPr/>
        </p:nvSpPr>
        <p:spPr>
          <a:xfrm>
            <a:off x="2423160" y="3461004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2240280" y="304495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</a:t>
            </a:r>
            <a:endParaRPr lang="en-US" sz="1300" dirty="0"/>
          </a:p>
        </p:txBody>
      </p:sp>
      <p:sp>
        <p:nvSpPr>
          <p:cNvPr id="19" name="Shape 16"/>
          <p:cNvSpPr/>
          <p:nvPr/>
        </p:nvSpPr>
        <p:spPr>
          <a:xfrm>
            <a:off x="2606040" y="2103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2514600" y="1737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21" name="Shape 18"/>
          <p:cNvSpPr/>
          <p:nvPr/>
        </p:nvSpPr>
        <p:spPr>
          <a:xfrm>
            <a:off x="1780794" y="34930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1415034" y="34015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23" name="Shape 20"/>
          <p:cNvSpPr/>
          <p:nvPr/>
        </p:nvSpPr>
        <p:spPr>
          <a:xfrm>
            <a:off x="3431286" y="34930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3614166" y="34015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4663440" y="1691640"/>
            <a:ext cx="4023360" cy="2331720"/>
          </a:xfrm>
          <a:prstGeom prst="roundRect">
            <a:avLst>
              <a:gd name="adj" fmla="val 27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4800600" y="178308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Жұлдызша (Y)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6858000" y="2148840"/>
            <a:ext cx="0" cy="1005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 flipV="1">
            <a:off x="6032754" y="3154680"/>
            <a:ext cx="825246" cy="38404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flipH="1" flipV="1">
            <a:off x="6858000" y="3154680"/>
            <a:ext cx="825246" cy="384048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30" name="Shape 27"/>
          <p:cNvSpPr/>
          <p:nvPr/>
        </p:nvSpPr>
        <p:spPr>
          <a:xfrm>
            <a:off x="6780276" y="2423160"/>
            <a:ext cx="155448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7077456" y="251460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400" dirty="0"/>
          </a:p>
        </p:txBody>
      </p:sp>
      <p:sp>
        <p:nvSpPr>
          <p:cNvPr id="32" name="Shape 29"/>
          <p:cNvSpPr/>
          <p:nvPr/>
        </p:nvSpPr>
        <p:spPr>
          <a:xfrm rot="-780000">
            <a:off x="6216777" y="3268980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5988177" y="29352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300" dirty="0"/>
          </a:p>
        </p:txBody>
      </p:sp>
      <p:sp>
        <p:nvSpPr>
          <p:cNvPr id="34" name="Shape 31"/>
          <p:cNvSpPr/>
          <p:nvPr/>
        </p:nvSpPr>
        <p:spPr>
          <a:xfrm rot="780000">
            <a:off x="7042023" y="3268980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6813423" y="29352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3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300" dirty="0"/>
          </a:p>
        </p:txBody>
      </p:sp>
      <p:sp>
        <p:nvSpPr>
          <p:cNvPr id="36" name="Shape 33"/>
          <p:cNvSpPr/>
          <p:nvPr/>
        </p:nvSpPr>
        <p:spPr>
          <a:xfrm>
            <a:off x="6812280" y="310896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7" name="Shape 34"/>
          <p:cNvSpPr/>
          <p:nvPr/>
        </p:nvSpPr>
        <p:spPr>
          <a:xfrm>
            <a:off x="6812280" y="21031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8" name="Text 35"/>
          <p:cNvSpPr txBox="1"/>
          <p:nvPr/>
        </p:nvSpPr>
        <p:spPr>
          <a:xfrm>
            <a:off x="6720840" y="1737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300" dirty="0"/>
          </a:p>
        </p:txBody>
      </p:sp>
      <p:sp>
        <p:nvSpPr>
          <p:cNvPr id="39" name="Shape 36"/>
          <p:cNvSpPr/>
          <p:nvPr/>
        </p:nvSpPr>
        <p:spPr>
          <a:xfrm>
            <a:off x="5987034" y="34930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0" name="Text 37"/>
          <p:cNvSpPr txBox="1"/>
          <p:nvPr/>
        </p:nvSpPr>
        <p:spPr>
          <a:xfrm>
            <a:off x="5621274" y="34015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300" dirty="0"/>
          </a:p>
        </p:txBody>
      </p:sp>
      <p:sp>
        <p:nvSpPr>
          <p:cNvPr id="41" name="Shape 38"/>
          <p:cNvSpPr/>
          <p:nvPr/>
        </p:nvSpPr>
        <p:spPr>
          <a:xfrm>
            <a:off x="7637526" y="3493008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7820406" y="3401568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43" name="Shape 40"/>
          <p:cNvSpPr/>
          <p:nvPr/>
        </p:nvSpPr>
        <p:spPr>
          <a:xfrm>
            <a:off x="457200" y="4206240"/>
            <a:ext cx="4023360" cy="2057400"/>
          </a:xfrm>
          <a:prstGeom prst="roundRect">
            <a:avLst>
              <a:gd name="adj" fmla="val 3111"/>
            </a:avLst>
          </a:prstGeom>
          <a:solidFill>
            <a:srgbClr val="1B2F5E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457200" y="427939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→ Y</a:t>
            </a:r>
            <a:endParaRPr lang="en-US" sz="13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" y="4572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endParaRPr lang="en-US" sz="19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" y="50292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endParaRPr lang="en-US" sz="1900" dirty="0"/>
          </a:p>
        </p:txBody>
      </p:sp>
      <p:sp>
        <p:nvSpPr>
          <p:cNvPr id="47" name="Text 44"/>
          <p:cNvSpPr txBox="1"/>
          <p:nvPr/>
        </p:nvSpPr>
        <p:spPr>
          <a:xfrm>
            <a:off x="457200" y="54864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endParaRPr lang="en-US" sz="1900" dirty="0"/>
          </a:p>
        </p:txBody>
      </p:sp>
      <p:sp>
        <p:nvSpPr>
          <p:cNvPr id="48" name="Text 45"/>
          <p:cNvSpPr txBox="1"/>
          <p:nvPr/>
        </p:nvSpPr>
        <p:spPr>
          <a:xfrm>
            <a:off x="548640" y="59436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2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r>
              <a:rPr lang="en-US" sz="1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</a:t>
            </a:r>
            <a:r>
              <a:rPr lang="en-US" sz="1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endParaRPr lang="en-US" sz="1200" dirty="0"/>
          </a:p>
        </p:txBody>
      </p:sp>
      <p:sp>
        <p:nvSpPr>
          <p:cNvPr id="49" name="Shape 46"/>
          <p:cNvSpPr/>
          <p:nvPr/>
        </p:nvSpPr>
        <p:spPr>
          <a:xfrm>
            <a:off x="4663440" y="4206240"/>
            <a:ext cx="4023360" cy="2057400"/>
          </a:xfrm>
          <a:prstGeom prst="roundRect">
            <a:avLst>
              <a:gd name="adj" fmla="val 3111"/>
            </a:avLst>
          </a:prstGeom>
          <a:solidFill>
            <a:srgbClr val="294C9D"/>
          </a:solidFill>
          <a:ln/>
        </p:spPr>
      </p:sp>
      <p:sp>
        <p:nvSpPr>
          <p:cNvPr id="50" name="Text 47"/>
          <p:cNvSpPr txBox="1"/>
          <p:nvPr/>
        </p:nvSpPr>
        <p:spPr>
          <a:xfrm>
            <a:off x="4663440" y="4279392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 → Δ</a:t>
            </a:r>
            <a:endParaRPr lang="en-US" sz="1300" dirty="0"/>
          </a:p>
        </p:txBody>
      </p:sp>
      <p:sp>
        <p:nvSpPr>
          <p:cNvPr id="51" name="Text 48"/>
          <p:cNvSpPr txBox="1"/>
          <p:nvPr/>
        </p:nvSpPr>
        <p:spPr>
          <a:xfrm>
            <a:off x="4663440" y="45720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1900" dirty="0"/>
          </a:p>
        </p:txBody>
      </p:sp>
      <p:sp>
        <p:nvSpPr>
          <p:cNvPr id="52" name="Text 49"/>
          <p:cNvSpPr txBox="1"/>
          <p:nvPr/>
        </p:nvSpPr>
        <p:spPr>
          <a:xfrm>
            <a:off x="4663440" y="50292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1900" dirty="0"/>
          </a:p>
        </p:txBody>
      </p:sp>
      <p:sp>
        <p:nvSpPr>
          <p:cNvPr id="53" name="Text 50"/>
          <p:cNvSpPr txBox="1"/>
          <p:nvPr/>
        </p:nvSpPr>
        <p:spPr>
          <a:xfrm>
            <a:off x="4663440" y="5486400"/>
            <a:ext cx="4023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9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9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endParaRPr lang="en-US" sz="1900" dirty="0"/>
          </a:p>
        </p:txBody>
      </p:sp>
      <p:sp>
        <p:nvSpPr>
          <p:cNvPr id="54" name="Text 51"/>
          <p:cNvSpPr txBox="1"/>
          <p:nvPr/>
        </p:nvSpPr>
        <p:spPr>
          <a:xfrm>
            <a:off x="4754880" y="5943600"/>
            <a:ext cx="3840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Симметриялы жағдайда: </a:t>
            </a: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i="1" baseline="-400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</a:t>
            </a:r>
            <a:r>
              <a:rPr lang="en-US" sz="1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200" i="1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200" baseline="-4000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</a:t>
            </a:r>
            <a:r>
              <a:rPr lang="en-US" sz="1200" dirty="0">
                <a:solidFill>
                  <a:srgbClr val="C5D5F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/3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Көпір сұлбасы және оның теңгерімі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Төрт иықты көпірде диагональдағы ток нөлге тең болатын жағдай — </a:t>
            </a:r>
            <a:r>
              <a:rPr lang="en-US" sz="16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теңгерілген көпір</a:t>
            </a: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 flipH="1">
            <a:off x="1371600" y="2103120"/>
            <a:ext cx="137160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371600" y="3749040"/>
            <a:ext cx="137160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 flipV="1">
            <a:off x="2743200" y="3749040"/>
            <a:ext cx="137160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 flipH="1" flipV="1">
            <a:off x="2743200" y="2103120"/>
            <a:ext cx="1371600" cy="16459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1828800" y="284835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1234440" y="2560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14" name="Shape 11"/>
          <p:cNvSpPr/>
          <p:nvPr/>
        </p:nvSpPr>
        <p:spPr>
          <a:xfrm rot="2700000">
            <a:off x="3200400" y="284835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3337560" y="25603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6" name="Shape 13"/>
          <p:cNvSpPr/>
          <p:nvPr/>
        </p:nvSpPr>
        <p:spPr>
          <a:xfrm rot="2700000">
            <a:off x="1828800" y="449427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1234440" y="4663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8" name="Shape 15"/>
          <p:cNvSpPr/>
          <p:nvPr/>
        </p:nvSpPr>
        <p:spPr>
          <a:xfrm rot="-2700000">
            <a:off x="3200400" y="4494276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3337560" y="46634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 flipH="1">
            <a:off x="822960" y="374904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" y="3749040"/>
            <a:ext cx="0" cy="2148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822960" y="5897880"/>
            <a:ext cx="384048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flipV="1">
            <a:off x="4663440" y="3749040"/>
            <a:ext cx="0" cy="2148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 flipH="1">
            <a:off x="4114800" y="3749040"/>
            <a:ext cx="5486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2551176" y="5705856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2606040" y="5897880"/>
            <a:ext cx="27432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7" name="Text 24"/>
          <p:cNvSpPr txBox="1"/>
          <p:nvPr/>
        </p:nvSpPr>
        <p:spPr>
          <a:xfrm>
            <a:off x="1645920" y="576072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endParaRPr lang="en-US" sz="1400" dirty="0"/>
          </a:p>
        </p:txBody>
      </p:sp>
      <p:sp>
        <p:nvSpPr>
          <p:cNvPr id="28" name="Shape 25"/>
          <p:cNvSpPr/>
          <p:nvPr/>
        </p:nvSpPr>
        <p:spPr>
          <a:xfrm>
            <a:off x="2743200" y="2103120"/>
            <a:ext cx="0" cy="32918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>
            <a:off x="2560320" y="3566160"/>
            <a:ext cx="365760" cy="365760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0" name="Text 27"/>
          <p:cNvSpPr txBox="1"/>
          <p:nvPr/>
        </p:nvSpPr>
        <p:spPr>
          <a:xfrm>
            <a:off x="2560320" y="3566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2697480" y="205740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2" name="Shape 29"/>
          <p:cNvSpPr/>
          <p:nvPr/>
        </p:nvSpPr>
        <p:spPr>
          <a:xfrm>
            <a:off x="2697480" y="534924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3" name="Shape 30"/>
          <p:cNvSpPr/>
          <p:nvPr/>
        </p:nvSpPr>
        <p:spPr>
          <a:xfrm>
            <a:off x="1325880" y="37033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4" name="Shape 31"/>
          <p:cNvSpPr/>
          <p:nvPr/>
        </p:nvSpPr>
        <p:spPr>
          <a:xfrm>
            <a:off x="4069080" y="3703320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35" name="Text 32"/>
          <p:cNvSpPr txBox="1"/>
          <p:nvPr/>
        </p:nvSpPr>
        <p:spPr>
          <a:xfrm>
            <a:off x="2423160" y="192024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300" dirty="0"/>
          </a:p>
        </p:txBody>
      </p:sp>
      <p:sp>
        <p:nvSpPr>
          <p:cNvPr id="36" name="Text 33"/>
          <p:cNvSpPr txBox="1"/>
          <p:nvPr/>
        </p:nvSpPr>
        <p:spPr>
          <a:xfrm>
            <a:off x="2423160" y="5166360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300" dirty="0"/>
          </a:p>
        </p:txBody>
      </p:sp>
      <p:sp>
        <p:nvSpPr>
          <p:cNvPr id="37" name="Shape 34"/>
          <p:cNvSpPr/>
          <p:nvPr/>
        </p:nvSpPr>
        <p:spPr>
          <a:xfrm>
            <a:off x="5669280" y="1783080"/>
            <a:ext cx="3017520" cy="4526280"/>
          </a:xfrm>
          <a:prstGeom prst="roundRect">
            <a:avLst>
              <a:gd name="adj" fmla="val 2121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8" name="Text 35"/>
          <p:cNvSpPr txBox="1"/>
          <p:nvPr/>
        </p:nvSpPr>
        <p:spPr>
          <a:xfrm>
            <a:off x="5852160" y="1892808"/>
            <a:ext cx="2651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Теңгерім шарты</a:t>
            </a:r>
            <a:endParaRPr lang="en-US" sz="1400" dirty="0"/>
          </a:p>
        </p:txBody>
      </p:sp>
      <p:sp>
        <p:nvSpPr>
          <p:cNvPr id="39" name="Text 36"/>
          <p:cNvSpPr txBox="1"/>
          <p:nvPr/>
        </p:nvSpPr>
        <p:spPr>
          <a:xfrm>
            <a:off x="5852160" y="2240280"/>
            <a:ext cx="2697480" cy="3977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⇒ 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r>
              <a:rPr lang="en-US" sz="14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</a:t>
            </a:r>
            <a:r>
              <a:rPr lang="en-US" sz="1400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Теңгерілген көпірде диагональды алып тастауға болады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Теңгерілмеген көпір Δ → Y түрлендіруімен немесе 4–5-дәріс әдістерімен есептеледі</a:t>
            </a:r>
            <a:endParaRPr lang="en-US" sz="1400" dirty="0"/>
          </a:p>
          <a:p>
            <a:pPr marL="203200" indent="-2032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Қолданылуы: Уитстон көпірі, тензодатчиктер, термометрлер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теңгерімі (балансы)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Энергияның сақталу заңы: көздер берген қуат қабылдағыштар тұтынған қуатқа тең.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57200" y="1755648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1B2F5E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755648"/>
            <a:ext cx="804672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</a:t>
            </a: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3000" b="1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30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3000" b="1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30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2990088"/>
          <a:ext cx="8229600" cy="914400"/>
        </p:xfrm>
        <a:graphic>
          <a:graphicData uri="http://schemas.openxmlformats.org/drawingml/2006/table">
            <a:tbl>
              <a:tblPr/>
              <a:tblGrid>
                <a:gridCol w="1481328"/>
                <a:gridCol w="4690872"/>
                <a:gridCol w="2057400"/>
              </a:tblGrid>
              <a:tr h="3108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Шама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Мағынасы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Өлшем бірлігі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94C9D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-ЭҚК көзінің қуаты;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E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пен 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бағыттас болса «+», қарсы болса «−»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ток көзінің қуаты (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U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J</a:t>
                      </a: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— оның қысқыштарындағы кернеу)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I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r>
                        <a:rPr lang="en-US" sz="1250" baseline="3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2</a:t>
                      </a:r>
                      <a:r>
                        <a:rPr lang="en-US" sz="1250" i="1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R</a:t>
                      </a:r>
                      <a:r>
                        <a:rPr lang="en-US" sz="1250" i="1" baseline="-40000" dirty="0">
                          <a:solidFill>
                            <a:srgbClr val="1B2F5E"/>
                          </a:solidFill>
                          <a:latin typeface="Cambria" pitchFamily="34" charset="0"/>
                          <a:ea typeface="Cambria" pitchFamily="34" charset="-122"/>
                          <a:cs typeface="Cambria" pitchFamily="34" charset="-120"/>
                        </a:rPr>
                        <a:t>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резисторлардағы жылу қуаты — әрқашан оң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50" dirty="0">
                          <a:solidFill>
                            <a:srgbClr val="1B2F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Вт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63500" marR="63500" marT="25400" marB="25400" anchor="ctr">
                    <a:lnL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3D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7FB"/>
                    </a:solidFill>
                  </a:tcPr>
                </a:tc>
              </a:tr>
            </a:tbl>
          </a:graphicData>
        </a:graphic>
      </p:graphicFrame>
      <p:sp>
        <p:nvSpPr>
          <p:cNvPr id="11" name="Shape 7"/>
          <p:cNvSpPr/>
          <p:nvPr/>
        </p:nvSpPr>
        <p:spPr>
          <a:xfrm>
            <a:off x="45720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EAF0FA"/>
          </a:solidFill>
          <a:ln/>
        </p:spPr>
      </p:sp>
      <p:sp>
        <p:nvSpPr>
          <p:cNvPr id="12" name="Text 8"/>
          <p:cNvSpPr txBox="1"/>
          <p:nvPr/>
        </p:nvSpPr>
        <p:spPr>
          <a:xfrm>
            <a:off x="64008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ФИЗИКАЛЫҚ МАҒЫНАСЫ</a:t>
            </a:r>
            <a:endParaRPr lang="en-US" sz="1000" dirty="0"/>
          </a:p>
        </p:txBody>
      </p:sp>
      <p:sp>
        <p:nvSpPr>
          <p:cNvPr id="13" name="Text 9"/>
          <p:cNvSpPr txBox="1"/>
          <p:nvPr/>
        </p:nvSpPr>
        <p:spPr>
          <a:xfrm>
            <a:off x="64008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Теріс таңбалы көз энергияны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қабылдайды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(мысалы, зарядталып жатқан аккумулятор).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4663440" y="4462272"/>
            <a:ext cx="4023360" cy="1463040"/>
          </a:xfrm>
          <a:prstGeom prst="roundRect">
            <a:avLst>
              <a:gd name="adj" fmla="val 4375"/>
            </a:avLst>
          </a:prstGeom>
          <a:solidFill>
            <a:srgbClr val="FCEFE4"/>
          </a:solidFill>
          <a:ln/>
        </p:spPr>
      </p:sp>
      <p:sp>
        <p:nvSpPr>
          <p:cNvPr id="15" name="Text 11"/>
          <p:cNvSpPr txBox="1"/>
          <p:nvPr/>
        </p:nvSpPr>
        <p:spPr>
          <a:xfrm>
            <a:off x="4846320" y="4553712"/>
            <a:ext cx="3657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0590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ҚОЛДАНЫЛУ ШАРТЫ</a:t>
            </a:r>
            <a:endParaRPr lang="en-US" sz="1000" dirty="0"/>
          </a:p>
        </p:txBody>
      </p:sp>
      <p:sp>
        <p:nvSpPr>
          <p:cNvPr id="16" name="Text 12"/>
          <p:cNvSpPr txBox="1"/>
          <p:nvPr/>
        </p:nvSpPr>
        <p:spPr>
          <a:xfrm>
            <a:off x="4846320" y="4809744"/>
            <a:ext cx="3657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Кез келген есептеу әдісінен кейін </a:t>
            </a:r>
            <a:r>
              <a:rPr lang="en-US" sz="14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нәтижені тексеру</a:t>
            </a:r>
            <a:r>
              <a:rPr lang="en-US" sz="14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үшін міндетті қадам.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генераторлық және қабылдағыштық режим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(қарсы бағытталған)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бір тұйық контур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көздердің қуаттары, баланс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914400" y="3785616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291840" y="3785616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H="1">
            <a:off x="914400" y="5248656"/>
            <a:ext cx="237744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V="1">
            <a:off x="914400" y="3785616"/>
            <a:ext cx="0" cy="14630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722376" y="432511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 flipV="1">
            <a:off x="914400" y="437997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19" name="Text 16"/>
          <p:cNvSpPr txBox="1"/>
          <p:nvPr/>
        </p:nvSpPr>
        <p:spPr>
          <a:xfrm>
            <a:off x="-201168" y="43799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0" name="Shape 17"/>
          <p:cNvSpPr/>
          <p:nvPr/>
        </p:nvSpPr>
        <p:spPr>
          <a:xfrm>
            <a:off x="3099816" y="4325112"/>
            <a:ext cx="384048" cy="384048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 flipV="1">
            <a:off x="3291840" y="4379976"/>
            <a:ext cx="0" cy="27432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  <a:tailEnd type="triangle"/>
          </a:ln>
        </p:spPr>
      </p:sp>
      <p:sp>
        <p:nvSpPr>
          <p:cNvPr id="22" name="Text 19"/>
          <p:cNvSpPr txBox="1"/>
          <p:nvPr/>
        </p:nvSpPr>
        <p:spPr>
          <a:xfrm>
            <a:off x="3584448" y="4379976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3" name="Shape 20"/>
          <p:cNvSpPr/>
          <p:nvPr/>
        </p:nvSpPr>
        <p:spPr>
          <a:xfrm>
            <a:off x="1874520" y="370789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4" name="Text 21"/>
          <p:cNvSpPr txBox="1"/>
          <p:nvPr/>
        </p:nvSpPr>
        <p:spPr>
          <a:xfrm>
            <a:off x="1691640" y="32918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1874520" y="5170932"/>
            <a:ext cx="45720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6" name="Text 23"/>
          <p:cNvSpPr txBox="1"/>
          <p:nvPr/>
        </p:nvSpPr>
        <p:spPr>
          <a:xfrm>
            <a:off x="1691640" y="5468112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4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27" name="Shape 24"/>
          <p:cNvSpPr/>
          <p:nvPr/>
        </p:nvSpPr>
        <p:spPr>
          <a:xfrm>
            <a:off x="1188720" y="3968496"/>
            <a:ext cx="548640" cy="0"/>
          </a:xfrm>
          <a:prstGeom prst="line">
            <a:avLst/>
          </a:prstGeom>
          <a:noFill/>
          <a:ln w="22225">
            <a:solidFill>
              <a:srgbClr val="C0590F"/>
            </a:solidFill>
            <a:prstDash val="solid"/>
            <a:tailEnd type="triangle"/>
          </a:ln>
        </p:spPr>
      </p:sp>
      <p:sp>
        <p:nvSpPr>
          <p:cNvPr id="28" name="Text 25"/>
          <p:cNvSpPr txBox="1"/>
          <p:nvPr/>
        </p:nvSpPr>
        <p:spPr>
          <a:xfrm>
            <a:off x="1143000" y="4078224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i="1" dirty="0">
                <a:solidFill>
                  <a:srgbClr val="C0590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1300" dirty="0"/>
          </a:p>
        </p:txBody>
      </p:sp>
      <p:sp>
        <p:nvSpPr>
          <p:cNvPr id="29" name="Text 26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0" name="Shape 27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2" name="Text 29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33" name="Text 30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</a:t>
            </a:r>
            <a:endParaRPr lang="en-US" sz="1200" dirty="0"/>
          </a:p>
        </p:txBody>
      </p:sp>
      <p:sp>
        <p:nvSpPr>
          <p:cNvPr id="34" name="Text 31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)/(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10/5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 (сағат тілі бойымен)</a:t>
            </a:r>
            <a:endParaRPr lang="en-US" sz="1550" dirty="0"/>
          </a:p>
        </p:txBody>
      </p:sp>
      <p:sp>
        <p:nvSpPr>
          <p:cNvPr id="35" name="Shape 32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6" name="Shape 33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7" name="Text 34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38" name="Text 35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1-көз (генератор)</a:t>
            </a:r>
            <a:endParaRPr lang="en-US" sz="1200" dirty="0"/>
          </a:p>
        </p:txBody>
      </p:sp>
      <p:sp>
        <p:nvSpPr>
          <p:cNvPr id="39" name="Text 36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+40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— энергия береді</a:t>
            </a:r>
            <a:endParaRPr lang="en-US" sz="1550" dirty="0"/>
          </a:p>
        </p:txBody>
      </p:sp>
      <p:sp>
        <p:nvSpPr>
          <p:cNvPr id="40" name="Shape 37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1" name="Shape 38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2" name="Text 39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3" name="Text 40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2-көз (қабылдағыш)</a:t>
            </a:r>
            <a:endParaRPr lang="en-US" sz="1200" dirty="0"/>
          </a:p>
        </p:txBody>
      </p:sp>
      <p:sp>
        <p:nvSpPr>
          <p:cNvPr id="44" name="Text 41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−20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— ток ЭҚК-ке қарсы, көз зарядталады</a:t>
            </a:r>
            <a:endParaRPr lang="en-US" sz="1550" dirty="0"/>
          </a:p>
        </p:txBody>
      </p:sp>
      <p:sp>
        <p:nvSpPr>
          <p:cNvPr id="45" name="Shape 42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6" name="Shape 43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7" name="Text 44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48" name="Text 45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Резисторлар</a:t>
            </a:r>
            <a:endParaRPr lang="en-US" sz="1200" dirty="0"/>
          </a:p>
        </p:txBody>
      </p:sp>
      <p:sp>
        <p:nvSpPr>
          <p:cNvPr id="49" name="Text 46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3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+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 = 4 · 5 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</a:t>
            </a:r>
            <a:endParaRPr lang="en-US" sz="1550" dirty="0"/>
          </a:p>
        </p:txBody>
      </p:sp>
      <p:sp>
        <p:nvSpPr>
          <p:cNvPr id="50" name="Shape 47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1" name="Shape 48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2" name="Text 49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53" name="Text 50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Баланс</a:t>
            </a:r>
            <a:endParaRPr lang="en-US" sz="1200" dirty="0"/>
          </a:p>
        </p:txBody>
      </p:sp>
      <p:sp>
        <p:nvSpPr>
          <p:cNvPr id="54" name="Text 51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40 − 20 = 20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Вт ✓</a:t>
            </a:r>
            <a:endParaRPr lang="en-US" sz="1550" dirty="0"/>
          </a:p>
        </p:txBody>
      </p:sp>
      <p:sp>
        <p:nvSpPr>
          <p:cNvPr id="55" name="Shape 52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56" name="Text 53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57" name="Text 54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генератор (40 Вт),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қабылдағыш (20 Вт)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Өлшеу аспаптарының шегін кеңейту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Амперметр шунты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16916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/(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</a:t>
            </a:r>
            <a:endParaRPr lang="en-US" sz="220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31343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Шунт амперметрге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параллель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қосылады;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өлшеу шегін кеңейту еселігі. Ток бөлгіш принципі.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4663440" y="109728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484632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Вольтметрдің қосымша резисторы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4754880" y="1691640"/>
            <a:ext cx="3840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20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2200" b="1" i="1" baseline="-400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</a:t>
            </a:r>
            <a:r>
              <a:rPr lang="en-US" sz="220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22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− 1)</a:t>
            </a:r>
            <a:endParaRPr lang="en-US" sz="2200" dirty="0"/>
          </a:p>
        </p:txBody>
      </p:sp>
      <p:sp>
        <p:nvSpPr>
          <p:cNvPr id="14" name="Text 11"/>
          <p:cNvSpPr txBox="1"/>
          <p:nvPr/>
        </p:nvSpPr>
        <p:spPr>
          <a:xfrm>
            <a:off x="4846320" y="2313432"/>
            <a:ext cx="3657600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Резистор вольтметрмен </a:t>
            </a:r>
            <a:r>
              <a:rPr lang="en-US" sz="14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қосылады;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40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40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4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Кернеу бөлгіш принципі.</a:t>
            </a:r>
            <a:endParaRPr lang="en-US" sz="1400" dirty="0"/>
          </a:p>
        </p:txBody>
      </p:sp>
      <p:sp>
        <p:nvSpPr>
          <p:cNvPr id="15" name="Shape 12"/>
          <p:cNvSpPr/>
          <p:nvPr/>
        </p:nvSpPr>
        <p:spPr>
          <a:xfrm>
            <a:off x="45720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EAF0FA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6" name="Text 13"/>
          <p:cNvSpPr txBox="1"/>
          <p:nvPr/>
        </p:nvSpPr>
        <p:spPr>
          <a:xfrm>
            <a:off x="64008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шунт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64008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өлшеу шегі 10 А: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0,1/9 ≈ 0,011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Ом. Шунттан 9 А, аспаптан 1 А өтеді.</a:t>
            </a:r>
            <a:endParaRPr lang="en-US" sz="1550" dirty="0"/>
          </a:p>
        </p:txBody>
      </p:sp>
      <p:sp>
        <p:nvSpPr>
          <p:cNvPr id="18" name="Shape 15"/>
          <p:cNvSpPr/>
          <p:nvPr/>
        </p:nvSpPr>
        <p:spPr>
          <a:xfrm>
            <a:off x="4663440" y="3794760"/>
            <a:ext cx="4023360" cy="2514600"/>
          </a:xfrm>
          <a:prstGeom prst="roundRect">
            <a:avLst>
              <a:gd name="adj" fmla="val 2545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19" name="Text 16"/>
          <p:cNvSpPr txBox="1"/>
          <p:nvPr/>
        </p:nvSpPr>
        <p:spPr>
          <a:xfrm>
            <a:off x="4846320" y="393192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қосымша резистор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846320" y="4389120"/>
            <a:ext cx="3657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кОм,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i="1" baseline="-4000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В, шегі 250 В: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25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қос</a:t>
            </a:r>
            <a:r>
              <a:rPr lang="en-US" sz="1550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· 24 = 240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кОм.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Мысал: теңгерілмеген көпірді Δ → Y арқылы есептеу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5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97280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БЕРІЛГЕНІ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457200" y="1353312"/>
            <a:ext cx="3291840" cy="1170432"/>
          </a:xfrm>
          <a:prstGeom prst="roundRect">
            <a:avLst>
              <a:gd name="adj" fmla="val 5469"/>
            </a:avLst>
          </a:prstGeom>
          <a:solidFill>
            <a:srgbClr val="EAF0FA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640080" y="1417320"/>
            <a:ext cx="2926080" cy="10424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(A, M, N):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MN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</a:t>
            </a:r>
            <a:r>
              <a:rPr lang="en-US" sz="150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50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457200" y="2660904"/>
            <a:ext cx="32918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ТАБУ КЕРЕК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57200" y="2916936"/>
            <a:ext cx="3291840" cy="457200"/>
          </a:xfrm>
          <a:prstGeom prst="roundRect">
            <a:avLst>
              <a:gd name="adj" fmla="val 14000"/>
            </a:avLst>
          </a:prstGeom>
          <a:solidFill>
            <a:srgbClr val="FCEFE4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640080" y="2916936"/>
            <a:ext cx="2926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50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тармақ токтары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 flipH="1">
            <a:off x="960120" y="3694176"/>
            <a:ext cx="114300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960120" y="4471416"/>
            <a:ext cx="114300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 flipV="1">
            <a:off x="2103120" y="4471416"/>
            <a:ext cx="114300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 flipH="1" flipV="1">
            <a:off x="2103120" y="3694176"/>
            <a:ext cx="1143000" cy="77724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7" name="Shape 14"/>
          <p:cNvSpPr/>
          <p:nvPr/>
        </p:nvSpPr>
        <p:spPr>
          <a:xfrm>
            <a:off x="960120" y="4471416"/>
            <a:ext cx="2286000" cy="0"/>
          </a:xfrm>
          <a:prstGeom prst="line">
            <a:avLst/>
          </a:prstGeom>
          <a:noFill/>
          <a:ln w="19050">
            <a:solidFill>
              <a:srgbClr val="1B2F5E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2057400" y="364845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1965960" y="332841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914400" y="44256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433425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endParaRPr lang="en-US" sz="1200" dirty="0"/>
          </a:p>
        </p:txBody>
      </p:sp>
      <p:sp>
        <p:nvSpPr>
          <p:cNvPr id="22" name="Shape 19"/>
          <p:cNvSpPr/>
          <p:nvPr/>
        </p:nvSpPr>
        <p:spPr>
          <a:xfrm>
            <a:off x="3200400" y="442569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3383280" y="433425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</a:t>
            </a:r>
            <a:endParaRPr lang="en-US" sz="1200" dirty="0"/>
          </a:p>
        </p:txBody>
      </p:sp>
      <p:sp>
        <p:nvSpPr>
          <p:cNvPr id="24" name="Shape 21"/>
          <p:cNvSpPr/>
          <p:nvPr/>
        </p:nvSpPr>
        <p:spPr>
          <a:xfrm>
            <a:off x="2057400" y="5202936"/>
            <a:ext cx="91440" cy="91440"/>
          </a:xfrm>
          <a:prstGeom prst="ellipse">
            <a:avLst/>
          </a:prstGeom>
          <a:solidFill>
            <a:srgbClr val="1B2F5E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1965960" y="53400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200" dirty="0"/>
          </a:p>
        </p:txBody>
      </p:sp>
      <p:sp>
        <p:nvSpPr>
          <p:cNvPr id="26" name="Shape 23"/>
          <p:cNvSpPr/>
          <p:nvPr/>
        </p:nvSpPr>
        <p:spPr>
          <a:xfrm rot="-1860000">
            <a:off x="1348740" y="4005072"/>
            <a:ext cx="36576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7" name="Text 24"/>
          <p:cNvSpPr txBox="1"/>
          <p:nvPr/>
        </p:nvSpPr>
        <p:spPr>
          <a:xfrm>
            <a:off x="845820" y="37444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1100" dirty="0"/>
          </a:p>
        </p:txBody>
      </p:sp>
      <p:sp>
        <p:nvSpPr>
          <p:cNvPr id="28" name="Shape 25"/>
          <p:cNvSpPr/>
          <p:nvPr/>
        </p:nvSpPr>
        <p:spPr>
          <a:xfrm rot="1860000">
            <a:off x="2491740" y="4005072"/>
            <a:ext cx="36576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29" name="Text 26"/>
          <p:cNvSpPr txBox="1"/>
          <p:nvPr/>
        </p:nvSpPr>
        <p:spPr>
          <a:xfrm>
            <a:off x="2446020" y="37444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1100" dirty="0"/>
          </a:p>
        </p:txBody>
      </p:sp>
      <p:sp>
        <p:nvSpPr>
          <p:cNvPr id="30" name="Shape 27"/>
          <p:cNvSpPr/>
          <p:nvPr/>
        </p:nvSpPr>
        <p:spPr>
          <a:xfrm>
            <a:off x="1920240" y="4393692"/>
            <a:ext cx="36576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1" name="Text 28"/>
          <p:cNvSpPr txBox="1"/>
          <p:nvPr/>
        </p:nvSpPr>
        <p:spPr>
          <a:xfrm>
            <a:off x="1691640" y="3977640"/>
            <a:ext cx="822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</a:t>
            </a:r>
            <a:endParaRPr lang="en-US" sz="1100" dirty="0"/>
          </a:p>
        </p:txBody>
      </p:sp>
      <p:sp>
        <p:nvSpPr>
          <p:cNvPr id="32" name="Shape 29"/>
          <p:cNvSpPr/>
          <p:nvPr/>
        </p:nvSpPr>
        <p:spPr>
          <a:xfrm rot="1860000">
            <a:off x="1348740" y="4782312"/>
            <a:ext cx="36576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3" name="Text 30"/>
          <p:cNvSpPr txBox="1"/>
          <p:nvPr/>
        </p:nvSpPr>
        <p:spPr>
          <a:xfrm>
            <a:off x="845820" y="492404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</a:t>
            </a:r>
            <a:endParaRPr lang="en-US" sz="1100" dirty="0"/>
          </a:p>
        </p:txBody>
      </p:sp>
      <p:sp>
        <p:nvSpPr>
          <p:cNvPr id="34" name="Shape 31"/>
          <p:cNvSpPr/>
          <p:nvPr/>
        </p:nvSpPr>
        <p:spPr>
          <a:xfrm rot="-1860000">
            <a:off x="2491740" y="4782312"/>
            <a:ext cx="365760" cy="155448"/>
          </a:xfrm>
          <a:prstGeom prst="rect">
            <a:avLst/>
          </a:prstGeom>
          <a:solidFill>
            <a:srgbClr val="FFFFFF"/>
          </a:solidFill>
          <a:ln w="19050">
            <a:solidFill>
              <a:srgbClr val="1B2F5E"/>
            </a:solidFill>
            <a:prstDash val="solid"/>
          </a:ln>
        </p:spPr>
      </p:sp>
      <p:sp>
        <p:nvSpPr>
          <p:cNvPr id="35" name="Text 32"/>
          <p:cNvSpPr txBox="1"/>
          <p:nvPr/>
        </p:nvSpPr>
        <p:spPr>
          <a:xfrm>
            <a:off x="2446020" y="492404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</a:t>
            </a:r>
            <a:endParaRPr lang="en-US" sz="1100" dirty="0"/>
          </a:p>
        </p:txBody>
      </p:sp>
      <p:sp>
        <p:nvSpPr>
          <p:cNvPr id="36" name="Text 33"/>
          <p:cNvSpPr txBox="1"/>
          <p:nvPr/>
        </p:nvSpPr>
        <p:spPr>
          <a:xfrm>
            <a:off x="3977640" y="1097280"/>
            <a:ext cx="47091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00" kern="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ШЕШУІ</a:t>
            </a:r>
            <a:endParaRPr lang="en-US" sz="1050" dirty="0"/>
          </a:p>
        </p:txBody>
      </p:sp>
      <p:sp>
        <p:nvSpPr>
          <p:cNvPr id="37" name="Shape 34"/>
          <p:cNvSpPr/>
          <p:nvPr/>
        </p:nvSpPr>
        <p:spPr>
          <a:xfrm>
            <a:off x="3977640" y="1371600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38" name="Shape 35"/>
          <p:cNvSpPr/>
          <p:nvPr/>
        </p:nvSpPr>
        <p:spPr>
          <a:xfrm>
            <a:off x="4105656" y="1560881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3995928" y="152430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40" name="Text 37"/>
          <p:cNvSpPr txBox="1"/>
          <p:nvPr/>
        </p:nvSpPr>
        <p:spPr>
          <a:xfrm>
            <a:off x="4572000" y="1417320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 → Y (симметриялы)</a:t>
            </a:r>
            <a:endParaRPr lang="en-US" sz="1200" dirty="0"/>
          </a:p>
        </p:txBody>
      </p:sp>
      <p:sp>
        <p:nvSpPr>
          <p:cNvPr id="41" name="Text 38"/>
          <p:cNvSpPr txBox="1"/>
          <p:nvPr/>
        </p:nvSpPr>
        <p:spPr>
          <a:xfrm>
            <a:off x="4572000" y="1645920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OA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30/3 = 10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2" name="Shape 39"/>
          <p:cNvSpPr/>
          <p:nvPr/>
        </p:nvSpPr>
        <p:spPr>
          <a:xfrm>
            <a:off x="3977640" y="218907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3" name="Shape 40"/>
          <p:cNvSpPr/>
          <p:nvPr/>
        </p:nvSpPr>
        <p:spPr>
          <a:xfrm>
            <a:off x="4105656" y="2378354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4" name="Text 41"/>
          <p:cNvSpPr txBox="1"/>
          <p:nvPr/>
        </p:nvSpPr>
        <p:spPr>
          <a:xfrm>
            <a:off x="3995928" y="234177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45" name="Text 42"/>
          <p:cNvSpPr txBox="1"/>
          <p:nvPr/>
        </p:nvSpPr>
        <p:spPr>
          <a:xfrm>
            <a:off x="4572000" y="223479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Тармақтар</a:t>
            </a:r>
            <a:endParaRPr lang="en-US" sz="1200" dirty="0"/>
          </a:p>
        </p:txBody>
      </p:sp>
      <p:sp>
        <p:nvSpPr>
          <p:cNvPr id="46" name="Text 43"/>
          <p:cNvSpPr txBox="1"/>
          <p:nvPr/>
        </p:nvSpPr>
        <p:spPr>
          <a:xfrm>
            <a:off x="4572000" y="246339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+ 20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+ 50 = 60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47" name="Shape 44"/>
          <p:cNvSpPr/>
          <p:nvPr/>
        </p:nvSpPr>
        <p:spPr>
          <a:xfrm>
            <a:off x="3977640" y="3006547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48" name="Shape 45"/>
          <p:cNvSpPr/>
          <p:nvPr/>
        </p:nvSpPr>
        <p:spPr>
          <a:xfrm>
            <a:off x="4105656" y="3195828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3995928" y="31592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50" name="Text 47"/>
          <p:cNvSpPr txBox="1"/>
          <p:nvPr/>
        </p:nvSpPr>
        <p:spPr>
          <a:xfrm>
            <a:off x="4572000" y="3052267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Баламалы кедергі</a:t>
            </a:r>
            <a:endParaRPr lang="en-US" sz="1200" dirty="0"/>
          </a:p>
        </p:txBody>
      </p:sp>
      <p:sp>
        <p:nvSpPr>
          <p:cNvPr id="51" name="Text 48"/>
          <p:cNvSpPr txBox="1"/>
          <p:nvPr/>
        </p:nvSpPr>
        <p:spPr>
          <a:xfrm>
            <a:off x="4572000" y="3280867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10 + 30 · 60/(30 + 60) = 10 + 20 = 30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</a:t>
            </a:r>
            <a:endParaRPr lang="en-US" sz="1550" dirty="0"/>
          </a:p>
        </p:txBody>
      </p:sp>
      <p:sp>
        <p:nvSpPr>
          <p:cNvPr id="52" name="Shape 49"/>
          <p:cNvSpPr/>
          <p:nvPr/>
        </p:nvSpPr>
        <p:spPr>
          <a:xfrm>
            <a:off x="3977640" y="3824021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3" name="Shape 50"/>
          <p:cNvSpPr/>
          <p:nvPr/>
        </p:nvSpPr>
        <p:spPr>
          <a:xfrm>
            <a:off x="4105656" y="4013302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4" name="Text 51"/>
          <p:cNvSpPr txBox="1"/>
          <p:nvPr/>
        </p:nvSpPr>
        <p:spPr>
          <a:xfrm>
            <a:off x="3995928" y="39767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55" name="Text 52"/>
          <p:cNvSpPr txBox="1"/>
          <p:nvPr/>
        </p:nvSpPr>
        <p:spPr>
          <a:xfrm>
            <a:off x="4572000" y="3869741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Жалпы ток</a:t>
            </a:r>
            <a:endParaRPr lang="en-US" sz="1200" dirty="0"/>
          </a:p>
        </p:txBody>
      </p:sp>
      <p:sp>
        <p:nvSpPr>
          <p:cNvPr id="56" name="Text 53"/>
          <p:cNvSpPr txBox="1"/>
          <p:nvPr/>
        </p:nvSpPr>
        <p:spPr>
          <a:xfrm>
            <a:off x="4572000" y="4098341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/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60/30 = 2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57" name="Shape 54"/>
          <p:cNvSpPr/>
          <p:nvPr/>
        </p:nvSpPr>
        <p:spPr>
          <a:xfrm>
            <a:off x="3977640" y="4641494"/>
            <a:ext cx="4709160" cy="707746"/>
          </a:xfrm>
          <a:prstGeom prst="roundRect">
            <a:avLst>
              <a:gd name="adj" fmla="val 9044"/>
            </a:avLst>
          </a:prstGeom>
          <a:solidFill>
            <a:srgbClr val="F5F7FB"/>
          </a:solidFill>
          <a:ln w="6350">
            <a:solidFill>
              <a:srgbClr val="D3DCEC"/>
            </a:solidFill>
            <a:prstDash val="solid"/>
          </a:ln>
        </p:spPr>
      </p:sp>
      <p:sp>
        <p:nvSpPr>
          <p:cNvPr id="58" name="Shape 55"/>
          <p:cNvSpPr/>
          <p:nvPr/>
        </p:nvSpPr>
        <p:spPr>
          <a:xfrm>
            <a:off x="4105656" y="4830775"/>
            <a:ext cx="329184" cy="329184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3995928" y="479419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60" name="Text 57"/>
          <p:cNvSpPr txBox="1"/>
          <p:nvPr/>
        </p:nvSpPr>
        <p:spPr>
          <a:xfrm>
            <a:off x="4572000" y="4687214"/>
            <a:ext cx="3977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Ток бөлгіш</a:t>
            </a:r>
            <a:endParaRPr lang="en-US" sz="1200" dirty="0"/>
          </a:p>
        </p:txBody>
      </p:sp>
      <p:sp>
        <p:nvSpPr>
          <p:cNvPr id="61" name="Text 58"/>
          <p:cNvSpPr txBox="1"/>
          <p:nvPr/>
        </p:nvSpPr>
        <p:spPr>
          <a:xfrm>
            <a:off x="4572000" y="4915814"/>
            <a:ext cx="3977640" cy="4059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· 60/90 ≈ 1,33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 </a:t>
            </a:r>
            <a:r>
              <a:rPr lang="en-US" sz="1550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</a:t>
            </a:r>
            <a:r>
              <a:rPr lang="en-US" sz="1550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 · 30/90 ≈ 0,67</a:t>
            </a: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  <p:sp>
        <p:nvSpPr>
          <p:cNvPr id="62" name="Shape 59"/>
          <p:cNvSpPr/>
          <p:nvPr/>
        </p:nvSpPr>
        <p:spPr>
          <a:xfrm>
            <a:off x="3977640" y="5532120"/>
            <a:ext cx="4709160" cy="777240"/>
          </a:xfrm>
          <a:prstGeom prst="roundRect">
            <a:avLst>
              <a:gd name="adj" fmla="val 8235"/>
            </a:avLst>
          </a:prstGeom>
          <a:solidFill>
            <a:srgbClr val="E8F4E9"/>
          </a:solidFill>
          <a:ln/>
        </p:spPr>
      </p:sp>
      <p:sp>
        <p:nvSpPr>
          <p:cNvPr id="63" name="Text 60"/>
          <p:cNvSpPr txBox="1"/>
          <p:nvPr/>
        </p:nvSpPr>
        <p:spPr>
          <a:xfrm>
            <a:off x="4160520" y="5596128"/>
            <a:ext cx="18288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ЖАУАБЫ</a:t>
            </a:r>
            <a:endParaRPr lang="en-US" sz="1000" dirty="0"/>
          </a:p>
        </p:txBody>
      </p:sp>
      <p:sp>
        <p:nvSpPr>
          <p:cNvPr id="64" name="Text 61"/>
          <p:cNvSpPr txBox="1"/>
          <p:nvPr/>
        </p:nvSpPr>
        <p:spPr>
          <a:xfrm>
            <a:off x="4160520" y="5788152"/>
            <a:ext cx="43434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30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Ом;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2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А;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1,33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А,  </a:t>
            </a:r>
            <a:r>
              <a:rPr lang="en-US" sz="1550" b="1" i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r>
              <a:rPr lang="en-US" sz="1550" b="1" baseline="-4000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NB</a:t>
            </a:r>
            <a:r>
              <a:rPr lang="en-US" sz="1550" b="1" dirty="0">
                <a:solidFill>
                  <a:srgbClr val="1B2F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≈ 0,67</a:t>
            </a:r>
            <a:r>
              <a:rPr lang="en-US" sz="1550" b="1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А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Жиі кездесетін қателер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CEFE4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640080" y="1234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Сызық қиылысын түйін деп санау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640080" y="1691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Нүктесіз қиылысқан сымдар жалғанбаған. Түйін — тек нүктемен белгіленген байланыс.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4663440" y="1097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CEFE4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846320" y="1234440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«Көршілес» элементтерді тізбектей деп алу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4846320" y="1874520"/>
            <a:ext cx="36576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Екі элемент тізбектей болу үшін олардың арасындағы түйінге басқа тармақ қосылмауы керек.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45720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CEFE4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Қысқа тұйықталған элементті ескеру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64008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Ұштары бір сыммен тұйықталған резистор арқылы ток өтпейді — оны алып тастау керек.</a:t>
            </a:r>
            <a:endParaRPr lang="en-US" sz="1550" dirty="0"/>
          </a:p>
        </p:txBody>
      </p:sp>
      <p:sp>
        <p:nvSpPr>
          <p:cNvPr id="16" name="Shape 13"/>
          <p:cNvSpPr/>
          <p:nvPr/>
        </p:nvSpPr>
        <p:spPr>
          <a:xfrm>
            <a:off x="4663440" y="338328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CEFE4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4846320" y="352044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 жүрісті ұмыту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4846320" y="3977640"/>
            <a:ext cx="3657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i="1" dirty="0">
                <a:solidFill>
                  <a:srgbClr val="555F6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50" baseline="-4000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50" dirty="0">
                <a:solidFill>
                  <a:srgbClr val="555F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табылғаннан кейін бастапқы сұлбаға оралып, тармақ токтарын анықтау керек.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5577840"/>
            <a:ext cx="8229600" cy="713232"/>
          </a:xfrm>
          <a:prstGeom prst="roundRect">
            <a:avLst>
              <a:gd name="adj" fmla="val 8974"/>
            </a:avLst>
          </a:prstGeom>
          <a:solidFill>
            <a:srgbClr val="1B2F5E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640080" y="5632704"/>
            <a:ext cx="2286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НЕГІЗГІ ОЙ</a:t>
            </a:r>
            <a:endParaRPr lang="en-US" sz="950" dirty="0"/>
          </a:p>
        </p:txBody>
      </p:sp>
      <p:sp>
        <p:nvSpPr>
          <p:cNvPr id="21" name="Text 18"/>
          <p:cNvSpPr txBox="1"/>
          <p:nvPr/>
        </p:nvSpPr>
        <p:spPr>
          <a:xfrm>
            <a:off x="640080" y="5815584"/>
            <a:ext cx="78638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Әр жеңілдету қадамынан кейін сұлбаны қайта сызу — қатені болдырмаудың ең сенімді жолы.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68680"/>
          </a:xfrm>
          <a:prstGeom prst="rect">
            <a:avLst/>
          </a:prstGeom>
          <a:solidFill>
            <a:srgbClr val="294C9D"/>
          </a:solidFill>
          <a:ln/>
        </p:spPr>
      </p:sp>
      <p:pic>
        <p:nvPicPr>
          <p:cNvPr id="3" name="Image 0" descr="/tmp/claude-0/-home-claude/1939fe36-8a2f-544c-b1ef-3e560798ac68/scratchpad/lib/wm_hd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30768" y="91440"/>
            <a:ext cx="420624" cy="679133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411480" y="73152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Бақылау сұрақтары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411480" y="6492240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  ·  Кедергілердің жалғануы. Қуаттар теңгерімі</a:t>
            </a:r>
            <a:endParaRPr lang="en-US" sz="950" dirty="0"/>
          </a:p>
        </p:txBody>
      </p:sp>
      <p:sp>
        <p:nvSpPr>
          <p:cNvPr id="6" name="Text 3"/>
          <p:cNvSpPr txBox="1"/>
          <p:nvPr/>
        </p:nvSpPr>
        <p:spPr>
          <a:xfrm>
            <a:off x="8046720" y="6492240"/>
            <a:ext cx="685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50" dirty="0">
                <a:solidFill>
                  <a:srgbClr val="8A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50" dirty="0"/>
          </a:p>
        </p:txBody>
      </p:sp>
      <p:sp>
        <p:nvSpPr>
          <p:cNvPr id="7" name="Shape 4"/>
          <p:cNvSpPr/>
          <p:nvPr/>
        </p:nvSpPr>
        <p:spPr>
          <a:xfrm>
            <a:off x="457200" y="109728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630936" y="123052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548640" y="122137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234440" y="109728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Неліктен параллель жалғаудың баламалы кедергісі ең кіші тармақ кедергісінен кіші болады?</a:t>
            </a:r>
            <a:endParaRPr lang="en-US" sz="1550" dirty="0"/>
          </a:p>
        </p:txBody>
      </p:sp>
      <p:sp>
        <p:nvSpPr>
          <p:cNvPr id="11" name="Shape 8"/>
          <p:cNvSpPr/>
          <p:nvPr/>
        </p:nvSpPr>
        <p:spPr>
          <a:xfrm>
            <a:off x="457200" y="1857538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630936" y="1990779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48640" y="1981635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1234440" y="1857538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бөлгіштің шығысына жүктеме қосқанда шығыс кернеу қалай өзгереді және неге?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457200" y="2617797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30936" y="2751038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548640" y="2741894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1234440" y="2617797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түрлендіру кезінде қандай шамалар сақталады, қайсылары жоғалады?</a:t>
            </a:r>
            <a:endParaRPr lang="en-US" sz="1550" dirty="0"/>
          </a:p>
        </p:txBody>
      </p:sp>
      <p:sp>
        <p:nvSpPr>
          <p:cNvPr id="19" name="Shape 16"/>
          <p:cNvSpPr/>
          <p:nvPr/>
        </p:nvSpPr>
        <p:spPr>
          <a:xfrm>
            <a:off x="457200" y="3378055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630936" y="3511296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548640" y="350215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378055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Қандай жағдайда үшбұрыш–жұлдызша түрлендіруі қажет болады?</a:t>
            </a:r>
            <a:endParaRPr lang="en-US" sz="1550" dirty="0"/>
          </a:p>
        </p:txBody>
      </p:sp>
      <p:sp>
        <p:nvSpPr>
          <p:cNvPr id="23" name="Shape 20"/>
          <p:cNvSpPr/>
          <p:nvPr/>
        </p:nvSpPr>
        <p:spPr>
          <a:xfrm>
            <a:off x="457200" y="4138313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936" y="4271554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548640" y="4262410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6" name="Text 23"/>
          <p:cNvSpPr txBox="1"/>
          <p:nvPr/>
        </p:nvSpPr>
        <p:spPr>
          <a:xfrm>
            <a:off x="1234440" y="4138313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Теңгерілген көпірдің диагоналін неге үзуге немесе қысқа тұйықтауға болады?</a:t>
            </a:r>
            <a:endParaRPr lang="en-US" sz="1550" dirty="0"/>
          </a:p>
        </p:txBody>
      </p:sp>
      <p:sp>
        <p:nvSpPr>
          <p:cNvPr id="27" name="Shape 24"/>
          <p:cNvSpPr/>
          <p:nvPr/>
        </p:nvSpPr>
        <p:spPr>
          <a:xfrm>
            <a:off x="457200" y="4898571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FFFFF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28" name="Shape 25"/>
          <p:cNvSpPr/>
          <p:nvPr/>
        </p:nvSpPr>
        <p:spPr>
          <a:xfrm>
            <a:off x="630936" y="5031813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29" name="Text 26"/>
          <p:cNvSpPr txBox="1"/>
          <p:nvPr/>
        </p:nvSpPr>
        <p:spPr>
          <a:xfrm>
            <a:off x="548640" y="5022669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300" dirty="0"/>
          </a:p>
        </p:txBody>
      </p:sp>
      <p:sp>
        <p:nvSpPr>
          <p:cNvPr id="30" name="Text 27"/>
          <p:cNvSpPr txBox="1"/>
          <p:nvPr/>
        </p:nvSpPr>
        <p:spPr>
          <a:xfrm>
            <a:off x="1234440" y="4898571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балансында көз қуатының теріс таңбасы нені білдіреді?</a:t>
            </a:r>
            <a:endParaRPr lang="en-US" sz="1550" dirty="0"/>
          </a:p>
        </p:txBody>
      </p:sp>
      <p:sp>
        <p:nvSpPr>
          <p:cNvPr id="31" name="Shape 28"/>
          <p:cNvSpPr/>
          <p:nvPr/>
        </p:nvSpPr>
        <p:spPr>
          <a:xfrm>
            <a:off x="457200" y="5658830"/>
            <a:ext cx="8229600" cy="650530"/>
          </a:xfrm>
          <a:prstGeom prst="roundRect">
            <a:avLst>
              <a:gd name="adj" fmla="val 9839"/>
            </a:avLst>
          </a:prstGeom>
          <a:solidFill>
            <a:srgbClr val="F5F7FB"/>
          </a:solidFill>
          <a:ln w="9525">
            <a:solidFill>
              <a:srgbClr val="D3DCEC"/>
            </a:solidFill>
            <a:prstDash val="solid"/>
          </a:ln>
        </p:spPr>
      </p:sp>
      <p:sp>
        <p:nvSpPr>
          <p:cNvPr id="32" name="Shape 29"/>
          <p:cNvSpPr/>
          <p:nvPr/>
        </p:nvSpPr>
        <p:spPr>
          <a:xfrm>
            <a:off x="630936" y="5792071"/>
            <a:ext cx="384048" cy="384048"/>
          </a:xfrm>
          <a:prstGeom prst="ellipse">
            <a:avLst/>
          </a:prstGeom>
          <a:solidFill>
            <a:srgbClr val="294C9D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548640" y="5782927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300" dirty="0"/>
          </a:p>
        </p:txBody>
      </p:sp>
      <p:sp>
        <p:nvSpPr>
          <p:cNvPr id="34" name="Text 31"/>
          <p:cNvSpPr txBox="1"/>
          <p:nvPr/>
        </p:nvSpPr>
        <p:spPr>
          <a:xfrm>
            <a:off x="1234440" y="5658830"/>
            <a:ext cx="7315200" cy="6505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1B2F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Шунттың кедергісі неге амперметр кедергісінен әлдеқайда кіші болуы керек?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94C9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1939fe36-8a2f-544c-b1ef-3e560798ac68/scratchpad/lib/wm_bi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69480" y="3749040"/>
            <a:ext cx="2286000" cy="369093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Қорытынды</a:t>
            </a:r>
            <a:endParaRPr lang="en-US" sz="3000" dirty="0"/>
          </a:p>
        </p:txBody>
      </p:sp>
      <p:sp>
        <p:nvSpPr>
          <p:cNvPr id="4" name="Shape 1"/>
          <p:cNvSpPr/>
          <p:nvPr/>
        </p:nvSpPr>
        <p:spPr>
          <a:xfrm>
            <a:off x="457200" y="1143000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5" name="Shape 2"/>
          <p:cNvSpPr/>
          <p:nvPr/>
        </p:nvSpPr>
        <p:spPr>
          <a:xfrm>
            <a:off x="630936" y="1336853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530352" y="1309421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88720" y="1143000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Эквивалентті түрлендіру сыртқы токтар мен кернеулерді өзгертпей сұлбаны жеңілдетеді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57200" y="1987906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9" name="Shape 6"/>
          <p:cNvSpPr/>
          <p:nvPr/>
        </p:nvSpPr>
        <p:spPr>
          <a:xfrm>
            <a:off x="630936" y="2181758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30352" y="2154326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88720" y="1987906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Тізбектей: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ΣR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ток ортақ; параллель: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</a:t>
            </a:r>
            <a:r>
              <a:rPr lang="en-US" sz="1500" baseline="-400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экв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ΣG</a:t>
            </a:r>
            <a:r>
              <a:rPr lang="en-US" sz="1500" i="1" baseline="-4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кернеу ортақ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457200" y="2832811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3" name="Shape 10"/>
          <p:cNvSpPr/>
          <p:nvPr/>
        </p:nvSpPr>
        <p:spPr>
          <a:xfrm>
            <a:off x="630936" y="3026664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530352" y="2999232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88720" y="2832811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Кернеу бөлгіш пен ток бөлгіш — аралас тізбектерді «кері жүріспен» шешудің негізгі құралы</a:t>
            </a:r>
            <a:endParaRPr lang="en-US" sz="1500" dirty="0"/>
          </a:p>
        </p:txBody>
      </p:sp>
      <p:sp>
        <p:nvSpPr>
          <p:cNvPr id="16" name="Shape 13"/>
          <p:cNvSpPr/>
          <p:nvPr/>
        </p:nvSpPr>
        <p:spPr>
          <a:xfrm>
            <a:off x="457200" y="3677717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17" name="Shape 14"/>
          <p:cNvSpPr/>
          <p:nvPr/>
        </p:nvSpPr>
        <p:spPr>
          <a:xfrm>
            <a:off x="630936" y="3871570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530352" y="3844138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88720" y="3677717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Үшбұрыш ⇄ жұлдызша түрлендіру тізбектей–параллель топтар жоқ сұлбаларды жеңілдетеді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57200" y="4522622"/>
            <a:ext cx="8229600" cy="735178"/>
          </a:xfrm>
          <a:prstGeom prst="roundRect">
            <a:avLst>
              <a:gd name="adj" fmla="val 8706"/>
            </a:avLst>
          </a:prstGeom>
          <a:solidFill>
            <a:srgbClr val="3558AA"/>
          </a:solidFill>
          <a:ln/>
        </p:spPr>
      </p:sp>
      <p:sp>
        <p:nvSpPr>
          <p:cNvPr id="21" name="Shape 18"/>
          <p:cNvSpPr/>
          <p:nvPr/>
        </p:nvSpPr>
        <p:spPr>
          <a:xfrm>
            <a:off x="630936" y="4716475"/>
            <a:ext cx="347472" cy="347472"/>
          </a:xfrm>
          <a:prstGeom prst="ellipse">
            <a:avLst/>
          </a:prstGeom>
          <a:solidFill>
            <a:srgbClr val="FFFFFF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30352" y="4689043"/>
            <a:ext cx="54864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294C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1188720" y="4522622"/>
            <a:ext cx="7360920" cy="735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Қуаттар теңгерімі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ΣEI</a:t>
            </a:r>
            <a:r>
              <a:rPr lang="en-US" sz="15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= 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ΣI</a:t>
            </a:r>
            <a:r>
              <a:rPr lang="en-US" sz="1500" baseline="300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r>
              <a:rPr lang="en-US" sz="1500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кез келген есептің нәтижесін тексеру тәсілі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457200" y="54406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b="1" spc="100" kern="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ӘДЕБИЕТ (силлабус бойынша)</a:t>
            </a:r>
            <a:endParaRPr lang="en-US" sz="1000" dirty="0"/>
          </a:p>
        </p:txBody>
      </p:sp>
      <p:sp>
        <p:nvSpPr>
          <p:cNvPr id="25" name="Text 22"/>
          <p:cNvSpPr txBox="1"/>
          <p:nvPr/>
        </p:nvSpPr>
        <p:spPr>
          <a:xfrm>
            <a:off x="457200" y="5687568"/>
            <a:ext cx="6766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Alexander C. K., Sadiku M. N. O. Fundamentals of Electric Circuits, 7th ed. — 29–77 б.;  [5] Floyd T. L., Buchla D. M. Principles of Electric Circuits, 10th ed. — 118–168 б.</a:t>
            </a:r>
            <a:endParaRPr lang="en-US" sz="1100" dirty="0"/>
          </a:p>
        </p:txBody>
      </p:sp>
      <p:sp>
        <p:nvSpPr>
          <p:cNvPr id="26" name="Text 23"/>
          <p:cNvSpPr txBox="1"/>
          <p:nvPr/>
        </p:nvSpPr>
        <p:spPr>
          <a:xfrm>
            <a:off x="457200" y="649224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rgbClr val="C5D5F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ELC5421  ·  3-дәріс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ELC5421 3-дәріс: Тұрақты ток тізбектеріндегі кедергілердің жалғануы, баламалы кедергілер және қуаттар теңгерімі</dc:title>
  <dc:subject>PptxGenJS Presentation</dc:subject>
  <dc:creator>Мамадияров М. М.</dc:creator>
  <cp:lastModifiedBy>Мамадияров М. М.</cp:lastModifiedBy>
  <cp:revision>1</cp:revision>
  <dcterms:created xsi:type="dcterms:W3CDTF">2026-09-29T10:51:26Z</dcterms:created>
  <dcterms:modified xsi:type="dcterms:W3CDTF">2026-09-29T10:51:26Z</dcterms:modified>
</cp:coreProperties>
</file>