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8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9144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φ</c:v>
                </c:pt>
              </c:strCache>
            </c:strRef>
          </c:tx>
          <c:spPr>
            <a:solidFill>
              <a:srgbClr val="294C9D"/>
            </a:solidFill>
            <a:ln w="38100" cap="flat">
              <a:solidFill>
                <a:srgbClr val="294C9D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294C9D"/>
              </a:solidFill>
              <a:ln w="9525" cap="flat">
                <a:solidFill>
                  <a:srgbClr val="294C9D"/>
                </a:solidFill>
                <a:prstDash val="solid"/>
                <a:round/>
              </a:ln>
              <a:effectLst/>
            </c:spPr>
          </c:marker>
          <c:xVal>
            <c:numRef>
              <c:f>Sheet1!$A$2:$A$6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5</c:v>
                </c:pt>
              </c:numCache>
            </c:numRef>
          </c:xVal>
          <c:y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20</c:v>
                </c:pt>
                <c:pt idx="2">
                  <c:v>16</c:v>
                </c:pt>
                <c:pt idx="3">
                  <c:v>6</c:v>
                </c:pt>
                <c:pt idx="4">
                  <c:v>0</c:v>
                </c:pt>
              </c:numCache>
            </c:numRef>
          </c:yVal>
          <c:smooth val="0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5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55F6D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55F6D"/>
                    </a:solidFill>
                    <a:latin typeface="Arial"/>
                  </a:rPr>
                  <a:t>ΣR, Ом (контур бойымен)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majorUnit val="1"/>
      </c:valAx>
      <c:valAx>
        <c:axId val="2094734552"/>
        <c:scaling>
          <c:orientation val="minMax"/>
          <c:max val="22"/>
          <c:min val="0"/>
        </c:scaling>
        <c:delete val="0"/>
        <c:axPos val="l"/>
        <c:majorGridlines>
          <c:spPr>
            <a:ln w="9525" cap="flat">
              <a:solidFill>
                <a:srgbClr val="E4E8F0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55F6D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55F6D"/>
                    </a:solidFill>
                    <a:latin typeface="Arial"/>
                  </a:rPr>
                  <a:t>φ, В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midCat"/>
        <c:majorUnit val="4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8.xml"/><Relationship Id="rId1" Type="http://schemas.openxmlformats.org/officeDocument/2006/relationships/image" Target="../media/image-8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94C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1939fe36-8a2f-544c-b1ef-3e560798ac68/scratchpad/lib/wm_bi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3383280"/>
            <a:ext cx="2606040" cy="4207669"/>
          </a:xfrm>
          <a:prstGeom prst="rect">
            <a:avLst/>
          </a:prstGeom>
        </p:spPr>
      </p:pic>
      <p:pic>
        <p:nvPicPr>
          <p:cNvPr id="3" name="Image 1" descr="/tmp/claude-0/-home-claude/1939fe36-8a2f-544c-b1ef-3e560798ac68/scratchpad/lib/logo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840" y="548640"/>
            <a:ext cx="4846320" cy="10966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8640" y="2011680"/>
            <a:ext cx="8046720" cy="731520"/>
          </a:xfrm>
          <a:prstGeom prst="rect">
            <a:avLst/>
          </a:prstGeom>
          <a:noFill/>
          <a:ln/>
          <a:effectLst>
            <a:outerShdw sx="100000" sy="100000" kx="0" ky="0" algn="bl" rotWithShape="0" blurRad="38100" dist="25400" dir="2700000">
              <a:srgbClr val="000000">
                <a:alpha val="30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Электротехниканың теориялық негіздері I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640" y="288036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4-дәріс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22960" y="3246120"/>
            <a:ext cx="7498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Кирхгоф заңдары және ЭҚК көздерінің тізбектей және параллель жалғануы</a:t>
            </a:r>
            <a:endParaRPr lang="en-US" sz="2300" dirty="0"/>
          </a:p>
        </p:txBody>
      </p:sp>
      <p:sp>
        <p:nvSpPr>
          <p:cNvPr id="7" name="Text 3"/>
          <p:cNvSpPr txBox="1"/>
          <p:nvPr/>
        </p:nvSpPr>
        <p:spPr>
          <a:xfrm>
            <a:off x="731520" y="470916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Оқытушы: Мамадияров Максат Муратович, PhD, қауымдастырылған профессор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731520" y="512064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«Электроника, телекоммуникация және ғарыштық технологиялар» кафедрасы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731520" y="553212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m.mamadiyarov@satbayev.university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731520" y="626364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6B07101 – Энергетика  ·  2026–2027 оқу жылы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Дәріс мазмұны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4-дәріс  ·  Кирхгоф заңдары. ЭҚК көздерінің жалғануы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18872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49224" y="127101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94360" y="128930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1325880" y="118872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Тізбек топологиясы: тармақ, түйін, контур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457200" y="192024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9224" y="200253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94360" y="202082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1325880" y="192024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Кирхгофтың бірінші заңы (токтар заңы)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457200" y="265176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49224" y="273405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94360" y="275234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1325880" y="265176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Кирхгофтың екінші заңы (кернеулер заңы) және таңба ережесі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457200" y="338328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49224" y="346557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94360" y="348386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1325880" y="338328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Потенциалдық диаграмма</a:t>
            </a:r>
            <a:endParaRPr lang="en-US" sz="1700" dirty="0"/>
          </a:p>
        </p:txBody>
      </p:sp>
      <p:sp>
        <p:nvSpPr>
          <p:cNvPr id="23" name="Shape 20"/>
          <p:cNvSpPr/>
          <p:nvPr/>
        </p:nvSpPr>
        <p:spPr>
          <a:xfrm>
            <a:off x="457200" y="411480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49224" y="419709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594360" y="421538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1325880" y="411480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Кирхгоф заңдары бойынша тізбекті есептеу алгоритмі мен мысалы</a:t>
            </a:r>
            <a:endParaRPr lang="en-US" sz="1700" dirty="0"/>
          </a:p>
        </p:txBody>
      </p:sp>
      <p:sp>
        <p:nvSpPr>
          <p:cNvPr id="27" name="Shape 24"/>
          <p:cNvSpPr/>
          <p:nvPr/>
        </p:nvSpPr>
        <p:spPr>
          <a:xfrm>
            <a:off x="457200" y="484632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49224" y="492861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594360" y="494690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1325880" y="484632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ЭҚК көздерінің тізбектей, параллель және аралас жалғануы</a:t>
            </a:r>
            <a:endParaRPr lang="en-US" sz="1700" dirty="0"/>
          </a:p>
        </p:txBody>
      </p:sp>
      <p:sp>
        <p:nvSpPr>
          <p:cNvPr id="31" name="Shape 28"/>
          <p:cNvSpPr/>
          <p:nvPr/>
        </p:nvSpPr>
        <p:spPr>
          <a:xfrm>
            <a:off x="457200" y="557784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49224" y="566013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594360" y="567842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1325880" y="557784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Инженерлік қолданылуы және жиі кездесетін қателер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Оқу нәтижелері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4-дәріс  ·  Кирхгоф заңдары. ЭҚК көздерінің жалғануы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Дәріс соңында студент: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457200" y="160020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9" name="Shape 6"/>
          <p:cNvSpPr/>
          <p:nvPr/>
        </p:nvSpPr>
        <p:spPr>
          <a:xfrm>
            <a:off x="630936" y="209397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94360" y="21305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1280160" y="169164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Сұлбадағы тармақ, түйін және тәуелсіз контурлар санын анықтайды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4663440" y="160020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3" name="Shape 10"/>
          <p:cNvSpPr/>
          <p:nvPr/>
        </p:nvSpPr>
        <p:spPr>
          <a:xfrm>
            <a:off x="4837176" y="209397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800600" y="21305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0" y="169164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Кирхгофтың бірінші және екінші заңдарын физикалық тұрғыдан түсіндіреді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457200" y="324612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7" name="Shape 14"/>
          <p:cNvSpPr/>
          <p:nvPr/>
        </p:nvSpPr>
        <p:spPr>
          <a:xfrm>
            <a:off x="630936" y="373989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594360" y="37764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1280160" y="333756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Теңдеулер жүйесін дұрыс таңбамен құрастырады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4663440" y="324612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1" name="Shape 18"/>
          <p:cNvSpPr/>
          <p:nvPr/>
        </p:nvSpPr>
        <p:spPr>
          <a:xfrm>
            <a:off x="4837176" y="373989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4800600" y="37764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5486400" y="333756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Потенциалдық диаграмманы тұрғызады</a:t>
            </a:r>
            <a:endParaRPr lang="en-US" sz="1500" dirty="0"/>
          </a:p>
        </p:txBody>
      </p:sp>
      <p:sp>
        <p:nvSpPr>
          <p:cNvPr id="24" name="Shape 21"/>
          <p:cNvSpPr/>
          <p:nvPr/>
        </p:nvSpPr>
        <p:spPr>
          <a:xfrm>
            <a:off x="457200" y="489204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5" name="Shape 22"/>
          <p:cNvSpPr/>
          <p:nvPr/>
        </p:nvSpPr>
        <p:spPr>
          <a:xfrm>
            <a:off x="630936" y="538581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594360" y="542239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7" name="Text 24"/>
          <p:cNvSpPr txBox="1"/>
          <p:nvPr/>
        </p:nvSpPr>
        <p:spPr>
          <a:xfrm>
            <a:off x="1280160" y="498348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Көп көзді тізбектің тармақ токтарын есептейді</a:t>
            </a:r>
            <a:endParaRPr lang="en-US" sz="1500" dirty="0"/>
          </a:p>
        </p:txBody>
      </p:sp>
      <p:sp>
        <p:nvSpPr>
          <p:cNvPr id="28" name="Shape 25"/>
          <p:cNvSpPr/>
          <p:nvPr/>
        </p:nvSpPr>
        <p:spPr>
          <a:xfrm>
            <a:off x="4663440" y="489204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9" name="Shape 26"/>
          <p:cNvSpPr/>
          <p:nvPr/>
        </p:nvSpPr>
        <p:spPr>
          <a:xfrm>
            <a:off x="4837176" y="538581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4800600" y="542239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31" name="Text 28"/>
          <p:cNvSpPr txBox="1"/>
          <p:nvPr/>
        </p:nvSpPr>
        <p:spPr>
          <a:xfrm>
            <a:off x="5486400" y="498348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Батареялардың баламалы ЭҚК-сі мен ішкі кедергісін табады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Тізбек топологиясының негізгі ұғымдары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4-дәріс  ·  Кирхгоф заңдары. ЭҚК көздерінің жалғануы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914400" y="1691640"/>
            <a:ext cx="384048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754880" y="1691640"/>
            <a:ext cx="0" cy="333756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flipH="1">
            <a:off x="914400" y="5029200"/>
            <a:ext cx="384048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flipV="1">
            <a:off x="914400" y="1691640"/>
            <a:ext cx="0" cy="333756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2834640" y="1691640"/>
            <a:ext cx="0" cy="333756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788920" y="164592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13" name="Shape 10"/>
          <p:cNvSpPr/>
          <p:nvPr/>
        </p:nvSpPr>
        <p:spPr>
          <a:xfrm>
            <a:off x="2788920" y="498348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14" name="Shape 11"/>
          <p:cNvSpPr/>
          <p:nvPr/>
        </p:nvSpPr>
        <p:spPr>
          <a:xfrm>
            <a:off x="722376" y="3488436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 flipV="1">
            <a:off x="914400" y="3543300"/>
            <a:ext cx="0" cy="2743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16" name="Text 13"/>
          <p:cNvSpPr txBox="1"/>
          <p:nvPr/>
        </p:nvSpPr>
        <p:spPr>
          <a:xfrm>
            <a:off x="-475488" y="354330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836676" y="2720340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-402336" y="28117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4562856" y="3488436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 flipV="1">
            <a:off x="4754880" y="3543300"/>
            <a:ext cx="0" cy="2743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21" name="Text 18"/>
          <p:cNvSpPr txBox="1"/>
          <p:nvPr/>
        </p:nvSpPr>
        <p:spPr>
          <a:xfrm>
            <a:off x="5047488" y="354330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4677156" y="2720340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4974336" y="28117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24" name="Shape 21"/>
          <p:cNvSpPr/>
          <p:nvPr/>
        </p:nvSpPr>
        <p:spPr>
          <a:xfrm>
            <a:off x="2756916" y="3131820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3054096" y="322326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6" name="Text 23"/>
          <p:cNvSpPr txBox="1"/>
          <p:nvPr/>
        </p:nvSpPr>
        <p:spPr>
          <a:xfrm>
            <a:off x="2697480" y="139903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300" dirty="0"/>
          </a:p>
        </p:txBody>
      </p:sp>
      <p:sp>
        <p:nvSpPr>
          <p:cNvPr id="27" name="Text 24"/>
          <p:cNvSpPr txBox="1"/>
          <p:nvPr/>
        </p:nvSpPr>
        <p:spPr>
          <a:xfrm>
            <a:off x="2697480" y="505663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300" dirty="0"/>
          </a:p>
        </p:txBody>
      </p:sp>
      <p:sp>
        <p:nvSpPr>
          <p:cNvPr id="28" name="Shape 25"/>
          <p:cNvSpPr/>
          <p:nvPr/>
        </p:nvSpPr>
        <p:spPr>
          <a:xfrm>
            <a:off x="1554480" y="3589020"/>
            <a:ext cx="640080" cy="640080"/>
          </a:xfrm>
          <a:prstGeom prst="arc">
            <a:avLst>
              <a:gd name="adj1" fmla="val 18000000"/>
              <a:gd name="adj2" fmla="val 14400000"/>
            </a:avLst>
          </a:prstGeom>
          <a:ln w="19050">
            <a:solidFill>
              <a:srgbClr val="2E7D32"/>
            </a:solidFill>
            <a:prstDash val="solid"/>
            <a:tailEnd type="triangle"/>
          </a:ln>
        </p:spPr>
      </p:sp>
      <p:sp>
        <p:nvSpPr>
          <p:cNvPr id="29" name="Text 26"/>
          <p:cNvSpPr txBox="1"/>
          <p:nvPr/>
        </p:nvSpPr>
        <p:spPr>
          <a:xfrm>
            <a:off x="1554480" y="377190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1300" dirty="0"/>
          </a:p>
        </p:txBody>
      </p:sp>
      <p:sp>
        <p:nvSpPr>
          <p:cNvPr id="30" name="Shape 27"/>
          <p:cNvSpPr/>
          <p:nvPr/>
        </p:nvSpPr>
        <p:spPr>
          <a:xfrm>
            <a:off x="3474720" y="3589020"/>
            <a:ext cx="640080" cy="640080"/>
          </a:xfrm>
          <a:prstGeom prst="arc">
            <a:avLst>
              <a:gd name="adj1" fmla="val 18000000"/>
              <a:gd name="adj2" fmla="val 14400000"/>
            </a:avLst>
          </a:prstGeom>
          <a:ln w="19050">
            <a:solidFill>
              <a:srgbClr val="2E7D32"/>
            </a:solidFill>
            <a:prstDash val="solid"/>
            <a:tailEnd type="triangle"/>
          </a:ln>
        </p:spPr>
      </p:sp>
      <p:sp>
        <p:nvSpPr>
          <p:cNvPr id="31" name="Text 28"/>
          <p:cNvSpPr txBox="1"/>
          <p:nvPr/>
        </p:nvSpPr>
        <p:spPr>
          <a:xfrm>
            <a:off x="3474720" y="377190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II</a:t>
            </a:r>
            <a:endParaRPr lang="en-US" sz="1300" dirty="0"/>
          </a:p>
        </p:txBody>
      </p:sp>
      <p:sp>
        <p:nvSpPr>
          <p:cNvPr id="32" name="Shape 29"/>
          <p:cNvSpPr/>
          <p:nvPr/>
        </p:nvSpPr>
        <p:spPr>
          <a:xfrm>
            <a:off x="5486400" y="1097280"/>
            <a:ext cx="3200400" cy="4389120"/>
          </a:xfrm>
          <a:prstGeom prst="roundRect">
            <a:avLst>
              <a:gd name="adj" fmla="val 2000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3" name="Text 30"/>
          <p:cNvSpPr txBox="1"/>
          <p:nvPr/>
        </p:nvSpPr>
        <p:spPr>
          <a:xfrm>
            <a:off x="5669280" y="1207008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Анықтамалар</a:t>
            </a:r>
            <a:endParaRPr lang="en-US" sz="1400" dirty="0"/>
          </a:p>
        </p:txBody>
      </p:sp>
      <p:sp>
        <p:nvSpPr>
          <p:cNvPr id="34" name="Text 31"/>
          <p:cNvSpPr txBox="1"/>
          <p:nvPr/>
        </p:nvSpPr>
        <p:spPr>
          <a:xfrm>
            <a:off x="5669280" y="1554480"/>
            <a:ext cx="28803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Тармақ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бір ток өтетін тізбек бөлігі (суретте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Түйін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үш не одан көп тармақ түйісетін нүкте (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Контур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тармақтардан құралған кез келген тұйық жол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Тәуелсіз контур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кемінде бір жаңа тармағы бар контур (I және II)</a:t>
            </a:r>
            <a:endParaRPr lang="en-US" sz="1400" dirty="0"/>
          </a:p>
        </p:txBody>
      </p:sp>
      <p:sp>
        <p:nvSpPr>
          <p:cNvPr id="35" name="Shape 32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1B2F5E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НЕГІЗГІ ОЙ</a:t>
            </a:r>
            <a:endParaRPr lang="en-US" sz="950" dirty="0"/>
          </a:p>
        </p:txBody>
      </p:sp>
      <p:sp>
        <p:nvSpPr>
          <p:cNvPr id="37" name="Text 34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Тәуелсіз теңдеулер саны: Кирхгофтың 1-заңы бойынша 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− 1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2-заңы бойынша 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+ 1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Барлығы 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белгісіз токтар санына тең.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Кирхгофтың бірінші заңы (токтар заңы)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4-дәріс  ·  Кирхгоф заңдары. ЭҚК көздерінің жалғануы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Түйіндегі токтардың алгебралық қосындысы нөлге тең: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755648"/>
            <a:ext cx="4754880" cy="1051560"/>
          </a:xfrm>
          <a:prstGeom prst="roundRect">
            <a:avLst>
              <a:gd name="adj" fmla="val 6087"/>
            </a:avLst>
          </a:prstGeom>
          <a:solidFill>
            <a:srgbClr val="1B2F5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1755648"/>
            <a:ext cx="45720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</a:t>
            </a: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34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endParaRPr lang="en-US" sz="3400" dirty="0"/>
          </a:p>
        </p:txBody>
      </p:sp>
      <p:sp>
        <p:nvSpPr>
          <p:cNvPr id="10" name="Shape 7"/>
          <p:cNvSpPr/>
          <p:nvPr/>
        </p:nvSpPr>
        <p:spPr>
          <a:xfrm>
            <a:off x="7086600" y="3081528"/>
            <a:ext cx="10058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 flipH="1">
            <a:off x="7438644" y="3081528"/>
            <a:ext cx="301752" cy="0"/>
          </a:xfrm>
          <a:prstGeom prst="line">
            <a:avLst/>
          </a:prstGeom>
          <a:noFill/>
          <a:ln w="2857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12" name="Text 9"/>
          <p:cNvSpPr txBox="1"/>
          <p:nvPr/>
        </p:nvSpPr>
        <p:spPr>
          <a:xfrm>
            <a:off x="7982712" y="294436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00" b="1" baseline="-4000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 flipV="1">
            <a:off x="7086600" y="2136348"/>
            <a:ext cx="344018" cy="94518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 flipH="1">
            <a:off x="7207006" y="2467161"/>
            <a:ext cx="103205" cy="283554"/>
          </a:xfrm>
          <a:prstGeom prst="line">
            <a:avLst/>
          </a:prstGeom>
          <a:noFill/>
          <a:ln w="2857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15" name="Text 12"/>
          <p:cNvSpPr txBox="1"/>
          <p:nvPr/>
        </p:nvSpPr>
        <p:spPr>
          <a:xfrm>
            <a:off x="7212591" y="1784374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00" b="1" baseline="-4000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 flipH="1" flipV="1">
            <a:off x="6141420" y="2737510"/>
            <a:ext cx="945180" cy="344018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 flipH="1" flipV="1">
            <a:off x="6472233" y="2857917"/>
            <a:ext cx="283554" cy="103205"/>
          </a:xfrm>
          <a:prstGeom prst="line">
            <a:avLst/>
          </a:prstGeom>
          <a:noFill/>
          <a:ln w="2857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18" name="Text 15"/>
          <p:cNvSpPr txBox="1"/>
          <p:nvPr/>
        </p:nvSpPr>
        <p:spPr>
          <a:xfrm>
            <a:off x="5712434" y="2522165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00" b="1" baseline="-4000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 flipH="1">
            <a:off x="6742582" y="3081528"/>
            <a:ext cx="344018" cy="94518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 flipH="1">
            <a:off x="6862989" y="3412341"/>
            <a:ext cx="103205" cy="283554"/>
          </a:xfrm>
          <a:prstGeom prst="line">
            <a:avLst/>
          </a:prstGeom>
          <a:noFill/>
          <a:ln w="2857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21" name="Text 18"/>
          <p:cNvSpPr txBox="1"/>
          <p:nvPr/>
        </p:nvSpPr>
        <p:spPr>
          <a:xfrm>
            <a:off x="6411969" y="410436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00" b="1" baseline="-4000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7040880" y="3035808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990088"/>
          <a:ext cx="4754880" cy="914400"/>
        </p:xfrm>
        <a:graphic>
          <a:graphicData uri="http://schemas.openxmlformats.org/drawingml/2006/table">
            <a:tbl>
              <a:tblPr/>
              <a:tblGrid>
                <a:gridCol w="855878"/>
                <a:gridCol w="2710282"/>
                <a:gridCol w="1188720"/>
              </a:tblGrid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Шама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Мағынасы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Өлшем бірлігі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3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түйінге қосылған 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-тармақтың тогы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+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түйінге </a:t>
                      </a:r>
                      <a:r>
                        <a:rPr lang="en-US" sz="13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кіретін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ток (шартты түрде)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−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түйіннен </a:t>
                      </a:r>
                      <a:r>
                        <a:rPr lang="en-US" sz="13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шығатын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ток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  <p:sp>
        <p:nvSpPr>
          <p:cNvPr id="24" name="Shape 20"/>
          <p:cNvSpPr/>
          <p:nvPr/>
        </p:nvSpPr>
        <p:spPr>
          <a:xfrm>
            <a:off x="457200" y="4636008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5" name="Text 21"/>
          <p:cNvSpPr txBox="1"/>
          <p:nvPr/>
        </p:nvSpPr>
        <p:spPr>
          <a:xfrm>
            <a:off x="640080" y="472744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ФИЗИКАЛЫҚ МАҒЫНАСЫ</a:t>
            </a:r>
            <a:endParaRPr lang="en-US" sz="1000" dirty="0"/>
          </a:p>
        </p:txBody>
      </p:sp>
      <p:sp>
        <p:nvSpPr>
          <p:cNvPr id="26" name="Text 22"/>
          <p:cNvSpPr txBox="1"/>
          <p:nvPr/>
        </p:nvSpPr>
        <p:spPr>
          <a:xfrm>
            <a:off x="640080" y="4983480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Зарядтың сақталу заңы: түйінде заряд жиналмайды. Суреттегі түйін үшін: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  <p:sp>
        <p:nvSpPr>
          <p:cNvPr id="27" name="Shape 23"/>
          <p:cNvSpPr/>
          <p:nvPr/>
        </p:nvSpPr>
        <p:spPr>
          <a:xfrm>
            <a:off x="4663440" y="4636008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FCEFE4"/>
          </a:solidFill>
          <a:ln/>
        </p:spPr>
      </p:sp>
      <p:sp>
        <p:nvSpPr>
          <p:cNvPr id="28" name="Text 24"/>
          <p:cNvSpPr txBox="1"/>
          <p:nvPr/>
        </p:nvSpPr>
        <p:spPr>
          <a:xfrm>
            <a:off x="4846320" y="472744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ҚОЛДАНЫЛУ ШАРТЫ</a:t>
            </a:r>
            <a:endParaRPr lang="en-US" sz="1000" dirty="0"/>
          </a:p>
        </p:txBody>
      </p:sp>
      <p:sp>
        <p:nvSpPr>
          <p:cNvPr id="29" name="Text 25"/>
          <p:cNvSpPr txBox="1"/>
          <p:nvPr/>
        </p:nvSpPr>
        <p:spPr>
          <a:xfrm>
            <a:off x="4846320" y="4983480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Кез келген түйін үшін; тәуелсіз теңдеулер саны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− 1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(соңғы түйін теңдеуі қалғандарынан шығады).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Кирхгофтың екінші заңы (кернеулер заңы)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4-дәріс  ·  Кирхгоф заңдары. ЭҚК көздерінің жалғануы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Кез келген тұйық контурдағы ЭҚК-тердің алгебралық қосындысы кернеу түсулерінің алгебралық қосындысына тең: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755648"/>
            <a:ext cx="4754880" cy="1051560"/>
          </a:xfrm>
          <a:prstGeom prst="roundRect">
            <a:avLst>
              <a:gd name="adj" fmla="val 6087"/>
            </a:avLst>
          </a:prstGeom>
          <a:solidFill>
            <a:srgbClr val="1B2F5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1755648"/>
            <a:ext cx="45720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</a:t>
            </a: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32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3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</a:t>
            </a: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32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3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32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endParaRPr lang="en-US" sz="3200" dirty="0"/>
          </a:p>
        </p:txBody>
      </p:sp>
      <p:sp>
        <p:nvSpPr>
          <p:cNvPr id="10" name="Shape 7"/>
          <p:cNvSpPr/>
          <p:nvPr/>
        </p:nvSpPr>
        <p:spPr>
          <a:xfrm>
            <a:off x="5943600" y="2075688"/>
            <a:ext cx="23774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8321040" y="2075688"/>
            <a:ext cx="0" cy="205740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flipH="1">
            <a:off x="5943600" y="4133088"/>
            <a:ext cx="23774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flipV="1">
            <a:off x="5943600" y="2075688"/>
            <a:ext cx="0" cy="205740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751576" y="2912364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 flipV="1">
            <a:off x="5943600" y="2967228"/>
            <a:ext cx="0" cy="2743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16" name="Text 13"/>
          <p:cNvSpPr txBox="1"/>
          <p:nvPr/>
        </p:nvSpPr>
        <p:spPr>
          <a:xfrm>
            <a:off x="4828032" y="296722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6903720" y="1997964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6720840" y="1581912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8243316" y="2875788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8540496" y="296722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6940296" y="3941064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995160" y="4133088"/>
            <a:ext cx="2743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23" name="Text 20"/>
          <p:cNvSpPr txBox="1"/>
          <p:nvPr/>
        </p:nvSpPr>
        <p:spPr>
          <a:xfrm>
            <a:off x="6720840" y="442569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24" name="Shape 21"/>
          <p:cNvSpPr/>
          <p:nvPr/>
        </p:nvSpPr>
        <p:spPr>
          <a:xfrm>
            <a:off x="6766560" y="2738628"/>
            <a:ext cx="731520" cy="731520"/>
          </a:xfrm>
          <a:prstGeom prst="arc">
            <a:avLst>
              <a:gd name="adj1" fmla="val 18000000"/>
              <a:gd name="adj2" fmla="val 14400000"/>
            </a:avLst>
          </a:prstGeom>
          <a:ln w="19050">
            <a:solidFill>
              <a:srgbClr val="2E7D32"/>
            </a:solidFill>
            <a:prstDash val="solid"/>
            <a:tailEnd type="triangle"/>
          </a:ln>
        </p:spPr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990088"/>
          <a:ext cx="4754880" cy="914400"/>
        </p:xfrm>
        <a:graphic>
          <a:graphicData uri="http://schemas.openxmlformats.org/drawingml/2006/table">
            <a:tbl>
              <a:tblPr/>
              <a:tblGrid>
                <a:gridCol w="855878"/>
                <a:gridCol w="2710282"/>
                <a:gridCol w="118872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Шама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Мағынасы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Өлшем бірлігі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E</a:t>
                      </a:r>
                      <a:r>
                        <a:rPr lang="en-US" sz="125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контурдағы ЭҚК; айналып өту бағытымен бағыттас болса «+»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25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</a:t>
                      </a:r>
                      <a:r>
                        <a:rPr lang="en-US" sz="125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резистордағы кернеу түсуі; ток айналып өту бағытымен бағыттас болса «+»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6" name="Shape 22"/>
          <p:cNvSpPr/>
          <p:nvPr/>
        </p:nvSpPr>
        <p:spPr>
          <a:xfrm>
            <a:off x="457200" y="4636008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7" name="Text 23"/>
          <p:cNvSpPr txBox="1"/>
          <p:nvPr/>
        </p:nvSpPr>
        <p:spPr>
          <a:xfrm>
            <a:off x="640080" y="472744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ФИЗИКАЛЫҚ МАҒЫНАСЫ</a:t>
            </a:r>
            <a:endParaRPr lang="en-US" sz="1000" dirty="0"/>
          </a:p>
        </p:txBody>
      </p:sp>
      <p:sp>
        <p:nvSpPr>
          <p:cNvPr id="28" name="Text 24"/>
          <p:cNvSpPr txBox="1"/>
          <p:nvPr/>
        </p:nvSpPr>
        <p:spPr>
          <a:xfrm>
            <a:off x="640080" y="4983480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Энергияның сақталу заңы: контурды айналып шыққанда потенциал бастапқы мәніне оралады.</a:t>
            </a:r>
            <a:endParaRPr lang="en-US" sz="1400" dirty="0"/>
          </a:p>
        </p:txBody>
      </p:sp>
      <p:sp>
        <p:nvSpPr>
          <p:cNvPr id="29" name="Shape 25"/>
          <p:cNvSpPr/>
          <p:nvPr/>
        </p:nvSpPr>
        <p:spPr>
          <a:xfrm>
            <a:off x="4663440" y="4636008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FCEFE4"/>
          </a:solidFill>
          <a:ln/>
        </p:spPr>
      </p:sp>
      <p:sp>
        <p:nvSpPr>
          <p:cNvPr id="30" name="Text 26"/>
          <p:cNvSpPr txBox="1"/>
          <p:nvPr/>
        </p:nvSpPr>
        <p:spPr>
          <a:xfrm>
            <a:off x="4846320" y="472744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ҚОЛДАНЫЛУ ШАРТЫ</a:t>
            </a:r>
            <a:endParaRPr lang="en-US" sz="1000" dirty="0"/>
          </a:p>
        </p:txBody>
      </p:sp>
      <p:sp>
        <p:nvSpPr>
          <p:cNvPr id="31" name="Text 27"/>
          <p:cNvSpPr txBox="1"/>
          <p:nvPr/>
        </p:nvSpPr>
        <p:spPr>
          <a:xfrm>
            <a:off x="4846320" y="4983480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Тәуелсіз контурлар үшін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+ 1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теңдеу. Ток көзі бар тармақ арқылы өтетін контурды таңдамаған жөн.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Таңба ережесі: теңдеулерді құрудың тәртібі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4-дәріс  ·  Кирхгоф заңдары. ЭҚК көздерінің жалғануы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4206240"/>
                <a:gridCol w="320040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Қадам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 істеледі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Ескерту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Әр тармақтағы токтың </a:t>
                      </a: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оң бағытын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еркін таңдау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Қате таңдалса, ток теріс шығады — бұл қате емес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Әр тәуелсіз контурды </a:t>
                      </a: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айналып өту бағытын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таңдау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Әдетте сағат тілі бойымен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1-заң: кіретін ток «+», шығатын ток «−»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Кері келісім де дұрыс, тек бірізді болсын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2-заң: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E</a:t>
                      </a:r>
                      <a:r>
                        <a:rPr lang="en-US" sz="14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айналып өту бағытымен бағыттас — «+»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Қарсы бағытталса — «−»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2-заң: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4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</a:t>
                      </a:r>
                      <a:r>
                        <a:rPr lang="en-US" sz="14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, егер ток бағыттас болса — «+»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Қарсы болса — «−»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Жауапты таңбасымен түсіндіру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&lt; 0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— нақты бағыт таңдалғанға қарсы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FCEFE4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НАЗАР АУДАРЫҢЫЗ</a:t>
            </a:r>
            <a:endParaRPr lang="en-US" sz="950" dirty="0"/>
          </a:p>
        </p:txBody>
      </p:sp>
      <p:sp>
        <p:nvSpPr>
          <p:cNvPr id="10" name="Text 6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Таңба ережесі бір рет таңдалып, бүкіл есеп бойы өзгертілмеуі керек — ең жиі қате осы жерде жіберіледі.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Потенциалдық диаграмма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4-дәріс  ·  Кирхгоф заңдары. ЭҚК көздерінің жалғануы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Контур нүктелерінің потенциалы 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сол нүктеге дейінгі кедергілер қосындысына тәуелділікпен көрсетіледі.</a:t>
            </a:r>
            <a:endParaRPr lang="en-US" sz="1600" dirty="0"/>
          </a:p>
        </p:txBody>
      </p:sp>
      <p:graphicFrame>
        <p:nvGraphicFramePr>
          <p:cNvPr id="8" name="Chart 0" descr=""/>
          <p:cNvGraphicFramePr/>
          <p:nvPr/>
        </p:nvGraphicFramePr>
        <p:xfrm>
          <a:off x="457200" y="1783080"/>
          <a:ext cx="4846320" cy="4526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Shape 5"/>
          <p:cNvSpPr/>
          <p:nvPr/>
        </p:nvSpPr>
        <p:spPr>
          <a:xfrm>
            <a:off x="5577840" y="1783080"/>
            <a:ext cx="3108960" cy="4526280"/>
          </a:xfrm>
          <a:prstGeom prst="roundRect">
            <a:avLst>
              <a:gd name="adj" fmla="val 2059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5760720" y="189280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 (3-дәрістен)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5760720" y="2240280"/>
            <a:ext cx="2788920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В,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 (қарсы),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Ом,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Ом,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ЭҚК көзінде потенциал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секірмелі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өзгереді: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Резисторда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IR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шамасына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сызықты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төмендейді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Контур тұйықталғанда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бастапқы мәнге (0) оралады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Еңіс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tgα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барлық резисторда бірдей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Кирхгоф заңдары бойынша есептеу алгоритмі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4-дәріс  ·  Кирхгоф заңдары. ЭҚК көздерінің жалғануы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8229600" cy="868680"/>
          </a:xfrm>
          <a:prstGeom prst="roundRect">
            <a:avLst>
              <a:gd name="adj" fmla="val 7368"/>
            </a:avLst>
          </a:prstGeom>
          <a:solidFill>
            <a:srgbClr val="EAF0FA"/>
          </a:solidFill>
          <a:ln/>
        </p:spPr>
      </p:sp>
      <p:sp>
        <p:nvSpPr>
          <p:cNvPr id="8" name="Shape 5"/>
          <p:cNvSpPr/>
          <p:nvPr/>
        </p:nvSpPr>
        <p:spPr>
          <a:xfrm>
            <a:off x="621792" y="1312164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66928" y="13304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1280160" y="1097280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Топологияны талдау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3794760" y="1097280"/>
            <a:ext cx="4754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Тармақтар 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түйіндер 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санын анықтау; токтардың оң бағытын белгілеу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841248" y="1975104"/>
            <a:ext cx="0" cy="164592"/>
          </a:xfrm>
          <a:prstGeom prst="line">
            <a:avLst/>
          </a:prstGeom>
          <a:noFill/>
          <a:ln w="2222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13" name="Shape 10"/>
          <p:cNvSpPr/>
          <p:nvPr/>
        </p:nvSpPr>
        <p:spPr>
          <a:xfrm>
            <a:off x="457200" y="2148840"/>
            <a:ext cx="8229600" cy="868680"/>
          </a:xfrm>
          <a:prstGeom prst="roundRect">
            <a:avLst>
              <a:gd name="adj" fmla="val 7368"/>
            </a:avLst>
          </a:prstGeom>
          <a:solidFill>
            <a:srgbClr val="EAF0FA"/>
          </a:solidFill>
          <a:ln/>
        </p:spPr>
      </p:sp>
      <p:sp>
        <p:nvSpPr>
          <p:cNvPr id="14" name="Shape 11"/>
          <p:cNvSpPr/>
          <p:nvPr/>
        </p:nvSpPr>
        <p:spPr>
          <a:xfrm>
            <a:off x="621792" y="2363724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66928" y="238201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280160" y="2148840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1-заң теңдеулері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3794760" y="2148840"/>
            <a:ext cx="4754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3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− 1</a:t>
            </a: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түйін үшін 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ΣI</a:t>
            </a:r>
            <a:r>
              <a:rPr lang="en-US" sz="13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теңдеулерін жазу</a:t>
            </a:r>
            <a:endParaRPr lang="en-US" sz="1350" dirty="0"/>
          </a:p>
        </p:txBody>
      </p:sp>
      <p:sp>
        <p:nvSpPr>
          <p:cNvPr id="18" name="Shape 15"/>
          <p:cNvSpPr/>
          <p:nvPr/>
        </p:nvSpPr>
        <p:spPr>
          <a:xfrm>
            <a:off x="841248" y="3026664"/>
            <a:ext cx="0" cy="164592"/>
          </a:xfrm>
          <a:prstGeom prst="line">
            <a:avLst/>
          </a:prstGeom>
          <a:noFill/>
          <a:ln w="2222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19" name="Shape 16"/>
          <p:cNvSpPr/>
          <p:nvPr/>
        </p:nvSpPr>
        <p:spPr>
          <a:xfrm>
            <a:off x="457200" y="3200400"/>
            <a:ext cx="8229600" cy="868680"/>
          </a:xfrm>
          <a:prstGeom prst="roundRect">
            <a:avLst>
              <a:gd name="adj" fmla="val 7368"/>
            </a:avLst>
          </a:prstGeom>
          <a:solidFill>
            <a:srgbClr val="EAF0FA"/>
          </a:solidFill>
          <a:ln/>
        </p:spPr>
      </p:sp>
      <p:sp>
        <p:nvSpPr>
          <p:cNvPr id="20" name="Shape 17"/>
          <p:cNvSpPr/>
          <p:nvPr/>
        </p:nvSpPr>
        <p:spPr>
          <a:xfrm>
            <a:off x="621792" y="3415284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66928" y="34335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2" name="Text 19"/>
          <p:cNvSpPr txBox="1"/>
          <p:nvPr/>
        </p:nvSpPr>
        <p:spPr>
          <a:xfrm>
            <a:off x="1280160" y="3200400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2-заң теңдеулері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3794760" y="3200400"/>
            <a:ext cx="4754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3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3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+ 1</a:t>
            </a: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тәуелсіз контур үшін 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ΣE</a:t>
            </a:r>
            <a:r>
              <a:rPr lang="en-US" sz="13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ΣIR</a:t>
            </a: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жазу (ток көзі жоқ контурлар)</a:t>
            </a:r>
            <a:endParaRPr lang="en-US" sz="1350" dirty="0"/>
          </a:p>
        </p:txBody>
      </p:sp>
      <p:sp>
        <p:nvSpPr>
          <p:cNvPr id="24" name="Shape 21"/>
          <p:cNvSpPr/>
          <p:nvPr/>
        </p:nvSpPr>
        <p:spPr>
          <a:xfrm>
            <a:off x="841248" y="4078224"/>
            <a:ext cx="0" cy="164592"/>
          </a:xfrm>
          <a:prstGeom prst="line">
            <a:avLst/>
          </a:prstGeom>
          <a:noFill/>
          <a:ln w="2222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25" name="Shape 22"/>
          <p:cNvSpPr/>
          <p:nvPr/>
        </p:nvSpPr>
        <p:spPr>
          <a:xfrm>
            <a:off x="457200" y="4251960"/>
            <a:ext cx="8229600" cy="868680"/>
          </a:xfrm>
          <a:prstGeom prst="roundRect">
            <a:avLst>
              <a:gd name="adj" fmla="val 7368"/>
            </a:avLst>
          </a:prstGeom>
          <a:solidFill>
            <a:srgbClr val="EAF0FA"/>
          </a:solidFill>
          <a:ln/>
        </p:spPr>
      </p:sp>
      <p:sp>
        <p:nvSpPr>
          <p:cNvPr id="26" name="Shape 23"/>
          <p:cNvSpPr/>
          <p:nvPr/>
        </p:nvSpPr>
        <p:spPr>
          <a:xfrm>
            <a:off x="621792" y="4466844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566928" y="448513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8" name="Text 25"/>
          <p:cNvSpPr txBox="1"/>
          <p:nvPr/>
        </p:nvSpPr>
        <p:spPr>
          <a:xfrm>
            <a:off x="1280160" y="4251960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Жүйені шешу</a:t>
            </a:r>
            <a:endParaRPr lang="en-US" sz="1500" dirty="0"/>
          </a:p>
        </p:txBody>
      </p:sp>
      <p:sp>
        <p:nvSpPr>
          <p:cNvPr id="29" name="Text 26"/>
          <p:cNvSpPr txBox="1"/>
          <p:nvPr/>
        </p:nvSpPr>
        <p:spPr>
          <a:xfrm>
            <a:off x="3794760" y="4251960"/>
            <a:ext cx="4754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3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сызықты теңдеуді шешу: алмастыру, Крамер, матрица немесе компьютер (MATLAB, Python)</a:t>
            </a:r>
            <a:endParaRPr lang="en-US" sz="1350" dirty="0"/>
          </a:p>
        </p:txBody>
      </p:sp>
      <p:sp>
        <p:nvSpPr>
          <p:cNvPr id="30" name="Shape 27"/>
          <p:cNvSpPr/>
          <p:nvPr/>
        </p:nvSpPr>
        <p:spPr>
          <a:xfrm>
            <a:off x="841248" y="5129784"/>
            <a:ext cx="0" cy="164592"/>
          </a:xfrm>
          <a:prstGeom prst="line">
            <a:avLst/>
          </a:prstGeom>
          <a:noFill/>
          <a:ln w="2222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31" name="Shape 28"/>
          <p:cNvSpPr/>
          <p:nvPr/>
        </p:nvSpPr>
        <p:spPr>
          <a:xfrm>
            <a:off x="457200" y="5303520"/>
            <a:ext cx="8229600" cy="868680"/>
          </a:xfrm>
          <a:prstGeom prst="roundRect">
            <a:avLst>
              <a:gd name="adj" fmla="val 7368"/>
            </a:avLst>
          </a:prstGeom>
          <a:solidFill>
            <a:srgbClr val="1B2F5E"/>
          </a:solidFill>
          <a:ln/>
        </p:spPr>
      </p:sp>
      <p:sp>
        <p:nvSpPr>
          <p:cNvPr id="32" name="Shape 29"/>
          <p:cNvSpPr/>
          <p:nvPr/>
        </p:nvSpPr>
        <p:spPr>
          <a:xfrm>
            <a:off x="621792" y="5518404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566928" y="553669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34" name="Text 31"/>
          <p:cNvSpPr txBox="1"/>
          <p:nvPr/>
        </p:nvSpPr>
        <p:spPr>
          <a:xfrm>
            <a:off x="1280160" y="5303520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Тексеру</a:t>
            </a:r>
            <a:endParaRPr lang="en-US" sz="1500" dirty="0"/>
          </a:p>
        </p:txBody>
      </p:sp>
      <p:sp>
        <p:nvSpPr>
          <p:cNvPr id="35" name="Text 32"/>
          <p:cNvSpPr txBox="1"/>
          <p:nvPr/>
        </p:nvSpPr>
        <p:spPr>
          <a:xfrm>
            <a:off x="3794760" y="5303520"/>
            <a:ext cx="4754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E3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Табылған токтарды түйін теңдеуіне қою және қуат балансын құру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Есептік мысал: теңдеулерді құру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4-дәріс  ·  Кирхгоф заңдары. ЭҚК көздерінің жалғануы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1463040" y="1691640"/>
            <a:ext cx="265176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114800" y="1691640"/>
            <a:ext cx="0" cy="251460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flipH="1">
            <a:off x="1463040" y="4206240"/>
            <a:ext cx="265176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flipV="1">
            <a:off x="1463040" y="1691640"/>
            <a:ext cx="0" cy="251460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2788920" y="1691640"/>
            <a:ext cx="0" cy="251460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743200" y="164592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13" name="Shape 10"/>
          <p:cNvSpPr/>
          <p:nvPr/>
        </p:nvSpPr>
        <p:spPr>
          <a:xfrm>
            <a:off x="2743200" y="416052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14" name="Shape 11"/>
          <p:cNvSpPr/>
          <p:nvPr/>
        </p:nvSpPr>
        <p:spPr>
          <a:xfrm>
            <a:off x="1271016" y="3076956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 flipV="1">
            <a:off x="1463040" y="3131820"/>
            <a:ext cx="0" cy="2743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16" name="Text 13"/>
          <p:cNvSpPr txBox="1"/>
          <p:nvPr/>
        </p:nvSpPr>
        <p:spPr>
          <a:xfrm>
            <a:off x="73152" y="313182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30 В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1385316" y="2308860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146304" y="240030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4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3922776" y="3076956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 flipV="1">
            <a:off x="4114800" y="3131820"/>
            <a:ext cx="0" cy="2743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21" name="Text 18"/>
          <p:cNvSpPr txBox="1"/>
          <p:nvPr/>
        </p:nvSpPr>
        <p:spPr>
          <a:xfrm>
            <a:off x="4407408" y="313182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12 В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4037076" y="2308860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4334256" y="240030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4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6</a:t>
            </a:r>
            <a:endParaRPr lang="en-US" sz="1400" dirty="0"/>
          </a:p>
        </p:txBody>
      </p:sp>
      <p:sp>
        <p:nvSpPr>
          <p:cNvPr id="24" name="Shape 21"/>
          <p:cNvSpPr/>
          <p:nvPr/>
        </p:nvSpPr>
        <p:spPr>
          <a:xfrm>
            <a:off x="2711196" y="2720340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3008376" y="281178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4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6</a:t>
            </a:r>
            <a:endParaRPr lang="en-US" sz="1400" dirty="0"/>
          </a:p>
        </p:txBody>
      </p:sp>
      <p:sp>
        <p:nvSpPr>
          <p:cNvPr id="26" name="Text 23"/>
          <p:cNvSpPr txBox="1"/>
          <p:nvPr/>
        </p:nvSpPr>
        <p:spPr>
          <a:xfrm>
            <a:off x="2651760" y="139903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300" dirty="0"/>
          </a:p>
        </p:txBody>
      </p:sp>
      <p:sp>
        <p:nvSpPr>
          <p:cNvPr id="27" name="Text 24"/>
          <p:cNvSpPr txBox="1"/>
          <p:nvPr/>
        </p:nvSpPr>
        <p:spPr>
          <a:xfrm>
            <a:off x="2651760" y="423367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300" dirty="0"/>
          </a:p>
        </p:txBody>
      </p:sp>
      <p:sp>
        <p:nvSpPr>
          <p:cNvPr id="28" name="Shape 25"/>
          <p:cNvSpPr/>
          <p:nvPr/>
        </p:nvSpPr>
        <p:spPr>
          <a:xfrm>
            <a:off x="1691640" y="1536192"/>
            <a:ext cx="502920" cy="0"/>
          </a:xfrm>
          <a:prstGeom prst="line">
            <a:avLst/>
          </a:prstGeom>
          <a:noFill/>
          <a:ln w="2222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29" name="Text 26"/>
          <p:cNvSpPr txBox="1"/>
          <p:nvPr/>
        </p:nvSpPr>
        <p:spPr>
          <a:xfrm>
            <a:off x="1623060" y="1243584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00" b="1" baseline="-4000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30" name="Shape 27"/>
          <p:cNvSpPr/>
          <p:nvPr/>
        </p:nvSpPr>
        <p:spPr>
          <a:xfrm flipH="1">
            <a:off x="3383280" y="1536192"/>
            <a:ext cx="502920" cy="0"/>
          </a:xfrm>
          <a:prstGeom prst="line">
            <a:avLst/>
          </a:prstGeom>
          <a:noFill/>
          <a:ln w="2222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31" name="Text 28"/>
          <p:cNvSpPr txBox="1"/>
          <p:nvPr/>
        </p:nvSpPr>
        <p:spPr>
          <a:xfrm>
            <a:off x="3314700" y="1243584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00" b="1" baseline="-4000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32" name="Shape 29"/>
          <p:cNvSpPr/>
          <p:nvPr/>
        </p:nvSpPr>
        <p:spPr>
          <a:xfrm>
            <a:off x="2606040" y="2263140"/>
            <a:ext cx="0" cy="365760"/>
          </a:xfrm>
          <a:prstGeom prst="line">
            <a:avLst/>
          </a:prstGeom>
          <a:noFill/>
          <a:ln w="2222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33" name="Text 30"/>
          <p:cNvSpPr txBox="1"/>
          <p:nvPr/>
        </p:nvSpPr>
        <p:spPr>
          <a:xfrm>
            <a:off x="1920240" y="230886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00" b="1" baseline="-4000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34" name="Shape 31"/>
          <p:cNvSpPr/>
          <p:nvPr/>
        </p:nvSpPr>
        <p:spPr>
          <a:xfrm>
            <a:off x="1805940" y="3177540"/>
            <a:ext cx="640080" cy="640080"/>
          </a:xfrm>
          <a:prstGeom prst="arc">
            <a:avLst>
              <a:gd name="adj1" fmla="val 18000000"/>
              <a:gd name="adj2" fmla="val 14400000"/>
            </a:avLst>
          </a:prstGeom>
          <a:ln w="19050">
            <a:solidFill>
              <a:srgbClr val="2E7D32"/>
            </a:solidFill>
            <a:prstDash val="solid"/>
            <a:tailEnd type="triangle"/>
          </a:ln>
        </p:spPr>
      </p:sp>
      <p:sp>
        <p:nvSpPr>
          <p:cNvPr id="35" name="Text 32"/>
          <p:cNvSpPr txBox="1"/>
          <p:nvPr/>
        </p:nvSpPr>
        <p:spPr>
          <a:xfrm>
            <a:off x="1805940" y="336042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1300" dirty="0"/>
          </a:p>
        </p:txBody>
      </p:sp>
      <p:sp>
        <p:nvSpPr>
          <p:cNvPr id="36" name="Shape 33"/>
          <p:cNvSpPr/>
          <p:nvPr/>
        </p:nvSpPr>
        <p:spPr>
          <a:xfrm>
            <a:off x="3131820" y="3177540"/>
            <a:ext cx="640080" cy="640080"/>
          </a:xfrm>
          <a:prstGeom prst="arc">
            <a:avLst>
              <a:gd name="adj1" fmla="val 18000000"/>
              <a:gd name="adj2" fmla="val 14400000"/>
            </a:avLst>
          </a:prstGeom>
          <a:ln w="19050">
            <a:solidFill>
              <a:srgbClr val="2E7D32"/>
            </a:solidFill>
            <a:prstDash val="solid"/>
            <a:tailEnd type="triangle"/>
          </a:ln>
        </p:spPr>
      </p:sp>
      <p:sp>
        <p:nvSpPr>
          <p:cNvPr id="37" name="Text 34"/>
          <p:cNvSpPr txBox="1"/>
          <p:nvPr/>
        </p:nvSpPr>
        <p:spPr>
          <a:xfrm>
            <a:off x="3131820" y="336042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II</a:t>
            </a:r>
            <a:endParaRPr lang="en-US" sz="1300" dirty="0"/>
          </a:p>
        </p:txBody>
      </p:sp>
      <p:sp>
        <p:nvSpPr>
          <p:cNvPr id="38" name="Shape 35"/>
          <p:cNvSpPr/>
          <p:nvPr/>
        </p:nvSpPr>
        <p:spPr>
          <a:xfrm>
            <a:off x="5394960" y="1097280"/>
            <a:ext cx="3291840" cy="4389120"/>
          </a:xfrm>
          <a:prstGeom prst="roundRect">
            <a:avLst>
              <a:gd name="adj" fmla="val 19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9" name="Text 36"/>
          <p:cNvSpPr txBox="1"/>
          <p:nvPr/>
        </p:nvSpPr>
        <p:spPr>
          <a:xfrm>
            <a:off x="5577840" y="1207008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Теңдеулер (</a:t>
            </a:r>
            <a:r>
              <a:rPr lang="en-US" sz="14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400" b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</a:t>
            </a: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400" b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</a:t>
            </a: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400" dirty="0"/>
          </a:p>
        </p:txBody>
      </p:sp>
      <p:sp>
        <p:nvSpPr>
          <p:cNvPr id="40" name="Text 37"/>
          <p:cNvSpPr txBox="1"/>
          <p:nvPr/>
        </p:nvSpPr>
        <p:spPr>
          <a:xfrm>
            <a:off x="5577840" y="1554480"/>
            <a:ext cx="297180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түйіні: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контур: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  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+ 6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30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II контур: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  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+ 6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12</a:t>
            </a:r>
            <a:endParaRPr lang="en-US" sz="1500" dirty="0"/>
          </a:p>
        </p:txBody>
      </p:sp>
      <p:sp>
        <p:nvSpPr>
          <p:cNvPr id="41" name="Shape 38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EAF0FA"/>
          </a:solidFill>
          <a:ln/>
        </p:spPr>
      </p:sp>
      <p:sp>
        <p:nvSpPr>
          <p:cNvPr id="42" name="Text 39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ЕСКЕРТУ</a:t>
            </a:r>
            <a:endParaRPr lang="en-US" sz="950" dirty="0"/>
          </a:p>
        </p:txBody>
      </p:sp>
      <p:sp>
        <p:nvSpPr>
          <p:cNvPr id="43" name="Text 40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Үш белгісіз — үш тәуелсіз теңдеу. Кедергілер Ом-мен берілген.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Есептік мысал: шешу және тексеру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4-дәріс  ·  Кирхгоф заңдары. ЭҚК көздерінің жалғануы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БЕРІЛГЕНІ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57200" y="1353312"/>
            <a:ext cx="3291840" cy="1170432"/>
          </a:xfrm>
          <a:prstGeom prst="roundRect">
            <a:avLst>
              <a:gd name="adj" fmla="val 5469"/>
            </a:avLst>
          </a:prstGeom>
          <a:solidFill>
            <a:srgbClr val="EAF0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417320"/>
            <a:ext cx="292608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12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6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6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(алдыңғы слайдтағы сұлба)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660904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ТАБУ КЕРЕК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2916936"/>
            <a:ext cx="3291840" cy="457200"/>
          </a:xfrm>
          <a:prstGeom prst="roundRect">
            <a:avLst>
              <a:gd name="adj" fmla="val 14000"/>
            </a:avLst>
          </a:prstGeom>
          <a:solidFill>
            <a:srgbClr val="FCEFE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2916936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қуат балансы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457200" y="3511296"/>
            <a:ext cx="3291840" cy="1737360"/>
          </a:xfrm>
          <a:prstGeom prst="roundRect">
            <a:avLst>
              <a:gd name="adj" fmla="val 368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594360" y="3602736"/>
            <a:ext cx="3017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3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&lt; 0</a:t>
            </a:r>
            <a:r>
              <a:rPr lang="en-US" sz="13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нақты ток таңдалған бағытқа </a:t>
            </a:r>
            <a:r>
              <a:rPr lang="en-US" sz="13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қарсы</a:t>
            </a:r>
            <a:r>
              <a:rPr lang="en-US" sz="13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</a:t>
            </a:r>
            <a:r>
              <a:rPr lang="en-US" sz="13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3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3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көзі энергияны </a:t>
            </a:r>
            <a:r>
              <a:rPr lang="en-US" sz="13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қабылдайды</a:t>
            </a:r>
            <a:r>
              <a:rPr lang="en-US" sz="13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(зарядталу режимі).</a:t>
            </a:r>
            <a:endParaRPr lang="en-US" sz="1350" dirty="0"/>
          </a:p>
        </p:txBody>
      </p:sp>
      <p:sp>
        <p:nvSpPr>
          <p:cNvPr id="15" name="Text 12"/>
          <p:cNvSpPr txBox="1"/>
          <p:nvPr/>
        </p:nvSpPr>
        <p:spPr>
          <a:xfrm>
            <a:off x="3977640" y="1097280"/>
            <a:ext cx="4709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ШЕШУІ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3977640" y="1371600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105656" y="1560881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3995928" y="152430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457200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Алмастыру</a:t>
            </a:r>
            <a:endParaRPr lang="en-US" sz="1200" dirty="0"/>
          </a:p>
        </p:txBody>
      </p:sp>
      <p:sp>
        <p:nvSpPr>
          <p:cNvPr id="20" name="Text 17"/>
          <p:cNvSpPr txBox="1"/>
          <p:nvPr/>
        </p:nvSpPr>
        <p:spPr>
          <a:xfrm>
            <a:off x="4572000" y="1645920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⇒ 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+ 6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 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+ 12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12</a:t>
            </a:r>
            <a:endParaRPr lang="en-US" sz="1550" dirty="0"/>
          </a:p>
        </p:txBody>
      </p:sp>
      <p:sp>
        <p:nvSpPr>
          <p:cNvPr id="21" name="Shape 18"/>
          <p:cNvSpPr/>
          <p:nvPr/>
        </p:nvSpPr>
        <p:spPr>
          <a:xfrm>
            <a:off x="3977640" y="218907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4105656" y="2378354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3995928" y="234177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4572000" y="223479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Шешу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4572000" y="246339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А; 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−1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А; 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4 − 1 = 3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  <p:sp>
        <p:nvSpPr>
          <p:cNvPr id="26" name="Shape 23"/>
          <p:cNvSpPr/>
          <p:nvPr/>
        </p:nvSpPr>
        <p:spPr>
          <a:xfrm>
            <a:off x="3977640" y="3006547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4105656" y="3195828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3995928" y="31592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4572000" y="3052267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1-заңды тексеру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4572000" y="3280867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4 − 1 − 3 = 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✓</a:t>
            </a:r>
            <a:endParaRPr lang="en-US" sz="1550" dirty="0"/>
          </a:p>
        </p:txBody>
      </p:sp>
      <p:sp>
        <p:nvSpPr>
          <p:cNvPr id="31" name="Shape 28"/>
          <p:cNvSpPr/>
          <p:nvPr/>
        </p:nvSpPr>
        <p:spPr>
          <a:xfrm>
            <a:off x="3977640" y="3824021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4105656" y="4013302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3995928" y="39767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4572000" y="3869741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Көздердің қуаты</a:t>
            </a:r>
            <a:endParaRPr lang="en-US" sz="1200" dirty="0"/>
          </a:p>
        </p:txBody>
      </p:sp>
      <p:sp>
        <p:nvSpPr>
          <p:cNvPr id="35" name="Text 32"/>
          <p:cNvSpPr txBox="1"/>
          <p:nvPr/>
        </p:nvSpPr>
        <p:spPr>
          <a:xfrm>
            <a:off x="4572000" y="4098341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120 − 12 = 108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Вт</a:t>
            </a:r>
            <a:endParaRPr lang="en-US" sz="1550" dirty="0"/>
          </a:p>
        </p:txBody>
      </p:sp>
      <p:sp>
        <p:nvSpPr>
          <p:cNvPr id="36" name="Shape 33"/>
          <p:cNvSpPr/>
          <p:nvPr/>
        </p:nvSpPr>
        <p:spPr>
          <a:xfrm>
            <a:off x="3977640" y="464149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4105656" y="4830775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3995928" y="479419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39" name="Text 36"/>
          <p:cNvSpPr txBox="1"/>
          <p:nvPr/>
        </p:nvSpPr>
        <p:spPr>
          <a:xfrm>
            <a:off x="4572000" y="468721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Қабылдағыштар</a:t>
            </a:r>
            <a:endParaRPr lang="en-US" sz="1200" dirty="0"/>
          </a:p>
        </p:txBody>
      </p:sp>
      <p:sp>
        <p:nvSpPr>
          <p:cNvPr id="40" name="Text 37"/>
          <p:cNvSpPr txBox="1"/>
          <p:nvPr/>
        </p:nvSpPr>
        <p:spPr>
          <a:xfrm>
            <a:off x="4572000" y="491581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 · 3 + 1 · 6 + 9 · 6 = 48 + 6 + 54 = 108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Вт ✓</a:t>
            </a:r>
            <a:endParaRPr lang="en-US" sz="1550" dirty="0"/>
          </a:p>
        </p:txBody>
      </p:sp>
      <p:sp>
        <p:nvSpPr>
          <p:cNvPr id="41" name="Shape 38"/>
          <p:cNvSpPr/>
          <p:nvPr/>
        </p:nvSpPr>
        <p:spPr>
          <a:xfrm>
            <a:off x="3977640" y="5532120"/>
            <a:ext cx="4709160" cy="777240"/>
          </a:xfrm>
          <a:prstGeom prst="roundRect">
            <a:avLst>
              <a:gd name="adj" fmla="val 8235"/>
            </a:avLst>
          </a:prstGeom>
          <a:solidFill>
            <a:srgbClr val="E8F4E9"/>
          </a:solidFill>
          <a:ln/>
        </p:spPr>
      </p:sp>
      <p:sp>
        <p:nvSpPr>
          <p:cNvPr id="42" name="Text 39"/>
          <p:cNvSpPr txBox="1"/>
          <p:nvPr/>
        </p:nvSpPr>
        <p:spPr>
          <a:xfrm>
            <a:off x="4160520" y="55961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ЖАУАБЫ</a:t>
            </a:r>
            <a:endParaRPr lang="en-US" sz="1000" dirty="0"/>
          </a:p>
        </p:txBody>
      </p:sp>
      <p:sp>
        <p:nvSpPr>
          <p:cNvPr id="43" name="Text 40"/>
          <p:cNvSpPr txBox="1"/>
          <p:nvPr/>
        </p:nvSpPr>
        <p:spPr>
          <a:xfrm>
            <a:off x="4160520" y="5788152"/>
            <a:ext cx="43434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А, 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−1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А, 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А;  баланс 108 Вт</a:t>
            </a:r>
            <a:endParaRPr lang="en-US" sz="15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ЭҚК көздерінің тізбектей жалғануы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4-дәріс  ·  Кирхгоф заңдары. ЭҚК көздерінің жалғануы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Көздер бір ток тармағында тізбектей қосылғанда олардың ЭҚК-тері мен ішкі кедергілері қосылады.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731520" y="2606040"/>
            <a:ext cx="448056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81228" y="255574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161788" y="255574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870966" y="2414016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925830" y="2606040"/>
            <a:ext cx="2743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13" name="Shape 10"/>
          <p:cNvSpPr/>
          <p:nvPr/>
        </p:nvSpPr>
        <p:spPr>
          <a:xfrm>
            <a:off x="1405890" y="2528316"/>
            <a:ext cx="32004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834390" y="20574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2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</a:t>
            </a:r>
            <a:r>
              <a:rPr lang="en-US" sz="1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2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1991106" y="2414016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2045970" y="2606040"/>
            <a:ext cx="2743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17" name="Shape 14"/>
          <p:cNvSpPr/>
          <p:nvPr/>
        </p:nvSpPr>
        <p:spPr>
          <a:xfrm>
            <a:off x="2526030" y="2528316"/>
            <a:ext cx="32004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1954530" y="20574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2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</a:t>
            </a:r>
            <a:r>
              <a:rPr lang="en-US" sz="1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2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3111246" y="2414016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3166110" y="2606040"/>
            <a:ext cx="2743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21" name="Shape 18"/>
          <p:cNvSpPr/>
          <p:nvPr/>
        </p:nvSpPr>
        <p:spPr>
          <a:xfrm>
            <a:off x="3646170" y="2528316"/>
            <a:ext cx="32004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3074670" y="20574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2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</a:t>
            </a:r>
            <a:r>
              <a:rPr lang="en-US" sz="1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2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231386" y="2414016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4286250" y="2606040"/>
            <a:ext cx="2743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25" name="Shape 22"/>
          <p:cNvSpPr/>
          <p:nvPr/>
        </p:nvSpPr>
        <p:spPr>
          <a:xfrm>
            <a:off x="4766310" y="2528316"/>
            <a:ext cx="32004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4194810" y="20574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2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r>
              <a:rPr lang="en-US" sz="1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</a:t>
            </a:r>
            <a:r>
              <a:rPr lang="en-US" sz="1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2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731520" y="3291840"/>
            <a:ext cx="4480560" cy="1234440"/>
          </a:xfrm>
          <a:prstGeom prst="roundRect">
            <a:avLst>
              <a:gd name="adj" fmla="val 5185"/>
            </a:avLst>
          </a:prstGeom>
          <a:solidFill>
            <a:srgbClr val="1B2F5E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731520" y="3337560"/>
            <a:ext cx="4480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24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(±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24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,    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4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4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endParaRPr lang="en-US" sz="2400" dirty="0"/>
          </a:p>
        </p:txBody>
      </p:sp>
      <p:sp>
        <p:nvSpPr>
          <p:cNvPr id="29" name="Text 26"/>
          <p:cNvSpPr txBox="1"/>
          <p:nvPr/>
        </p:nvSpPr>
        <p:spPr>
          <a:xfrm>
            <a:off x="731520" y="397764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қарсы бағытталған ЭҚК «−» таңбамен алынады</a:t>
            </a:r>
            <a:endParaRPr lang="en-US" sz="1300" dirty="0"/>
          </a:p>
        </p:txBody>
      </p:sp>
      <p:sp>
        <p:nvSpPr>
          <p:cNvPr id="30" name="Shape 27"/>
          <p:cNvSpPr/>
          <p:nvPr/>
        </p:nvSpPr>
        <p:spPr>
          <a:xfrm>
            <a:off x="5760720" y="1783080"/>
            <a:ext cx="2926080" cy="4526280"/>
          </a:xfrm>
          <a:prstGeom prst="roundRect">
            <a:avLst>
              <a:gd name="adj" fmla="val 218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5943600" y="189280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Қашан қолданылады</a:t>
            </a:r>
            <a:endParaRPr lang="en-US" sz="1400" dirty="0"/>
          </a:p>
        </p:txBody>
      </p:sp>
      <p:sp>
        <p:nvSpPr>
          <p:cNvPr id="32" name="Text 29"/>
          <p:cNvSpPr txBox="1"/>
          <p:nvPr/>
        </p:nvSpPr>
        <p:spPr>
          <a:xfrm>
            <a:off x="5943600" y="2240280"/>
            <a:ext cx="2606040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Кернеуді арттыру қажет болғанда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Аккумулятор батареясы: 6 элемент × 2 В = 12 В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Барлық элемент арқылы бірдей ток өтеді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Ең әлсіз элемент бүкіл батареяның сыйымдылығын шектейді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ЭҚК көздерінің параллель жалғануы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4-дәріс  ·  Кирхгоф заңдары. ЭҚК көздерінің жалғануы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Көздер бір түйіндер жұбына қосылғанда баламалы көз өткізгіштіктер арқылы есептеледі 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16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6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):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755648"/>
            <a:ext cx="8229600" cy="1051560"/>
          </a:xfrm>
          <a:prstGeom prst="roundRect">
            <a:avLst>
              <a:gd name="adj" fmla="val 6087"/>
            </a:avLst>
          </a:prstGeom>
          <a:solidFill>
            <a:srgbClr val="1B2F5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1755648"/>
            <a:ext cx="8046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25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5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</a:t>
            </a:r>
            <a:r>
              <a:rPr lang="en-US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5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25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25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25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</a:t>
            </a:r>
            <a:r>
              <a:rPr lang="en-US" sz="25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</a:t>
            </a:r>
            <a:r>
              <a:rPr lang="en-US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5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25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,      </a:t>
            </a:r>
            <a:r>
              <a:rPr lang="en-US" sz="25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5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 / </a:t>
            </a:r>
            <a:r>
              <a:rPr lang="en-US" sz="25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</a:t>
            </a:r>
            <a:r>
              <a:rPr lang="en-US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5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25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endParaRPr lang="en-US" sz="25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990088"/>
          <a:ext cx="8229600" cy="914400"/>
        </p:xfrm>
        <a:graphic>
          <a:graphicData uri="http://schemas.openxmlformats.org/drawingml/2006/table">
            <a:tbl>
              <a:tblPr/>
              <a:tblGrid>
                <a:gridCol w="1481328"/>
                <a:gridCol w="4690872"/>
                <a:gridCol w="2057400"/>
              </a:tblGrid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Шама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Мағынасы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Өлшем бірлігі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E</a:t>
                      </a:r>
                      <a:r>
                        <a:rPr lang="en-US" sz="13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, 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</a:t>
                      </a:r>
                      <a:r>
                        <a:rPr lang="en-US" sz="13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-көздің ЭҚК-сі мен ішкі кедергісі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В, Ом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g</a:t>
                      </a:r>
                      <a:r>
                        <a:rPr lang="en-US" sz="13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-көздің ішкі өткізгіштігі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См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E</a:t>
                      </a:r>
                      <a:r>
                        <a:rPr lang="en-US" sz="13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экв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, 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</a:t>
                      </a:r>
                      <a:r>
                        <a:rPr lang="en-US" sz="13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экв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баламалы көздің параметрлері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В, Ом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  <p:sp>
        <p:nvSpPr>
          <p:cNvPr id="11" name="Shape 7"/>
          <p:cNvSpPr/>
          <p:nvPr/>
        </p:nvSpPr>
        <p:spPr>
          <a:xfrm>
            <a:off x="457200" y="4462272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640080" y="455371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ФИЗИКАЛЫҚ МАҒЫНАСЫ</a:t>
            </a:r>
            <a:endParaRPr lang="en-US" sz="1000" dirty="0"/>
          </a:p>
        </p:txBody>
      </p:sp>
      <p:sp>
        <p:nvSpPr>
          <p:cNvPr id="13" name="Text 9"/>
          <p:cNvSpPr txBox="1"/>
          <p:nvPr/>
        </p:nvSpPr>
        <p:spPr>
          <a:xfrm>
            <a:off x="640080" y="4809744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Бірдей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көз: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ток беру қабілеті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есе артады.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4663440" y="4462272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FCEFE4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4846320" y="455371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ҚОЛДАНЫЛУ ШАРТЫ</a:t>
            </a:r>
            <a:endParaRPr lang="en-US" sz="1000" dirty="0"/>
          </a:p>
        </p:txBody>
      </p:sp>
      <p:sp>
        <p:nvSpPr>
          <p:cNvPr id="16" name="Text 12"/>
          <p:cNvSpPr txBox="1"/>
          <p:nvPr/>
        </p:nvSpPr>
        <p:spPr>
          <a:xfrm>
            <a:off x="4846320" y="4809744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ЭҚК-тері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тең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көздерді ғана параллель қосу ұсынылады; әйтпесе көздер арасында теңестіру тогы жүреді: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тең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)/(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Мысал: ЭҚК-тері әртүрлі екі аккумуляторды параллель қосу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4-дәріс  ·  Кирхгоф заңдары. ЭҚК көздерінің жалғануы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БЕРІЛГЕНІ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57200" y="1353312"/>
            <a:ext cx="3291840" cy="1170432"/>
          </a:xfrm>
          <a:prstGeom prst="roundRect">
            <a:avLst>
              <a:gd name="adj" fmla="val 5469"/>
            </a:avLst>
          </a:prstGeom>
          <a:solidFill>
            <a:srgbClr val="EAF0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417320"/>
            <a:ext cx="292608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12,6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0,05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12,0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0,05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сыртқы жүктеме жоқ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660904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ТАБУ КЕРЕК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2916936"/>
            <a:ext cx="3291840" cy="457200"/>
          </a:xfrm>
          <a:prstGeom prst="roundRect">
            <a:avLst>
              <a:gd name="adj" fmla="val 14000"/>
            </a:avLst>
          </a:prstGeom>
          <a:solidFill>
            <a:srgbClr val="FCEFE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2916936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тең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457200" y="3511296"/>
            <a:ext cx="3291840" cy="1737360"/>
          </a:xfrm>
          <a:prstGeom prst="roundRect">
            <a:avLst>
              <a:gd name="adj" fmla="val 3684"/>
            </a:avLst>
          </a:prstGeom>
          <a:solidFill>
            <a:srgbClr val="FCEFE4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594360" y="3602736"/>
            <a:ext cx="3017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Жүктемесіз-ақ 6 А ток жүреді: толық аккумулятор әлсізін зарядтап, энергия ішкі кедергілерде жылуға айналады.</a:t>
            </a:r>
            <a:endParaRPr lang="en-US" sz="1350" dirty="0"/>
          </a:p>
        </p:txBody>
      </p:sp>
      <p:sp>
        <p:nvSpPr>
          <p:cNvPr id="15" name="Text 12"/>
          <p:cNvSpPr txBox="1"/>
          <p:nvPr/>
        </p:nvSpPr>
        <p:spPr>
          <a:xfrm>
            <a:off x="3977640" y="1097280"/>
            <a:ext cx="4709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ШЕШУІ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3977640" y="1371600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105656" y="1663065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3995928" y="162648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457200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Теңестіру тогы</a:t>
            </a:r>
            <a:endParaRPr lang="en-US" sz="1200" dirty="0"/>
          </a:p>
        </p:txBody>
      </p:sp>
      <p:sp>
        <p:nvSpPr>
          <p:cNvPr id="20" name="Text 17"/>
          <p:cNvSpPr txBox="1"/>
          <p:nvPr/>
        </p:nvSpPr>
        <p:spPr>
          <a:xfrm>
            <a:off x="4572000" y="1645920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тең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(12,6 − 12,0)/(0,05 + 0,05) = 6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  <p:sp>
        <p:nvSpPr>
          <p:cNvPr id="21" name="Shape 18"/>
          <p:cNvSpPr/>
          <p:nvPr/>
        </p:nvSpPr>
        <p:spPr>
          <a:xfrm>
            <a:off x="3977640" y="2393442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4105656" y="2684907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3995928" y="2648331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4572000" y="2439162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Өткізгіштіктер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4572000" y="2667762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1/0,05 = 20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См</a:t>
            </a:r>
            <a:endParaRPr lang="en-US" sz="1550" dirty="0"/>
          </a:p>
        </p:txBody>
      </p:sp>
      <p:sp>
        <p:nvSpPr>
          <p:cNvPr id="26" name="Shape 23"/>
          <p:cNvSpPr/>
          <p:nvPr/>
        </p:nvSpPr>
        <p:spPr>
          <a:xfrm>
            <a:off x="3977640" y="3415284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4105656" y="3706749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3995928" y="3670173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4572000" y="346100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Баламалы ЭҚК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4572000" y="3689604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(12,6 · 20 + 12 · 20)/40 = 12,3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</a:t>
            </a:r>
            <a:endParaRPr lang="en-US" sz="1550" dirty="0"/>
          </a:p>
        </p:txBody>
      </p:sp>
      <p:sp>
        <p:nvSpPr>
          <p:cNvPr id="31" name="Shape 28"/>
          <p:cNvSpPr/>
          <p:nvPr/>
        </p:nvSpPr>
        <p:spPr>
          <a:xfrm>
            <a:off x="3977640" y="4437126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4105656" y="4728591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3995928" y="469201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4572000" y="4482846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Баламалы ішкі кедергі</a:t>
            </a:r>
            <a:endParaRPr lang="en-US" sz="1200" dirty="0"/>
          </a:p>
        </p:txBody>
      </p:sp>
      <p:sp>
        <p:nvSpPr>
          <p:cNvPr id="35" name="Text 32"/>
          <p:cNvSpPr txBox="1"/>
          <p:nvPr/>
        </p:nvSpPr>
        <p:spPr>
          <a:xfrm>
            <a:off x="4572000" y="4711446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1/40 = 0,025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50" dirty="0"/>
          </a:p>
        </p:txBody>
      </p:sp>
      <p:sp>
        <p:nvSpPr>
          <p:cNvPr id="36" name="Shape 33"/>
          <p:cNvSpPr/>
          <p:nvPr/>
        </p:nvSpPr>
        <p:spPr>
          <a:xfrm>
            <a:off x="3977640" y="5532120"/>
            <a:ext cx="4709160" cy="777240"/>
          </a:xfrm>
          <a:prstGeom prst="roundRect">
            <a:avLst>
              <a:gd name="adj" fmla="val 8235"/>
            </a:avLst>
          </a:prstGeom>
          <a:solidFill>
            <a:srgbClr val="E8F4E9"/>
          </a:solidFill>
          <a:ln/>
        </p:spPr>
      </p:sp>
      <p:sp>
        <p:nvSpPr>
          <p:cNvPr id="37" name="Text 34"/>
          <p:cNvSpPr txBox="1"/>
          <p:nvPr/>
        </p:nvSpPr>
        <p:spPr>
          <a:xfrm>
            <a:off x="4160520" y="55961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ЖАУАБЫ</a:t>
            </a:r>
            <a:endParaRPr lang="en-US" sz="1000" dirty="0"/>
          </a:p>
        </p:txBody>
      </p:sp>
      <p:sp>
        <p:nvSpPr>
          <p:cNvPr id="38" name="Text 35"/>
          <p:cNvSpPr txBox="1"/>
          <p:nvPr/>
        </p:nvSpPr>
        <p:spPr>
          <a:xfrm>
            <a:off x="4160520" y="5788152"/>
            <a:ext cx="43434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тең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6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А; 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12,3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В; 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0,025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Аралас жалғау: аккумулятор батареясын жобалау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4-дәріс  ·  Кирхгоф заңдары. ЭҚК көздерінің жалғануы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элемент тізбектей,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осындай тізбек параллель 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p):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60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60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nr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сыйымдылық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60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mQ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874520"/>
          <a:ext cx="822960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103120"/>
                <a:gridCol w="1097280"/>
                <a:gridCol w="914400"/>
                <a:gridCol w="1005840"/>
                <a:gridCol w="109728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Қолданылуы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Элемент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Конфигурация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i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E</a:t>
                      </a:r>
                      <a:r>
                        <a:rPr lang="en-US" sz="1300" b="1" baseline="-400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i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</a:t>
                      </a:r>
                      <a:r>
                        <a:rPr lang="en-US" sz="1300" b="1" baseline="-400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i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Q</a:t>
                      </a:r>
                      <a:r>
                        <a:rPr lang="en-US" sz="1300" b="1" baseline="-400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Автомобиль аккумуляторы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Pb 2,1 В; 60 А·сағ; 5 мОм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6s1p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12,6 В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 мОм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 А·сағ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Қосалқы станцияның ЖТ батареясы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Pb 2,1 В; 200 А·сағ; 1 мОм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104s1p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218 В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104 мОм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 А·сағ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Электросамокат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Li-ion 3,7 В; 3 А·сағ; 50 мОм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13s4p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48,1 В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163 мОм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 А·сағ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Электромобиль (мысал)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Li-ion 3,7 В; 50 А·сағ; 20 мОм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96s3p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355 В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640 мОм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150 А·сағ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EAF0FA"/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ЕСКЕРТУ</a:t>
            </a:r>
            <a:endParaRPr lang="en-US" sz="950" dirty="0"/>
          </a:p>
        </p:txBody>
      </p:sp>
      <p:sp>
        <p:nvSpPr>
          <p:cNvPr id="11" name="Text 7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Кестедегі сандар — оқу мысалы. Нақты жобада элемент параметрлері өндірушінің деректерінен алынады.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Инженерлік қолданылуы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4-дәріс  ·  Кирхгоф заңдары. ЭҚК көздерінің жалғануы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40080" y="1234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Дифференциалдық қорғаныс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169164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Қорғалатын аймаққа кіретін және шығатын токтардың қосындысы бақыланады: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ΣI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≠ 0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ішкі зақымдану белгісі (1-заң).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4663440" y="109728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846320" y="1234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Жерге тұйықталуды анықтау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4846320" y="169164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Үш фазалы кабельде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Қосынды ток пайда болса — оқшаулама бұзылған.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457200" y="379476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40080" y="393192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Сұлбаларды компьютерлік модельдеу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640080" y="438912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SPICE, MATLAB/Simulink барлық түйіндер үшін 1-заң теңдеулерін автоматты құрып шешеді.</a:t>
            </a:r>
            <a:endParaRPr lang="en-US" sz="1550" dirty="0"/>
          </a:p>
        </p:txBody>
      </p:sp>
      <p:sp>
        <p:nvSpPr>
          <p:cNvPr id="16" name="Shape 13"/>
          <p:cNvSpPr/>
          <p:nvPr/>
        </p:nvSpPr>
        <p:spPr>
          <a:xfrm>
            <a:off x="4663440" y="379476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4846320" y="393192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Батарея жүйелері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4846320" y="438912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ЖТ батареялары, UPS және электромобиль батареялары элементтерді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тәсілімен жалғау арқылы жобаланады.</a:t>
            </a:r>
            <a:endParaRPr lang="en-US" sz="15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Жиі кездесетін қателер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4-дәріс  ·  Кирхгоф заңдары. ЭҚК көздерінің жалғануы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FCEFE4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640080" y="1234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Тәуелді теңдеулер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169164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Барлық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түйін үшін 1-заңды жазу — артық теңдеу. Тек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− 1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алынады.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4663440" y="109728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FCEFE4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846320" y="1234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Тәуелсіз емес контур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4846320" y="169164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Жаңа тармағы жоқ контур жаңа ақпарат бермейді — жүйе шешілмейді.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457200" y="379476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FCEFE4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40080" y="393192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Таңбаны шатастыру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640080" y="438912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таңбасы айналып өту бағытымен,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IR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таңбасы ток бағытымен салыстырылады.</a:t>
            </a:r>
            <a:endParaRPr lang="en-US" sz="1550" dirty="0"/>
          </a:p>
        </p:txBody>
      </p:sp>
      <p:sp>
        <p:nvSpPr>
          <p:cNvPr id="16" name="Shape 13"/>
          <p:cNvSpPr/>
          <p:nvPr/>
        </p:nvSpPr>
        <p:spPr>
          <a:xfrm>
            <a:off x="4663440" y="379476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FCEFE4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846320" y="393192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 көзі бар контур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4846320" y="438912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 көзіндегі кернеу белгісіз — мұндай контур үшін 2-заң қосымша белгісіз енгізеді.</a:t>
            </a:r>
            <a:endParaRPr lang="en-US" sz="15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Бақылау сұрақтары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4-дәріс  ·  Кирхгоф заңдары. ЭҚК көздерінің жалғануы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30936" y="1230521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1221377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1234440" y="1097280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Кирхгофтың бірінші заңы неліктен зарядтың сақталу заңының салдары болып табылады?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457200" y="1857538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30936" y="1990779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48640" y="198163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1234440" y="1857538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Екінші заңды тұйық емес жол (екі нүкте арасындағы кернеу) үшін қалай жазуға болады?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457200" y="2617797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0936" y="2751038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48640" y="274189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1234440" y="2617797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Неліктен тәуелсіз түйін теңдеулерінің саны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емес,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− 1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550" dirty="0"/>
          </a:p>
        </p:txBody>
      </p:sp>
      <p:sp>
        <p:nvSpPr>
          <p:cNvPr id="19" name="Shape 16"/>
          <p:cNvSpPr/>
          <p:nvPr/>
        </p:nvSpPr>
        <p:spPr>
          <a:xfrm>
            <a:off x="457200" y="3378055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30936" y="3511296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48640" y="35021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1234440" y="3378055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Есепте ток теріс шықса, бұл нені білдіреді? Шешімді қайта жасау керек пе?</a:t>
            </a:r>
            <a:endParaRPr lang="en-US" sz="1550" dirty="0"/>
          </a:p>
        </p:txBody>
      </p:sp>
      <p:sp>
        <p:nvSpPr>
          <p:cNvPr id="23" name="Shape 20"/>
          <p:cNvSpPr/>
          <p:nvPr/>
        </p:nvSpPr>
        <p:spPr>
          <a:xfrm>
            <a:off x="457200" y="4138313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30936" y="4271554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548640" y="4262410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1234440" y="4138313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Потенциалдық диаграммада еңістің шамасы нені көрсетеді?</a:t>
            </a:r>
            <a:endParaRPr lang="en-US" sz="1550" dirty="0"/>
          </a:p>
        </p:txBody>
      </p:sp>
      <p:sp>
        <p:nvSpPr>
          <p:cNvPr id="27" name="Shape 24"/>
          <p:cNvSpPr/>
          <p:nvPr/>
        </p:nvSpPr>
        <p:spPr>
          <a:xfrm>
            <a:off x="457200" y="4898571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30936" y="5031813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548640" y="502266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30" name="Text 27"/>
          <p:cNvSpPr txBox="1"/>
          <p:nvPr/>
        </p:nvSpPr>
        <p:spPr>
          <a:xfrm>
            <a:off x="1234440" y="4898571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Неліктен ЭҚК-тері әртүрлі аккумуляторларды параллель қосуға болмайды?</a:t>
            </a:r>
            <a:endParaRPr lang="en-US" sz="1550" dirty="0"/>
          </a:p>
        </p:txBody>
      </p:sp>
      <p:sp>
        <p:nvSpPr>
          <p:cNvPr id="31" name="Shape 28"/>
          <p:cNvSpPr/>
          <p:nvPr/>
        </p:nvSpPr>
        <p:spPr>
          <a:xfrm>
            <a:off x="457200" y="5658830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30936" y="5792071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548640" y="5782927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34" name="Text 31"/>
          <p:cNvSpPr txBox="1"/>
          <p:nvPr/>
        </p:nvSpPr>
        <p:spPr>
          <a:xfrm>
            <a:off x="1234440" y="5658830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Батареяның ішкі кедергісін азайту үшін элементтерді қалай жалғау керек?</a:t>
            </a:r>
            <a:endParaRPr lang="en-US" sz="15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294C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1939fe36-8a2f-544c-b1ef-3e560798ac68/scratchpad/lib/wm_bi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69480" y="3749040"/>
            <a:ext cx="2286000" cy="369093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Қорытынды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143000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5" name="Shape 2"/>
          <p:cNvSpPr/>
          <p:nvPr/>
        </p:nvSpPr>
        <p:spPr>
          <a:xfrm>
            <a:off x="630936" y="1336853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530352" y="1309421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88720" y="1143000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Тізбекте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тармақ,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түйін болса: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− 1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түйін теңдеуі және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+ 1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контур теңдеуі құрылады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57200" y="1987906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9" name="Shape 6"/>
          <p:cNvSpPr/>
          <p:nvPr/>
        </p:nvSpPr>
        <p:spPr>
          <a:xfrm>
            <a:off x="630936" y="2181758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30352" y="21543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88720" y="1987906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Кирхгофтың 1-заңы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ΣI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зарядтың сақталуы; 2-заңы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ΣE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ΣIR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энергияның сақталуы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457200" y="2832811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13" name="Shape 10"/>
          <p:cNvSpPr/>
          <p:nvPr/>
        </p:nvSpPr>
        <p:spPr>
          <a:xfrm>
            <a:off x="630936" y="3026664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530352" y="299923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1188720" y="2832811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Таңба ережесі бір рет таңдалып, бірізді сақталуы тиіс; теріс ток — нақты бағыттың көрсеткіші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457200" y="3677717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17" name="Shape 14"/>
          <p:cNvSpPr/>
          <p:nvPr/>
        </p:nvSpPr>
        <p:spPr>
          <a:xfrm>
            <a:off x="630936" y="3871570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530352" y="384413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1188720" y="3677717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Тізбектей жалғанған көздер: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(±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Σr</a:t>
            </a:r>
            <a:r>
              <a:rPr lang="en-US" sz="1500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457200" y="4522622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21" name="Shape 18"/>
          <p:cNvSpPr/>
          <p:nvPr/>
        </p:nvSpPr>
        <p:spPr>
          <a:xfrm>
            <a:off x="630936" y="4716475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30352" y="4689043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23" name="Text 20"/>
          <p:cNvSpPr txBox="1"/>
          <p:nvPr/>
        </p:nvSpPr>
        <p:spPr>
          <a:xfrm>
            <a:off x="1188720" y="4522622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Параллель жалғанған көздер: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ΣE</a:t>
            </a:r>
            <a:r>
              <a:rPr lang="en-US" sz="1500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1500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Σg</a:t>
            </a:r>
            <a:r>
              <a:rPr lang="en-US" sz="1500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тең емес ЭҚК теңестіру тогын тудырады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457200" y="54406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ӘДЕБИЕТ (силлабус бойынша)</a:t>
            </a:r>
            <a:endParaRPr lang="en-US" sz="1000" dirty="0"/>
          </a:p>
        </p:txBody>
      </p:sp>
      <p:sp>
        <p:nvSpPr>
          <p:cNvPr id="25" name="Text 22"/>
          <p:cNvSpPr txBox="1"/>
          <p:nvPr/>
        </p:nvSpPr>
        <p:spPr>
          <a:xfrm>
            <a:off x="457200" y="5687568"/>
            <a:ext cx="6766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Alexander C. K., Sadiku M. N. O. Fundamentals of Electric Circuits, 7th ed. — 29–63 б.;  [5] Floyd T. L., Buchla D. M. Principles of Electric Circuits, 10th ed. — 141–233 б.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457200" y="649224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4-дәріс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ELC5421 4-дәріс: Кирхгоф заңдары және ЭҚК көздерінің тізбектей және параллель жалғануы</dc:title>
  <dc:subject>PptxGenJS Presentation</dc:subject>
  <dc:creator>Мамадияров М. М.</dc:creator>
  <cp:lastModifiedBy>Мамадияров М. М.</cp:lastModifiedBy>
  <cp:revision>1</cp:revision>
  <dcterms:created xsi:type="dcterms:W3CDTF">2026-09-29T10:51:26Z</dcterms:created>
  <dcterms:modified xsi:type="dcterms:W3CDTF">2026-09-29T10:51:26Z</dcterms:modified>
</cp:coreProperties>
</file>