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3383280"/>
            <a:ext cx="2606040" cy="4207669"/>
          </a:xfrm>
          <a:prstGeom prst="rect">
            <a:avLst/>
          </a:prstGeom>
        </p:spPr>
      </p:pic>
      <p:pic>
        <p:nvPicPr>
          <p:cNvPr id="3" name="Image 1" descr="/tmp/claude-0/-home-claude/1939fe36-8a2f-544c-b1ef-3e560798ac68/scratchpad/lib/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840" y="548640"/>
            <a:ext cx="4846320" cy="10966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2011680"/>
            <a:ext cx="80467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38100" dist="25400" dir="2700000">
              <a:srgbClr val="000000">
                <a:alpha val="3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Электротехниканың теориялық негіздері I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28803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5-дәріс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22960" y="324612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Тармақталған тұрақты ток тізбектерін есептеу әдістері: контурлық токтар және түйіндік потенциалдар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731520" y="47091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Оқытушы: Мамадияров Максат Муратович, PhD, қауымдастырылған профессор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731520" y="51206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«Электроника, телекоммуникация және ғарыштық технологиялар» кафедрасы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731520" y="553212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m.mamadiyarov@satbayev.university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731520" y="62636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6B07101 – Энергетика  ·  2026–2027 оқу жылы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мазмұны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5-дәріс  ·  Контурлық токтар және түйіндік потенциалдар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1887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49224" y="12710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94360" y="12893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1887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Кирхгоф әдісінің шектеулері және теңдеулер санын азайту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457200" y="19202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9224" y="20025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94360" y="20208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1325880" y="19202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Контурлық токтар әдісі (КТӘ): идеясы және канондық теңдеулері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457200" y="265176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49224" y="273405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94360" y="275234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1325880" y="265176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КТӘ бойынша есептеу алгоритмі мен мысалы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457200" y="338328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49224" y="346557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94360" y="348386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1325880" y="338328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Түйіндік потенциалдар әдісі (ТПӘ): идеясы және теңдеулері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457200" y="411480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49224" y="419709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94360" y="421538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1325880" y="411480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Екі түйін әдісі (Миллман теоремасы)</a:t>
            </a:r>
            <a:endParaRPr lang="en-US" sz="1700" dirty="0"/>
          </a:p>
        </p:txBody>
      </p:sp>
      <p:sp>
        <p:nvSpPr>
          <p:cNvPr id="27" name="Shape 24"/>
          <p:cNvSpPr/>
          <p:nvPr/>
        </p:nvSpPr>
        <p:spPr>
          <a:xfrm>
            <a:off x="457200" y="48463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49224" y="49286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94360" y="49469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1325880" y="48463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Көздерді түрлендіру және ток көзі бар тізбектер</a:t>
            </a:r>
            <a:endParaRPr lang="en-US" sz="1700" dirty="0"/>
          </a:p>
        </p:txBody>
      </p:sp>
      <p:sp>
        <p:nvSpPr>
          <p:cNvPr id="31" name="Shape 28"/>
          <p:cNvSpPr/>
          <p:nvPr/>
        </p:nvSpPr>
        <p:spPr>
          <a:xfrm>
            <a:off x="457200" y="55778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49224" y="56601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94360" y="56784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1325880" y="55778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Әдістерді салыстыру және компьютерлік есептеу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Оқу нәтижелері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5-дәріс  ·  Контурлық токтар және түйіндік потенциалдар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соңында студент: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45720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9436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28016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 үшін қажетті теңдеулер санын әр әдіс бойынша бағалайды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66344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3" name="Shape 10"/>
          <p:cNvSpPr/>
          <p:nvPr/>
        </p:nvSpPr>
        <p:spPr>
          <a:xfrm>
            <a:off x="483717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80060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Меншікті және ортақ кедергілерді, контурлық ЭҚК-терді анықтайды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9436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Контурлық токтар әдісімен тармақ токтарын есептейді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66344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1" name="Shape 18"/>
          <p:cNvSpPr/>
          <p:nvPr/>
        </p:nvSpPr>
        <p:spPr>
          <a:xfrm>
            <a:off x="483717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480060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Түйіндік өткізгіштік матрицасын құрып, түйін потенциалдарын табады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45720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5" name="Shape 22"/>
          <p:cNvSpPr/>
          <p:nvPr/>
        </p:nvSpPr>
        <p:spPr>
          <a:xfrm>
            <a:off x="63093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59436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128016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Екі түйінді тізбекті Миллман формуласымен шешеді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466344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9" name="Shape 26"/>
          <p:cNvSpPr/>
          <p:nvPr/>
        </p:nvSpPr>
        <p:spPr>
          <a:xfrm>
            <a:off x="483717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80060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31" name="Text 28"/>
          <p:cNvSpPr txBox="1"/>
          <p:nvPr/>
        </p:nvSpPr>
        <p:spPr>
          <a:xfrm>
            <a:off x="548640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Нақты есеп үшін ең тиімді әдісті таңдайды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Неліктен жаңа әдістер қажет?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5-дәріс  ·  Контурлық токтар және түйіндік потенциалдар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Кирхгоф заңдары бойынша белгісіз саны тармақтар санына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тең. Күрделі тізбектерде бұл өте көп теңдеу береді.</a:t>
            </a:r>
            <a:endParaRPr lang="en-US" sz="16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87452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194560"/>
                <a:gridCol w="1737360"/>
                <a:gridCol w="155448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Әдіс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Белгісіздер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Теңдеулер саны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i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</a:t>
                      </a: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6</a:t>
                      </a: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</a:t>
                      </a:r>
                      <a:r>
                        <a:rPr lang="en-US" sz="1400" b="1" i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q</a:t>
                      </a: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4</a:t>
                      </a: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мысалы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Кирхгоф заңдары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тармақ токтары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Контурлық токтар әдісі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контурлық токтар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−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q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+ 1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Түйіндік потенциалдар әдісі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түйін потенциалдары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q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− 1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Екі түйін әдісі (</a:t>
                      </a: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q</a:t>
                      </a: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2</a:t>
                      </a: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түйіндер арасындағы кернеу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11" name="Text 7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Жалпы ереже: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+ 1 &lt;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− 1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болса — КТӘ, керісінше — ТПӘ тиімдірек.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Контурлық токтар әдісі: негізгі идея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5-дәріс  ·  Контурлық токтар және түйіндік потенциалдар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914400" y="1600200"/>
            <a:ext cx="37490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663440" y="1600200"/>
            <a:ext cx="0" cy="434340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flipH="1">
            <a:off x="914400" y="5943600"/>
            <a:ext cx="37490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flipV="1">
            <a:off x="914400" y="1600200"/>
            <a:ext cx="0" cy="434340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788920" y="1600200"/>
            <a:ext cx="0" cy="434340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743200" y="155448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13" name="Shape 10"/>
          <p:cNvSpPr/>
          <p:nvPr/>
        </p:nvSpPr>
        <p:spPr>
          <a:xfrm>
            <a:off x="2743200" y="589788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14" name="Shape 11"/>
          <p:cNvSpPr/>
          <p:nvPr/>
        </p:nvSpPr>
        <p:spPr>
          <a:xfrm>
            <a:off x="722376" y="389991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V="1">
            <a:off x="914400" y="3954780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16" name="Text 13"/>
          <p:cNvSpPr txBox="1"/>
          <p:nvPr/>
        </p:nvSpPr>
        <p:spPr>
          <a:xfrm>
            <a:off x="-475488" y="39547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836676" y="313182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-402336" y="32232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4471416" y="389991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 flipV="1">
            <a:off x="4663440" y="3954780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1" name="Text 18"/>
          <p:cNvSpPr txBox="1"/>
          <p:nvPr/>
        </p:nvSpPr>
        <p:spPr>
          <a:xfrm>
            <a:off x="4956048" y="39547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4585716" y="313182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4882896" y="32232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2711196" y="354330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3008376" y="36347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6" name="Text 23"/>
          <p:cNvSpPr txBox="1"/>
          <p:nvPr/>
        </p:nvSpPr>
        <p:spPr>
          <a:xfrm>
            <a:off x="2651760" y="13075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300" dirty="0"/>
          </a:p>
        </p:txBody>
      </p:sp>
      <p:sp>
        <p:nvSpPr>
          <p:cNvPr id="27" name="Text 24"/>
          <p:cNvSpPr txBox="1"/>
          <p:nvPr/>
        </p:nvSpPr>
        <p:spPr>
          <a:xfrm>
            <a:off x="2651760" y="597103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1143000" y="1444752"/>
            <a:ext cx="502920" cy="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29" name="Text 26"/>
          <p:cNvSpPr txBox="1"/>
          <p:nvPr/>
        </p:nvSpPr>
        <p:spPr>
          <a:xfrm>
            <a:off x="1074420" y="115214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 flipH="1">
            <a:off x="3931920" y="1444752"/>
            <a:ext cx="502920" cy="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31" name="Text 28"/>
          <p:cNvSpPr txBox="1"/>
          <p:nvPr/>
        </p:nvSpPr>
        <p:spPr>
          <a:xfrm>
            <a:off x="3863340" y="115214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32" name="Shape 29"/>
          <p:cNvSpPr/>
          <p:nvPr/>
        </p:nvSpPr>
        <p:spPr>
          <a:xfrm>
            <a:off x="2606040" y="3086100"/>
            <a:ext cx="0" cy="36576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33" name="Text 30"/>
          <p:cNvSpPr txBox="1"/>
          <p:nvPr/>
        </p:nvSpPr>
        <p:spPr>
          <a:xfrm>
            <a:off x="1920240" y="313182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34" name="Shape 31"/>
          <p:cNvSpPr/>
          <p:nvPr/>
        </p:nvSpPr>
        <p:spPr>
          <a:xfrm>
            <a:off x="1531620" y="4000500"/>
            <a:ext cx="640080" cy="640080"/>
          </a:xfrm>
          <a:prstGeom prst="arc">
            <a:avLst>
              <a:gd name="adj1" fmla="val 18000000"/>
              <a:gd name="adj2" fmla="val 14400000"/>
            </a:avLst>
          </a:prstGeom>
          <a:ln w="19050">
            <a:solidFill>
              <a:srgbClr val="2E7D32"/>
            </a:solidFill>
            <a:prstDash val="solid"/>
            <a:tailEnd type="triangle"/>
          </a:ln>
        </p:spPr>
      </p:sp>
      <p:sp>
        <p:nvSpPr>
          <p:cNvPr id="35" name="Text 32"/>
          <p:cNvSpPr txBox="1"/>
          <p:nvPr/>
        </p:nvSpPr>
        <p:spPr>
          <a:xfrm>
            <a:off x="1531620" y="418338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00" b="1" baseline="-4000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300" dirty="0"/>
          </a:p>
        </p:txBody>
      </p:sp>
      <p:sp>
        <p:nvSpPr>
          <p:cNvPr id="36" name="Shape 33"/>
          <p:cNvSpPr/>
          <p:nvPr/>
        </p:nvSpPr>
        <p:spPr>
          <a:xfrm>
            <a:off x="3406140" y="4000500"/>
            <a:ext cx="640080" cy="640080"/>
          </a:xfrm>
          <a:prstGeom prst="arc">
            <a:avLst>
              <a:gd name="adj1" fmla="val 18000000"/>
              <a:gd name="adj2" fmla="val 14400000"/>
            </a:avLst>
          </a:prstGeom>
          <a:ln w="19050">
            <a:solidFill>
              <a:srgbClr val="2E7D32"/>
            </a:solidFill>
            <a:prstDash val="solid"/>
            <a:tailEnd type="triangle"/>
          </a:ln>
        </p:spPr>
      </p:sp>
      <p:sp>
        <p:nvSpPr>
          <p:cNvPr id="37" name="Text 34"/>
          <p:cNvSpPr txBox="1"/>
          <p:nvPr/>
        </p:nvSpPr>
        <p:spPr>
          <a:xfrm>
            <a:off x="3406140" y="418338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00" b="1" baseline="-4000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300" dirty="0"/>
          </a:p>
        </p:txBody>
      </p:sp>
      <p:sp>
        <p:nvSpPr>
          <p:cNvPr id="38" name="Shape 35"/>
          <p:cNvSpPr/>
          <p:nvPr/>
        </p:nvSpPr>
        <p:spPr>
          <a:xfrm>
            <a:off x="5394960" y="1097280"/>
            <a:ext cx="3291840" cy="5212080"/>
          </a:xfrm>
          <a:prstGeom prst="roundRect">
            <a:avLst>
              <a:gd name="adj" fmla="val 19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9" name="Text 36"/>
          <p:cNvSpPr txBox="1"/>
          <p:nvPr/>
        </p:nvSpPr>
        <p:spPr>
          <a:xfrm>
            <a:off x="5577840" y="1207008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Идея</a:t>
            </a:r>
            <a:endParaRPr lang="en-US" sz="1400" dirty="0"/>
          </a:p>
        </p:txBody>
      </p:sp>
      <p:sp>
        <p:nvSpPr>
          <p:cNvPr id="40" name="Text 37"/>
          <p:cNvSpPr txBox="1"/>
          <p:nvPr/>
        </p:nvSpPr>
        <p:spPr>
          <a:xfrm>
            <a:off x="5577840" y="1554480"/>
            <a:ext cx="297180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Әр тәуелсіз контурда шартты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контурлық ток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айналады деп есептеледі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Сыртқы тармақтағы нақты ток = сол контурдың тогы: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Ортақ тармақтағы ток = контурлық токтардың алгебралық қосындысы: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Кирхгофтың 1-заңы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автоматты түрде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орындалады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КТӘ канондық теңдеулері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5-дәріс  ·  Контурлық токтар және түйіндік потенциалдар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Екі тәуелсіз контурға арналған теңдеулер жүйесі (кез келген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контурға осылай кеңейтіледі):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55648"/>
            <a:ext cx="8229600" cy="1371600"/>
          </a:xfrm>
          <a:prstGeom prst="roundRect">
            <a:avLst>
              <a:gd name="adj" fmla="val 4667"/>
            </a:avLst>
          </a:prstGeom>
          <a:solidFill>
            <a:srgbClr val="1B2F5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755648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2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2441448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2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310128"/>
          <a:ext cx="8229600" cy="914400"/>
        </p:xfrm>
        <a:graphic>
          <a:graphicData uri="http://schemas.openxmlformats.org/drawingml/2006/table">
            <a:tbl>
              <a:tblPr/>
              <a:tblGrid>
                <a:gridCol w="1481328"/>
                <a:gridCol w="4690872"/>
                <a:gridCol w="205740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25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меншікті кедергі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—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-контурдағы барлық кедергілердің қосындысы (әрқашан +)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Ом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25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ортақ кедергі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—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мен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n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контурларына ортақ тармақ кедергісі; контурлық токтар онда бағыттас болса «+», қарсы болса «−»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Ом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25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контурлық ЭҚК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— контурдағы ЭҚК-тердің алгебралық қосындысы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12" name="Shape 8"/>
          <p:cNvSpPr/>
          <p:nvPr/>
        </p:nvSpPr>
        <p:spPr>
          <a:xfrm>
            <a:off x="457200" y="5166360"/>
            <a:ext cx="4023360" cy="1143000"/>
          </a:xfrm>
          <a:prstGeom prst="roundRect">
            <a:avLst>
              <a:gd name="adj" fmla="val 5600"/>
            </a:avLst>
          </a:prstGeom>
          <a:solidFill>
            <a:srgbClr val="EAF0FA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40080" y="52578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14" name="Text 10"/>
          <p:cNvSpPr txBox="1"/>
          <p:nvPr/>
        </p:nvSpPr>
        <p:spPr>
          <a:xfrm>
            <a:off x="640080" y="5513832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Әр теңдеу — Кирхгофтың 2-заңы, бірақ белгісіз ретінде тек контурлық токтар алынған.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4663440" y="5166360"/>
            <a:ext cx="4023360" cy="1143000"/>
          </a:xfrm>
          <a:prstGeom prst="roundRect">
            <a:avLst>
              <a:gd name="adj" fmla="val 5600"/>
            </a:avLst>
          </a:prstGeom>
          <a:solidFill>
            <a:srgbClr val="FCEFE4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4846320" y="52578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17" name="Text 13"/>
          <p:cNvSpPr txBox="1"/>
          <p:nvPr/>
        </p:nvSpPr>
        <p:spPr>
          <a:xfrm>
            <a:off x="4846320" y="5513832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Матрицалық түрде: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][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 = [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Кедергі матрицасы симметриялы: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nk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КТӘ бойынша есептеу алгоритмі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5-дәріс  ·  Контурлық токтар және түйіндік потенциалдар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EAF0FA"/>
          </a:solidFill>
          <a:ln/>
        </p:spPr>
      </p:sp>
      <p:sp>
        <p:nvSpPr>
          <p:cNvPr id="8" name="Shape 5"/>
          <p:cNvSpPr/>
          <p:nvPr/>
        </p:nvSpPr>
        <p:spPr>
          <a:xfrm>
            <a:off x="621792" y="1312164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66928" y="13304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1280160" y="109728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Контурларды таңдау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3794760" y="109728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+ 1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тәуелсіз контур және контурлық токтардың бағыты (әдетте бәрі сағат тілімен)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841248" y="1975104"/>
            <a:ext cx="0" cy="164592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457200" y="214884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EAF0FA"/>
          </a:solidFill>
          <a:ln/>
        </p:spPr>
      </p:sp>
      <p:sp>
        <p:nvSpPr>
          <p:cNvPr id="14" name="Shape 11"/>
          <p:cNvSpPr/>
          <p:nvPr/>
        </p:nvSpPr>
        <p:spPr>
          <a:xfrm>
            <a:off x="621792" y="2363724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66928" y="238201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280160" y="214884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Коэффициенттер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3794760" y="214884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3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3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(таңбасымен) және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3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есептеу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841248" y="3026664"/>
            <a:ext cx="0" cy="164592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457200" y="320040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EAF0FA"/>
          </a:solidFill>
          <a:ln/>
        </p:spPr>
      </p:sp>
      <p:sp>
        <p:nvSpPr>
          <p:cNvPr id="20" name="Shape 17"/>
          <p:cNvSpPr/>
          <p:nvPr/>
        </p:nvSpPr>
        <p:spPr>
          <a:xfrm>
            <a:off x="621792" y="3415284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66928" y="34335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1280160" y="320040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Жүйені шешу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3794760" y="320040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Канондық теңдеулерден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… табу (Крамер, матрица)</a:t>
            </a:r>
            <a:endParaRPr lang="en-US" sz="1350" dirty="0"/>
          </a:p>
        </p:txBody>
      </p:sp>
      <p:sp>
        <p:nvSpPr>
          <p:cNvPr id="24" name="Shape 21"/>
          <p:cNvSpPr/>
          <p:nvPr/>
        </p:nvSpPr>
        <p:spPr>
          <a:xfrm>
            <a:off x="841248" y="4078224"/>
            <a:ext cx="0" cy="164592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5" name="Shape 22"/>
          <p:cNvSpPr/>
          <p:nvPr/>
        </p:nvSpPr>
        <p:spPr>
          <a:xfrm>
            <a:off x="457200" y="425196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EAF0FA"/>
          </a:solidFill>
          <a:ln/>
        </p:spPr>
      </p:sp>
      <p:sp>
        <p:nvSpPr>
          <p:cNvPr id="26" name="Shape 23"/>
          <p:cNvSpPr/>
          <p:nvPr/>
        </p:nvSpPr>
        <p:spPr>
          <a:xfrm>
            <a:off x="621792" y="4466844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566928" y="448513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8" name="Text 25"/>
          <p:cNvSpPr txBox="1"/>
          <p:nvPr/>
        </p:nvSpPr>
        <p:spPr>
          <a:xfrm>
            <a:off x="1280160" y="425196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Тармақ токтары</a:t>
            </a:r>
            <a:endParaRPr lang="en-US" sz="1500" dirty="0"/>
          </a:p>
        </p:txBody>
      </p:sp>
      <p:sp>
        <p:nvSpPr>
          <p:cNvPr id="29" name="Text 26"/>
          <p:cNvSpPr txBox="1"/>
          <p:nvPr/>
        </p:nvSpPr>
        <p:spPr>
          <a:xfrm>
            <a:off x="3794760" y="425196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Әр тармақ тогы — осы тармақтан өтетін контурлық токтардың алгебралық қосындысы</a:t>
            </a:r>
            <a:endParaRPr lang="en-US" sz="1350" dirty="0"/>
          </a:p>
        </p:txBody>
      </p:sp>
      <p:sp>
        <p:nvSpPr>
          <p:cNvPr id="30" name="Shape 27"/>
          <p:cNvSpPr/>
          <p:nvPr/>
        </p:nvSpPr>
        <p:spPr>
          <a:xfrm>
            <a:off x="841248" y="5129784"/>
            <a:ext cx="0" cy="164592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31" name="Shape 28"/>
          <p:cNvSpPr/>
          <p:nvPr/>
        </p:nvSpPr>
        <p:spPr>
          <a:xfrm>
            <a:off x="457200" y="530352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1B2F5E"/>
          </a:solidFill>
          <a:ln/>
        </p:spPr>
      </p:sp>
      <p:sp>
        <p:nvSpPr>
          <p:cNvPr id="32" name="Shape 29"/>
          <p:cNvSpPr/>
          <p:nvPr/>
        </p:nvSpPr>
        <p:spPr>
          <a:xfrm>
            <a:off x="621792" y="551840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66928" y="55366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34" name="Text 31"/>
          <p:cNvSpPr txBox="1"/>
          <p:nvPr/>
        </p:nvSpPr>
        <p:spPr>
          <a:xfrm>
            <a:off x="1280160" y="530352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Тексеру</a:t>
            </a:r>
            <a:endParaRPr lang="en-US" sz="1500" dirty="0"/>
          </a:p>
        </p:txBody>
      </p:sp>
      <p:sp>
        <p:nvSpPr>
          <p:cNvPr id="35" name="Text 32"/>
          <p:cNvSpPr txBox="1"/>
          <p:nvPr/>
        </p:nvSpPr>
        <p:spPr>
          <a:xfrm>
            <a:off x="3794760" y="530352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Кирхгофтың 1-заңы және қуат балансы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4-дәрістегі тізбекті КТӘ-мен шешу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5-дәріс  ·  Контурлық токтар және түйіндік потенциалдар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170432"/>
          </a:xfrm>
          <a:prstGeom prst="roundRect">
            <a:avLst>
              <a:gd name="adj" fmla="val 546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12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контурлық токтар сағат тілімен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6090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916936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9169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1005840" y="3922776"/>
            <a:ext cx="21945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200400" y="3922776"/>
            <a:ext cx="0" cy="15087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H="1">
            <a:off x="1005840" y="5431536"/>
            <a:ext cx="21945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flipV="1">
            <a:off x="1005840" y="3922776"/>
            <a:ext cx="0" cy="15087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2103120" y="3922776"/>
            <a:ext cx="0" cy="15087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2057400" y="3877056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19" name="Shape 16"/>
          <p:cNvSpPr/>
          <p:nvPr/>
        </p:nvSpPr>
        <p:spPr>
          <a:xfrm>
            <a:off x="2057400" y="5385816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0" name="Shape 17"/>
          <p:cNvSpPr/>
          <p:nvPr/>
        </p:nvSpPr>
        <p:spPr>
          <a:xfrm>
            <a:off x="813816" y="4805172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 flipV="1">
            <a:off x="1005840" y="4860036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2" name="Text 19"/>
          <p:cNvSpPr txBox="1"/>
          <p:nvPr/>
        </p:nvSpPr>
        <p:spPr>
          <a:xfrm>
            <a:off x="-384048" y="486003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928116" y="4037076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-310896" y="412851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3008376" y="4805172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 flipV="1">
            <a:off x="3200400" y="4860036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7" name="Text 24"/>
          <p:cNvSpPr txBox="1"/>
          <p:nvPr/>
        </p:nvSpPr>
        <p:spPr>
          <a:xfrm>
            <a:off x="3493008" y="486003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3122676" y="4037076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3419856" y="412851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30" name="Shape 27"/>
          <p:cNvSpPr/>
          <p:nvPr/>
        </p:nvSpPr>
        <p:spPr>
          <a:xfrm>
            <a:off x="2025396" y="4448556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2322576" y="453999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32" name="Text 29"/>
          <p:cNvSpPr txBox="1"/>
          <p:nvPr/>
        </p:nvSpPr>
        <p:spPr>
          <a:xfrm>
            <a:off x="1965960" y="363016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300" dirty="0"/>
          </a:p>
        </p:txBody>
      </p:sp>
      <p:sp>
        <p:nvSpPr>
          <p:cNvPr id="33" name="Text 30"/>
          <p:cNvSpPr txBox="1"/>
          <p:nvPr/>
        </p:nvSpPr>
        <p:spPr>
          <a:xfrm>
            <a:off x="1965960" y="545896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300" dirty="0"/>
          </a:p>
        </p:txBody>
      </p:sp>
      <p:sp>
        <p:nvSpPr>
          <p:cNvPr id="34" name="Shape 31"/>
          <p:cNvSpPr/>
          <p:nvPr/>
        </p:nvSpPr>
        <p:spPr>
          <a:xfrm>
            <a:off x="1234440" y="4905756"/>
            <a:ext cx="640080" cy="640080"/>
          </a:xfrm>
          <a:prstGeom prst="arc">
            <a:avLst>
              <a:gd name="adj1" fmla="val 18000000"/>
              <a:gd name="adj2" fmla="val 14400000"/>
            </a:avLst>
          </a:prstGeom>
          <a:ln w="19050">
            <a:solidFill>
              <a:srgbClr val="2E7D32"/>
            </a:solidFill>
            <a:prstDash val="solid"/>
            <a:tailEnd type="triangle"/>
          </a:ln>
        </p:spPr>
      </p:sp>
      <p:sp>
        <p:nvSpPr>
          <p:cNvPr id="35" name="Text 32"/>
          <p:cNvSpPr txBox="1"/>
          <p:nvPr/>
        </p:nvSpPr>
        <p:spPr>
          <a:xfrm>
            <a:off x="1234440" y="5088636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00" b="1" baseline="-4000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300" dirty="0"/>
          </a:p>
        </p:txBody>
      </p:sp>
      <p:sp>
        <p:nvSpPr>
          <p:cNvPr id="36" name="Shape 33"/>
          <p:cNvSpPr/>
          <p:nvPr/>
        </p:nvSpPr>
        <p:spPr>
          <a:xfrm>
            <a:off x="2331720" y="4905756"/>
            <a:ext cx="640080" cy="640080"/>
          </a:xfrm>
          <a:prstGeom prst="arc">
            <a:avLst>
              <a:gd name="adj1" fmla="val 18000000"/>
              <a:gd name="adj2" fmla="val 14400000"/>
            </a:avLst>
          </a:prstGeom>
          <a:ln w="19050">
            <a:solidFill>
              <a:srgbClr val="2E7D32"/>
            </a:solidFill>
            <a:prstDash val="solid"/>
            <a:tailEnd type="triangle"/>
          </a:ln>
        </p:spPr>
      </p:sp>
      <p:sp>
        <p:nvSpPr>
          <p:cNvPr id="37" name="Text 34"/>
          <p:cNvSpPr txBox="1"/>
          <p:nvPr/>
        </p:nvSpPr>
        <p:spPr>
          <a:xfrm>
            <a:off x="2331720" y="5088636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00" b="1" baseline="-4000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300" dirty="0"/>
          </a:p>
        </p:txBody>
      </p:sp>
      <p:sp>
        <p:nvSpPr>
          <p:cNvPr id="38" name="Text 35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39" name="Shape 36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1" name="Text 38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42" name="Text 39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Коэффициенттер</a:t>
            </a:r>
            <a:endParaRPr lang="en-US" sz="1200" dirty="0"/>
          </a:p>
        </p:txBody>
      </p:sp>
      <p:sp>
        <p:nvSpPr>
          <p:cNvPr id="43" name="Text 40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 + 6 = 9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 + 6 = 12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−6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50" dirty="0"/>
          </a:p>
        </p:txBody>
      </p:sp>
      <p:sp>
        <p:nvSpPr>
          <p:cNvPr id="44" name="Shape 41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6" name="Text 43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47" name="Text 44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Контурлық ЭҚК</a:t>
            </a:r>
            <a:endParaRPr lang="en-US" sz="1200" dirty="0"/>
          </a:p>
        </p:txBody>
      </p:sp>
      <p:sp>
        <p:nvSpPr>
          <p:cNvPr id="48" name="Text 45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+30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В; 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−12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 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айналуға қарсы)</a:t>
            </a:r>
            <a:endParaRPr lang="en-US" sz="1550" dirty="0"/>
          </a:p>
        </p:txBody>
      </p:sp>
      <p:sp>
        <p:nvSpPr>
          <p:cNvPr id="49" name="Shape 46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1" name="Text 48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52" name="Text 49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Теңдеулер</a:t>
            </a:r>
            <a:endParaRPr lang="en-US" sz="1200" dirty="0"/>
          </a:p>
        </p:txBody>
      </p:sp>
      <p:sp>
        <p:nvSpPr>
          <p:cNvPr id="53" name="Text 50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− 6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 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−6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+ 12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−12</a:t>
            </a:r>
            <a:endParaRPr lang="en-US" sz="1550" dirty="0"/>
          </a:p>
        </p:txBody>
      </p:sp>
      <p:sp>
        <p:nvSpPr>
          <p:cNvPr id="54" name="Shape 51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6" name="Text 53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57" name="Text 54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Шешім</a:t>
            </a:r>
            <a:endParaRPr lang="en-US" sz="1200" dirty="0"/>
          </a:p>
        </p:txBody>
      </p:sp>
      <p:sp>
        <p:nvSpPr>
          <p:cNvPr id="58" name="Text 55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А; 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59" name="Shape 56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61" name="Text 58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62" name="Text 59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Тармақ токтары</a:t>
            </a:r>
            <a:endParaRPr lang="en-US" sz="1200" dirty="0"/>
          </a:p>
        </p:txBody>
      </p:sp>
      <p:sp>
        <p:nvSpPr>
          <p:cNvPr id="63" name="Text 60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−1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64" name="Shape 61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65" name="Text 62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66" name="Text 63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Нәтиже Кирхгоф әдісімен бірдей, бірақ 3 емес, 2 теңдеу шешілді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көзі бар тізбектер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5-дәріс  ·  Контурлық токтар және түйіндік потенциалдар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көзі тармақтың тогын алдын ала белгілейді — бұл теңдеулер санын азайтады.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83080"/>
            <a:ext cx="4023360" cy="4526280"/>
          </a:xfrm>
          <a:prstGeom prst="roundRect">
            <a:avLst>
              <a:gd name="adj" fmla="val 1591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57200" y="17830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40080" y="17830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Контурлық токтар әдісінде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2423160"/>
            <a:ext cx="370332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Контурларды ток көзі 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 бір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контурға кіретіндей таңдайды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Ол контурдың тогы белгілі: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Теңдеулер саны: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+ 1 −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көзінің кернеуі кейін 2-заңнан табылады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4663440" y="1783080"/>
            <a:ext cx="4023360" cy="4526280"/>
          </a:xfrm>
          <a:prstGeom prst="roundRect">
            <a:avLst>
              <a:gd name="adj" fmla="val 1591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663440" y="17830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3D63B8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846320" y="17830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Түйіндік потенциалдар әдісінде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4846320" y="2423160"/>
            <a:ext cx="370332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көзі түйіндік токқа тікелей кіреді: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4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көзі бар тармақтың өткізгіштігі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-ге 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кірмейді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(ішкі өткізгіштігі нөл)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ТПӘ ток көздері бар тізбектер үшін ең ыңғайлы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 көзін ток көзіне түрлендіру тиімді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Түйіндік потенциалдар әдісі: негізгі идея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5-дәріс  ·  Контурлық токтар және түйіндік потенциалдар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777240" y="1783080"/>
            <a:ext cx="20574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2834640" y="1783080"/>
            <a:ext cx="20574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77240" y="5715000"/>
            <a:ext cx="41148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77240" y="1783080"/>
            <a:ext cx="0" cy="39319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805940" y="1783080"/>
            <a:ext cx="0" cy="39319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863340" y="1783080"/>
            <a:ext cx="0" cy="39319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92040" y="1783080"/>
            <a:ext cx="0" cy="39319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85216" y="355701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V="1">
            <a:off x="777240" y="3611880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16" name="Shape 13"/>
          <p:cNvSpPr/>
          <p:nvPr/>
        </p:nvSpPr>
        <p:spPr>
          <a:xfrm flipV="1">
            <a:off x="777240" y="3611880"/>
            <a:ext cx="0" cy="178308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17" name="Text 14"/>
          <p:cNvSpPr txBox="1"/>
          <p:nvPr/>
        </p:nvSpPr>
        <p:spPr>
          <a:xfrm>
            <a:off x="-338328" y="36118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1728216" y="352044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2025396" y="36118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2606040" y="1705356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2423160" y="128930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3785616" y="352044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4082796" y="36118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4814316" y="310896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5111496" y="32004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4700016" y="392277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 flipV="1">
            <a:off x="4892040" y="3977640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8" name="Text 25"/>
          <p:cNvSpPr txBox="1"/>
          <p:nvPr/>
        </p:nvSpPr>
        <p:spPr>
          <a:xfrm>
            <a:off x="5184648" y="39776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1760220" y="173736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0" name="Shape 27"/>
          <p:cNvSpPr/>
          <p:nvPr/>
        </p:nvSpPr>
        <p:spPr>
          <a:xfrm>
            <a:off x="3817620" y="173736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1" name="Shape 28"/>
          <p:cNvSpPr/>
          <p:nvPr/>
        </p:nvSpPr>
        <p:spPr>
          <a:xfrm>
            <a:off x="1760220" y="566928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2" name="Shape 29"/>
          <p:cNvSpPr/>
          <p:nvPr/>
        </p:nvSpPr>
        <p:spPr>
          <a:xfrm>
            <a:off x="3817620" y="566928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1668780" y="14630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3726180" y="14630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35" name="Text 32"/>
          <p:cNvSpPr txBox="1"/>
          <p:nvPr/>
        </p:nvSpPr>
        <p:spPr>
          <a:xfrm>
            <a:off x="2697480" y="57607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300" dirty="0"/>
          </a:p>
        </p:txBody>
      </p:sp>
      <p:sp>
        <p:nvSpPr>
          <p:cNvPr id="36" name="Shape 33"/>
          <p:cNvSpPr/>
          <p:nvPr/>
        </p:nvSpPr>
        <p:spPr>
          <a:xfrm>
            <a:off x="3154680" y="5715000"/>
            <a:ext cx="0" cy="1371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3017520" y="5852160"/>
            <a:ext cx="274320" cy="0"/>
          </a:xfrm>
          <a:prstGeom prst="line">
            <a:avLst/>
          </a:prstGeom>
          <a:noFill/>
          <a:ln w="25400">
            <a:solidFill>
              <a:srgbClr val="1B2F5E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3072384" y="5907024"/>
            <a:ext cx="164592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3118104" y="5961888"/>
            <a:ext cx="73152" cy="0"/>
          </a:xfrm>
          <a:prstGeom prst="line">
            <a:avLst/>
          </a:prstGeom>
          <a:noFill/>
          <a:ln w="12700">
            <a:solidFill>
              <a:srgbClr val="1B2F5E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5486400" y="1097280"/>
            <a:ext cx="3200400" cy="5212080"/>
          </a:xfrm>
          <a:prstGeom prst="roundRect">
            <a:avLst>
              <a:gd name="adj" fmla="val 2000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1" name="Text 38"/>
          <p:cNvSpPr txBox="1"/>
          <p:nvPr/>
        </p:nvSpPr>
        <p:spPr>
          <a:xfrm>
            <a:off x="5669280" y="120700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Идея</a:t>
            </a:r>
            <a:endParaRPr lang="en-US" sz="1400" dirty="0"/>
          </a:p>
        </p:txBody>
      </p:sp>
      <p:sp>
        <p:nvSpPr>
          <p:cNvPr id="42" name="Text 39"/>
          <p:cNvSpPr txBox="1"/>
          <p:nvPr/>
        </p:nvSpPr>
        <p:spPr>
          <a:xfrm>
            <a:off x="5669280" y="1554480"/>
            <a:ext cx="2880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 түйіннің потенциалы нөл деп алынады (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базистік түйін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«жер»)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Белгісіздер — қалған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− 1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түйіннің потенциалы: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Тармақ тогы Ом заңымен табылады: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Кирхгофтың 2-заңы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автоматты түрде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орындалады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ТПӘ канондық теңдеулері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5-дәріс  ·  Контурлық токтар және түйіндік потенциалдар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Базистік түйіннен басқа әр түйін үшін Кирхгофтың 1-заңы потенциалдар арқылы жазылады: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55648"/>
            <a:ext cx="8229600" cy="1371600"/>
          </a:xfrm>
          <a:prstGeom prst="roundRect">
            <a:avLst>
              <a:gd name="adj" fmla="val 4667"/>
            </a:avLst>
          </a:prstGeom>
          <a:solidFill>
            <a:srgbClr val="1B2F5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755648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2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2441448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</a:t>
            </a: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26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310128"/>
          <a:ext cx="8229600" cy="914400"/>
        </p:xfrm>
        <a:graphic>
          <a:graphicData uri="http://schemas.openxmlformats.org/drawingml/2006/table">
            <a:tbl>
              <a:tblPr/>
              <a:tblGrid>
                <a:gridCol w="1481328"/>
                <a:gridCol w="4690872"/>
                <a:gridCol w="205740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G</a:t>
                      </a:r>
                      <a:r>
                        <a:rPr lang="en-US" sz="125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меншікті өткізгіштік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—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-түйінге қосылған тармақтар өткізгіштіктерінің қосындысы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См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G</a:t>
                      </a:r>
                      <a:r>
                        <a:rPr lang="en-US" sz="125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ортақ өткізгіштік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—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мен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n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түйіндерін тікелей қосатын тармақтар өткізгіштігі (теңдеуде «−»)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См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J</a:t>
                      </a:r>
                      <a:r>
                        <a:rPr lang="en-US" sz="125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түйіндік ток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—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Σ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g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(ЭҚК түйінге бағытталса «+») және түйінге келетін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J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12" name="Shape 8"/>
          <p:cNvSpPr/>
          <p:nvPr/>
        </p:nvSpPr>
        <p:spPr>
          <a:xfrm>
            <a:off x="457200" y="5166360"/>
            <a:ext cx="4023360" cy="1143000"/>
          </a:xfrm>
          <a:prstGeom prst="roundRect">
            <a:avLst>
              <a:gd name="adj" fmla="val 5600"/>
            </a:avLst>
          </a:prstGeom>
          <a:solidFill>
            <a:srgbClr val="EAF0FA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40080" y="52578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14" name="Text 10"/>
          <p:cNvSpPr txBox="1"/>
          <p:nvPr/>
        </p:nvSpPr>
        <p:spPr>
          <a:xfrm>
            <a:off x="640080" y="5513832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Әр теңдеу — түйін үшін токтар балансы; потенциалдар табылған соң барлық токтар Ом заңынан шығады.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4663440" y="5166360"/>
            <a:ext cx="4023360" cy="1143000"/>
          </a:xfrm>
          <a:prstGeom prst="roundRect">
            <a:avLst>
              <a:gd name="adj" fmla="val 5600"/>
            </a:avLst>
          </a:prstGeom>
          <a:solidFill>
            <a:srgbClr val="FCEFE4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4846320" y="52578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17" name="Text 13"/>
          <p:cNvSpPr txBox="1"/>
          <p:nvPr/>
        </p:nvSpPr>
        <p:spPr>
          <a:xfrm>
            <a:off x="4846320" y="5513832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Матрицалық түрде: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][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 = [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Көп түйінді желілерде (энергожүйе, SPICE) негізгі әдіс.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Екі түйін әдісі (Миллман теоремасы)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5-дәріс  ·  Контурлық токтар және түйіндік потенциалдар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Тізбекте тек екі түйін болса 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бір ғана белгісіз — түйіндер арасындағы кернеу: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55648"/>
            <a:ext cx="8229600" cy="1051560"/>
          </a:xfrm>
          <a:prstGeom prst="roundRect">
            <a:avLst>
              <a:gd name="adj" fmla="val 6087"/>
            </a:avLst>
          </a:prstGeom>
          <a:solidFill>
            <a:srgbClr val="1B2F5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755648"/>
            <a:ext cx="8046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32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3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32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3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32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</a:t>
            </a:r>
            <a:r>
              <a:rPr lang="en-US" sz="3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32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endParaRPr lang="en-US" sz="3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990088"/>
          <a:ext cx="8229600" cy="914400"/>
        </p:xfrm>
        <a:graphic>
          <a:graphicData uri="http://schemas.openxmlformats.org/drawingml/2006/table">
            <a:tbl>
              <a:tblPr/>
              <a:tblGrid>
                <a:gridCol w="1481328"/>
                <a:gridCol w="4690872"/>
                <a:gridCol w="2057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25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және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түйіндері арасындағы кернеу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g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ЭҚК мен тармақ өткізгіштігінің көбейтіндісі (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түйініне бағытталса «+»)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Σ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g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барлық параллель тармақтар өткізгіштіктерінің қосындысы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См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11" name="Shape 7"/>
          <p:cNvSpPr/>
          <p:nvPr/>
        </p:nvSpPr>
        <p:spPr>
          <a:xfrm>
            <a:off x="457200" y="4864608"/>
            <a:ext cx="4023360" cy="1444752"/>
          </a:xfrm>
          <a:prstGeom prst="roundRect">
            <a:avLst>
              <a:gd name="adj" fmla="val 4430"/>
            </a:avLst>
          </a:prstGeom>
          <a:solidFill>
            <a:srgbClr val="EAF0FA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640080" y="495604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640080" y="5212080"/>
            <a:ext cx="365760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Параллель тармақтардың «салмақталған орташа» ЭҚК-сі — 4-дәрістегі параллель көздер формуласымен бірдей.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4663440" y="4864608"/>
            <a:ext cx="4023360" cy="1444752"/>
          </a:xfrm>
          <a:prstGeom prst="roundRect">
            <a:avLst>
              <a:gd name="adj" fmla="val 4430"/>
            </a:avLst>
          </a:prstGeom>
          <a:solidFill>
            <a:srgbClr val="FCEFE4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4846320" y="495604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16" name="Text 12"/>
          <p:cNvSpPr txBox="1"/>
          <p:nvPr/>
        </p:nvSpPr>
        <p:spPr>
          <a:xfrm>
            <a:off x="4846320" y="5212080"/>
            <a:ext cx="365760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Кез келген санды параллель тармақтан тұратын екі түйінді тізбек. Тармақ тогы: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сол тізбекті екі түйін әдісімен шешу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5-дәріс  ·  Контурлық токтар және түйіндік потенциалдар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170432"/>
          </a:xfrm>
          <a:prstGeom prst="roundRect">
            <a:avLst>
              <a:gd name="adj" fmla="val 546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12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 (ЭҚК жоқ)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6090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916936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9169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1005840" y="3922776"/>
            <a:ext cx="21945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200400" y="3922776"/>
            <a:ext cx="0" cy="15087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H="1">
            <a:off x="1005840" y="5431536"/>
            <a:ext cx="21945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flipV="1">
            <a:off x="1005840" y="3922776"/>
            <a:ext cx="0" cy="15087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2103120" y="3922776"/>
            <a:ext cx="0" cy="15087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2057400" y="3877056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19" name="Shape 16"/>
          <p:cNvSpPr/>
          <p:nvPr/>
        </p:nvSpPr>
        <p:spPr>
          <a:xfrm>
            <a:off x="2057400" y="5385816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0" name="Shape 17"/>
          <p:cNvSpPr/>
          <p:nvPr/>
        </p:nvSpPr>
        <p:spPr>
          <a:xfrm>
            <a:off x="813816" y="4805172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 flipV="1">
            <a:off x="1005840" y="4860036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2" name="Text 19"/>
          <p:cNvSpPr txBox="1"/>
          <p:nvPr/>
        </p:nvSpPr>
        <p:spPr>
          <a:xfrm>
            <a:off x="-384048" y="486003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928116" y="4037076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-310896" y="412851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3008376" y="4805172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 flipV="1">
            <a:off x="3200400" y="4860036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7" name="Text 24"/>
          <p:cNvSpPr txBox="1"/>
          <p:nvPr/>
        </p:nvSpPr>
        <p:spPr>
          <a:xfrm>
            <a:off x="3493008" y="486003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3122676" y="4037076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3419856" y="412851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30" name="Shape 27"/>
          <p:cNvSpPr/>
          <p:nvPr/>
        </p:nvSpPr>
        <p:spPr>
          <a:xfrm>
            <a:off x="2025396" y="4448556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2322576" y="453999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32" name="Text 29"/>
          <p:cNvSpPr txBox="1"/>
          <p:nvPr/>
        </p:nvSpPr>
        <p:spPr>
          <a:xfrm>
            <a:off x="1965960" y="363016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300" dirty="0"/>
          </a:p>
        </p:txBody>
      </p:sp>
      <p:sp>
        <p:nvSpPr>
          <p:cNvPr id="33" name="Text 30"/>
          <p:cNvSpPr txBox="1"/>
          <p:nvPr/>
        </p:nvSpPr>
        <p:spPr>
          <a:xfrm>
            <a:off x="1965960" y="545896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300" dirty="0"/>
          </a:p>
        </p:txBody>
      </p:sp>
      <p:sp>
        <p:nvSpPr>
          <p:cNvPr id="34" name="Shape 31"/>
          <p:cNvSpPr/>
          <p:nvPr/>
        </p:nvSpPr>
        <p:spPr>
          <a:xfrm>
            <a:off x="1234440" y="3767328"/>
            <a:ext cx="502920" cy="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35" name="Text 32"/>
          <p:cNvSpPr txBox="1"/>
          <p:nvPr/>
        </p:nvSpPr>
        <p:spPr>
          <a:xfrm>
            <a:off x="1165860" y="347472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36" name="Shape 33"/>
          <p:cNvSpPr/>
          <p:nvPr/>
        </p:nvSpPr>
        <p:spPr>
          <a:xfrm flipH="1">
            <a:off x="2468880" y="3767328"/>
            <a:ext cx="502920" cy="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37" name="Text 34"/>
          <p:cNvSpPr txBox="1"/>
          <p:nvPr/>
        </p:nvSpPr>
        <p:spPr>
          <a:xfrm>
            <a:off x="2400300" y="347472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38" name="Shape 35"/>
          <p:cNvSpPr/>
          <p:nvPr/>
        </p:nvSpPr>
        <p:spPr>
          <a:xfrm>
            <a:off x="1920240" y="3991356"/>
            <a:ext cx="0" cy="36576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39" name="Text 36"/>
          <p:cNvSpPr txBox="1"/>
          <p:nvPr/>
        </p:nvSpPr>
        <p:spPr>
          <a:xfrm>
            <a:off x="1234440" y="4037076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40" name="Text 37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41" name="Shape 38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44" name="Text 41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Өткізгіштіктер</a:t>
            </a:r>
            <a:endParaRPr lang="en-US" sz="1200" dirty="0"/>
          </a:p>
        </p:txBody>
      </p:sp>
      <p:sp>
        <p:nvSpPr>
          <p:cNvPr id="45" name="Text 42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1/3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1/6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1/6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См; 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Σg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2/3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См</a:t>
            </a:r>
            <a:endParaRPr lang="en-US" sz="1550" dirty="0"/>
          </a:p>
        </p:txBody>
      </p:sp>
      <p:sp>
        <p:nvSpPr>
          <p:cNvPr id="46" name="Shape 43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8" name="Text 45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49" name="Text 46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Түйіндік кернеу</a:t>
            </a:r>
            <a:endParaRPr lang="en-US" sz="1200" dirty="0"/>
          </a:p>
        </p:txBody>
      </p:sp>
      <p:sp>
        <p:nvSpPr>
          <p:cNvPr id="50" name="Text 47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(30 · 1/3 + 12 · 1/6)/(2/3) = 12/(2/3) = 18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50" dirty="0"/>
          </a:p>
        </p:txBody>
      </p:sp>
      <p:sp>
        <p:nvSpPr>
          <p:cNvPr id="51" name="Shape 48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54" name="Text 51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1-тармақ</a:t>
            </a:r>
            <a:endParaRPr lang="en-US" sz="1200" dirty="0"/>
          </a:p>
        </p:txBody>
      </p:sp>
      <p:sp>
        <p:nvSpPr>
          <p:cNvPr id="55" name="Text 52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(30 − 18)/3 = 4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56" name="Shape 53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8" name="Text 55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59" name="Text 56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2-тармақ</a:t>
            </a:r>
            <a:endParaRPr lang="en-US" sz="1200" dirty="0"/>
          </a:p>
        </p:txBody>
      </p:sp>
      <p:sp>
        <p:nvSpPr>
          <p:cNvPr id="60" name="Text 57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(12 − 18)/6 = −1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61" name="Shape 58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62" name="Shape 59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63" name="Text 60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64" name="Text 61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3-тармақ</a:t>
            </a:r>
            <a:endParaRPr lang="en-US" sz="1200" dirty="0"/>
          </a:p>
        </p:txBody>
      </p:sp>
      <p:sp>
        <p:nvSpPr>
          <p:cNvPr id="65" name="Text 62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18/6 = 3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66" name="Shape 63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67" name="Text 64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68" name="Text 65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 ғана теңдеу: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18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 ⇒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−1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үш түйінді тізбек (ТПӘ)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5-дәріс  ·  Контурлық токтар және түйіндік потенциалдар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170432"/>
          </a:xfrm>
          <a:prstGeom prst="roundRect">
            <a:avLst>
              <a:gd name="adj" fmla="val 546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2,5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Ом; 0-түйін базистік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6090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916936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9169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тармақ токтары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777240" y="4014216"/>
            <a:ext cx="13258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103120" y="4014216"/>
            <a:ext cx="13258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777240" y="5294376"/>
            <a:ext cx="26517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77240" y="4014216"/>
            <a:ext cx="0" cy="12801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1440180" y="4014216"/>
            <a:ext cx="0" cy="12801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2766060" y="4014216"/>
            <a:ext cx="0" cy="12801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3429000" y="4014216"/>
            <a:ext cx="0" cy="12801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85216" y="4462272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 flipV="1">
            <a:off x="777240" y="4517136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2" name="Shape 19"/>
          <p:cNvSpPr/>
          <p:nvPr/>
        </p:nvSpPr>
        <p:spPr>
          <a:xfrm flipV="1">
            <a:off x="777240" y="4517136"/>
            <a:ext cx="0" cy="178308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3" name="Text 20"/>
          <p:cNvSpPr txBox="1"/>
          <p:nvPr/>
        </p:nvSpPr>
        <p:spPr>
          <a:xfrm>
            <a:off x="-338328" y="451713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1362456" y="4425696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1659636" y="451713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1874520" y="3936492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1691640" y="35204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2688336" y="4425696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2985516" y="451713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30" name="Shape 27"/>
          <p:cNvSpPr/>
          <p:nvPr/>
        </p:nvSpPr>
        <p:spPr>
          <a:xfrm>
            <a:off x="3351276" y="4014216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3648456" y="410565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32" name="Shape 29"/>
          <p:cNvSpPr/>
          <p:nvPr/>
        </p:nvSpPr>
        <p:spPr>
          <a:xfrm>
            <a:off x="3236976" y="4828032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 flipV="1">
            <a:off x="3429000" y="4882896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34" name="Text 31"/>
          <p:cNvSpPr txBox="1"/>
          <p:nvPr/>
        </p:nvSpPr>
        <p:spPr>
          <a:xfrm>
            <a:off x="3721608" y="488289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1400" dirty="0"/>
          </a:p>
        </p:txBody>
      </p:sp>
      <p:sp>
        <p:nvSpPr>
          <p:cNvPr id="35" name="Shape 32"/>
          <p:cNvSpPr/>
          <p:nvPr/>
        </p:nvSpPr>
        <p:spPr>
          <a:xfrm>
            <a:off x="1394460" y="3968496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6" name="Shape 33"/>
          <p:cNvSpPr/>
          <p:nvPr/>
        </p:nvSpPr>
        <p:spPr>
          <a:xfrm>
            <a:off x="2720340" y="3968496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7" name="Shape 34"/>
          <p:cNvSpPr/>
          <p:nvPr/>
        </p:nvSpPr>
        <p:spPr>
          <a:xfrm>
            <a:off x="1394460" y="5248656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8" name="Shape 35"/>
          <p:cNvSpPr/>
          <p:nvPr/>
        </p:nvSpPr>
        <p:spPr>
          <a:xfrm>
            <a:off x="2720340" y="5248656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1303020" y="369417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40" name="Text 37"/>
          <p:cNvSpPr txBox="1"/>
          <p:nvPr/>
        </p:nvSpPr>
        <p:spPr>
          <a:xfrm>
            <a:off x="2628900" y="369417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41" name="Text 38"/>
          <p:cNvSpPr txBox="1"/>
          <p:nvPr/>
        </p:nvSpPr>
        <p:spPr>
          <a:xfrm>
            <a:off x="1965960" y="5340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300" dirty="0"/>
          </a:p>
        </p:txBody>
      </p:sp>
      <p:sp>
        <p:nvSpPr>
          <p:cNvPr id="42" name="Shape 39"/>
          <p:cNvSpPr/>
          <p:nvPr/>
        </p:nvSpPr>
        <p:spPr>
          <a:xfrm>
            <a:off x="2423160" y="5294376"/>
            <a:ext cx="0" cy="1371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2286000" y="5431536"/>
            <a:ext cx="274320" cy="0"/>
          </a:xfrm>
          <a:prstGeom prst="line">
            <a:avLst/>
          </a:prstGeom>
          <a:noFill/>
          <a:ln w="25400">
            <a:solidFill>
              <a:srgbClr val="1B2F5E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2340864" y="5486400"/>
            <a:ext cx="164592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2386584" y="5541264"/>
            <a:ext cx="73152" cy="0"/>
          </a:xfrm>
          <a:prstGeom prst="line">
            <a:avLst/>
          </a:prstGeom>
          <a:noFill/>
          <a:ln w="12700">
            <a:solidFill>
              <a:srgbClr val="1B2F5E"/>
            </a:solidFill>
            <a:prstDash val="solid"/>
          </a:ln>
        </p:spPr>
      </p:sp>
      <p:sp>
        <p:nvSpPr>
          <p:cNvPr id="46" name="Text 43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47" name="Shape 44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50" name="Text 47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Өткізгіштіктер</a:t>
            </a:r>
            <a:endParaRPr lang="en-US" sz="1200" dirty="0"/>
          </a:p>
        </p:txBody>
      </p:sp>
      <p:sp>
        <p:nvSpPr>
          <p:cNvPr id="51" name="Text 48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0,1 + 0,1 = 0,2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0,1 + 0,1 + 0,2 = 0,4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0,1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См</a:t>
            </a:r>
            <a:endParaRPr lang="en-US" sz="1550" dirty="0"/>
          </a:p>
        </p:txBody>
      </p:sp>
      <p:sp>
        <p:nvSpPr>
          <p:cNvPr id="52" name="Shape 49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4" name="Text 51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55" name="Text 52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Түйіндік токтар</a:t>
            </a:r>
            <a:endParaRPr lang="en-US" sz="1200" dirty="0"/>
          </a:p>
        </p:txBody>
      </p:sp>
      <p:sp>
        <p:nvSpPr>
          <p:cNvPr id="56" name="Text 53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2,5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А; 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20/5 = 4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57" name="Shape 54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60" name="Text 57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Теңдеулер</a:t>
            </a:r>
            <a:endParaRPr lang="en-US" sz="1200" dirty="0"/>
          </a:p>
        </p:txBody>
      </p:sp>
      <p:sp>
        <p:nvSpPr>
          <p:cNvPr id="61" name="Text 58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0,2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− 0,1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2,5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 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−0,1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+ 0,4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</a:t>
            </a:r>
            <a:endParaRPr lang="en-US" sz="1550" dirty="0"/>
          </a:p>
        </p:txBody>
      </p:sp>
      <p:sp>
        <p:nvSpPr>
          <p:cNvPr id="62" name="Shape 59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64" name="Text 61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65" name="Text 62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Потенциалдар</a:t>
            </a:r>
            <a:endParaRPr lang="en-US" sz="1200" dirty="0"/>
          </a:p>
        </p:txBody>
      </p:sp>
      <p:sp>
        <p:nvSpPr>
          <p:cNvPr id="66" name="Text 63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В; 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15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50" dirty="0"/>
          </a:p>
        </p:txBody>
      </p:sp>
      <p:sp>
        <p:nvSpPr>
          <p:cNvPr id="67" name="Shape 64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68" name="Shape 65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69" name="Text 66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70" name="Text 67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Токтар</a:t>
            </a:r>
            <a:endParaRPr lang="en-US" sz="1200" dirty="0"/>
          </a:p>
        </p:txBody>
      </p:sp>
      <p:sp>
        <p:nvSpPr>
          <p:cNvPr id="71" name="Text 68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(20 − 15)/10 = 0,5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R3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1,5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(20 − 15)/5 = 1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72" name="Shape 69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73" name="Text 70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74" name="Text 71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20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15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В; тексеру: 1-түйін 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2,5 = 2 + 0,5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✓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Көздерді өзара түрлендіру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5-дәріс  ·  Контурлық токтар және түйіндік потенциалдар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Нақты кернеу көзі мен нақты ток көзі сыртқы тізбек үшін эквивалентті, егер: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83080"/>
            <a:ext cx="4023360" cy="3703320"/>
          </a:xfrm>
          <a:prstGeom prst="roundRect">
            <a:avLst>
              <a:gd name="adj" fmla="val 1728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57200" y="17830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40080" y="17830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 көзі (</a:t>
            </a:r>
            <a:r>
              <a:rPr lang="en-US" sz="1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914400" y="3017520"/>
            <a:ext cx="31089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636776" y="282549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691640" y="3017520"/>
            <a:ext cx="274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14" name="Text 11"/>
          <p:cNvSpPr txBox="1"/>
          <p:nvPr/>
        </p:nvSpPr>
        <p:spPr>
          <a:xfrm>
            <a:off x="1417320" y="245059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2788920" y="2939796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2606040" y="252374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864108" y="296722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3973068" y="296722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548640" y="370332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,  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640080" y="4270248"/>
            <a:ext cx="370332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ТПӘ алдында қолданылады: ЭҚК бар тармақ түйіндік токқа айналады</a:t>
            </a:r>
            <a:endParaRPr lang="en-US" sz="1450" dirty="0"/>
          </a:p>
        </p:txBody>
      </p:sp>
      <p:sp>
        <p:nvSpPr>
          <p:cNvPr id="21" name="Shape 18"/>
          <p:cNvSpPr/>
          <p:nvPr/>
        </p:nvSpPr>
        <p:spPr>
          <a:xfrm>
            <a:off x="4663440" y="1783080"/>
            <a:ext cx="4023360" cy="3703320"/>
          </a:xfrm>
          <a:prstGeom prst="roundRect">
            <a:avLst>
              <a:gd name="adj" fmla="val 1728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663440" y="17830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3D63B8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4846320" y="17830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көзі (</a:t>
            </a:r>
            <a:r>
              <a:rPr lang="en-US" sz="1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5120640" y="2697480"/>
            <a:ext cx="31089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035040" y="2697480"/>
            <a:ext cx="0" cy="7772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035040" y="3474720"/>
            <a:ext cx="11887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 flipV="1">
            <a:off x="7223760" y="2697480"/>
            <a:ext cx="0" cy="7772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5843016" y="293979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 flipV="1">
            <a:off x="6035040" y="2994660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30" name="Shape 27"/>
          <p:cNvSpPr/>
          <p:nvPr/>
        </p:nvSpPr>
        <p:spPr>
          <a:xfrm flipV="1">
            <a:off x="6035040" y="2994660"/>
            <a:ext cx="0" cy="178308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31" name="Text 28"/>
          <p:cNvSpPr txBox="1"/>
          <p:nvPr/>
        </p:nvSpPr>
        <p:spPr>
          <a:xfrm>
            <a:off x="4956048" y="299466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endParaRPr lang="en-US" sz="1400" dirty="0"/>
          </a:p>
        </p:txBody>
      </p:sp>
      <p:sp>
        <p:nvSpPr>
          <p:cNvPr id="32" name="Shape 29"/>
          <p:cNvSpPr/>
          <p:nvPr/>
        </p:nvSpPr>
        <p:spPr>
          <a:xfrm>
            <a:off x="7146036" y="2948940"/>
            <a:ext cx="155448" cy="36576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7443216" y="299466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400" dirty="0"/>
          </a:p>
        </p:txBody>
      </p:sp>
      <p:sp>
        <p:nvSpPr>
          <p:cNvPr id="34" name="Shape 31"/>
          <p:cNvSpPr/>
          <p:nvPr/>
        </p:nvSpPr>
        <p:spPr>
          <a:xfrm>
            <a:off x="5989320" y="265176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5" name="Shape 32"/>
          <p:cNvSpPr/>
          <p:nvPr/>
        </p:nvSpPr>
        <p:spPr>
          <a:xfrm>
            <a:off x="7178040" y="265176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6" name="Shape 33"/>
          <p:cNvSpPr/>
          <p:nvPr/>
        </p:nvSpPr>
        <p:spPr>
          <a:xfrm>
            <a:off x="5070348" y="264718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8179308" y="264718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38" name="Text 35"/>
          <p:cNvSpPr txBox="1"/>
          <p:nvPr/>
        </p:nvSpPr>
        <p:spPr>
          <a:xfrm>
            <a:off x="4754880" y="370332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Jr</a:t>
            </a:r>
            <a:endParaRPr lang="en-US" sz="2000" dirty="0"/>
          </a:p>
        </p:txBody>
      </p:sp>
      <p:sp>
        <p:nvSpPr>
          <p:cNvPr id="39" name="Text 36"/>
          <p:cNvSpPr txBox="1"/>
          <p:nvPr/>
        </p:nvSpPr>
        <p:spPr>
          <a:xfrm>
            <a:off x="4846320" y="4270248"/>
            <a:ext cx="370332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КТӘ алдында қолданылады: ток көзі ЭҚК-ке айналады</a:t>
            </a:r>
            <a:endParaRPr lang="en-US" sz="1450" dirty="0"/>
          </a:p>
        </p:txBody>
      </p:sp>
      <p:sp>
        <p:nvSpPr>
          <p:cNvPr id="40" name="Shape 37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FCEFE4"/>
          </a:solidFill>
          <a:ln/>
        </p:spPr>
      </p:sp>
      <p:sp>
        <p:nvSpPr>
          <p:cNvPr id="41" name="Text 38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НАЗАР АУДАРЫҢЫЗ</a:t>
            </a:r>
            <a:endParaRPr lang="en-US" sz="950" dirty="0"/>
          </a:p>
        </p:txBody>
      </p:sp>
      <p:sp>
        <p:nvSpPr>
          <p:cNvPr id="42" name="Text 39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Идеал көздерді (</a:t>
            </a:r>
            <a:r>
              <a:rPr lang="en-US" sz="1400" i="1" dirty="0">
                <a:solidFill>
                  <a:srgbClr val="7A3A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7A3A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кернеу көзі немесе </a:t>
            </a:r>
            <a:r>
              <a:rPr lang="en-US" sz="1400" i="1" dirty="0">
                <a:solidFill>
                  <a:srgbClr val="7A3A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400" dirty="0">
                <a:solidFill>
                  <a:srgbClr val="7A3A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ток көзі) өзара түрлендіруге болмайды.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Әдістерді салыстыру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5-дәріс  ·  Контурлық токтар және түйіндік потенциалдар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5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011680"/>
                <a:gridCol w="2011680"/>
                <a:gridCol w="201168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Критерий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Кирхгоф заңдары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Контурлық токтар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Түйіндік потенциалдар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Белгісіздер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тармақ токтары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контурлық токтар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түйін потенциалдары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Теңдеулер саны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−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q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+ 1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q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− 1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Қолайлы жағдай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шағын тізбек, оқу мақсаты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контурлар аз, түйіндер көп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түйіндер аз, параллель тармақтар көп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Ток көзі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қосымша белгісіз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контурдың тогы белгілі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түйіндік токқа тікелей кіреді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Компьютерлік іске асыру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сирек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жазық сұлбаларда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SPICE, энергожүйе режимдері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EAF0FA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ЕСКЕРТУ</a:t>
            </a:r>
            <a:endParaRPr lang="en-US" sz="950" dirty="0"/>
          </a:p>
        </p:txBody>
      </p:sp>
      <p:sp>
        <p:nvSpPr>
          <p:cNvPr id="10" name="Text 6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Кез келген әдістің нәтижесі бірдей — әдіс таңдау тек есептеу көлеміне әсер етеді.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Матрицалық түр және инженерлік қолданылуы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5-дәріс  ·  Контурлық токтар және түйіндік потенциалдар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Матрицалық жазылуы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16916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][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 = [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  ⇒  [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 = [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</a:t>
            </a:r>
            <a:r>
              <a:rPr lang="en-US" sz="2200" b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−1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313432"/>
            <a:ext cx="365760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Өткізгіштік матрицасы симметриялы, диагоналы басым — сандық шешуге қолайлы.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66344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84632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SPICE және симуляторлар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484632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Модификацияланған түйіндік әдіс (MNA) — ТПӘ-нің кернеу көздерін де қамтитын нұсқасы. LTspice, Multisim, PSpice осыған негізделген.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45720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4008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Энергожүйе режимдері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64008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Жүздеген қосалқы станциясы бар желілердің режимі түйіндік өткізгіштік матрицасы 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арқылы есептеледі.</a:t>
            </a:r>
            <a:endParaRPr lang="en-US" sz="1550" dirty="0"/>
          </a:p>
        </p:txBody>
      </p:sp>
      <p:sp>
        <p:nvSpPr>
          <p:cNvPr id="17" name="Shape 14"/>
          <p:cNvSpPr/>
          <p:nvPr/>
        </p:nvSpPr>
        <p:spPr>
          <a:xfrm>
            <a:off x="466344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484632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Python-да шешу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484632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numpy.linalg.solve(G, J) функциясы үлкен жүйелерді бір жолмен шешеді. Бұл 15-дәрістегі модельдеудің негізі.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Бақылау сұрақтары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5-дәріс  ·  Контурлық токтар және түйіндік потенциалдар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30936" y="123052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22137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234440" y="109728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Контурлық ток нақты ток па? Оны қандай тармақта өлшеуге болады?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457200" y="1857538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30936" y="1990779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48640" y="198163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1234440" y="1857538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Неліктен КТӘ-де Кирхгофтың 1-заңы, ал ТПӘ-де 2-заңы автоматты түрде орындалады?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457200" y="2617797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0936" y="2751038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48640" y="274189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234440" y="2617797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Ортақ кедергінің таңбасы неге контурлық токтардың бағытына тәуелді?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57200" y="3378055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30936" y="3511296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48640" y="35021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1234440" y="3378055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Базистік түйінді таңдау нәтижеге әсер ете ме? Қандай түйінді таңдаған тиімді?</a:t>
            </a:r>
            <a:endParaRPr lang="en-US" sz="1550" dirty="0"/>
          </a:p>
        </p:txBody>
      </p:sp>
      <p:sp>
        <p:nvSpPr>
          <p:cNvPr id="23" name="Shape 20"/>
          <p:cNvSpPr/>
          <p:nvPr/>
        </p:nvSpPr>
        <p:spPr>
          <a:xfrm>
            <a:off x="457200" y="4138313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30936" y="4271554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48640" y="4262410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1234440" y="4138313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Екі түйін әдісінің формуласы параллель көздердің баламалы ЭҚК формуласымен неге сәйкес келеді?</a:t>
            </a:r>
            <a:endParaRPr lang="en-US" sz="1550" dirty="0"/>
          </a:p>
        </p:txBody>
      </p:sp>
      <p:sp>
        <p:nvSpPr>
          <p:cNvPr id="27" name="Shape 24"/>
          <p:cNvSpPr/>
          <p:nvPr/>
        </p:nvSpPr>
        <p:spPr>
          <a:xfrm>
            <a:off x="457200" y="4898571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30936" y="5031813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48640" y="502266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0" name="Text 27"/>
          <p:cNvSpPr txBox="1"/>
          <p:nvPr/>
        </p:nvSpPr>
        <p:spPr>
          <a:xfrm>
            <a:off x="1234440" y="4898571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көзі бар тармақтың өткізгіштігі неге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-ге кірмейді?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457200" y="565883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30936" y="579207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48640" y="578292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1234440" y="565883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тізбек үшін қай әдіс тиімді және неге?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9480" y="3749040"/>
            <a:ext cx="2286000" cy="369093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Қорытынды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143000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5" name="Shape 2"/>
          <p:cNvSpPr/>
          <p:nvPr/>
        </p:nvSpPr>
        <p:spPr>
          <a:xfrm>
            <a:off x="630936" y="1336853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530352" y="1309421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88720" y="1143000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КТӘ белгісіздер санын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+ 1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-ге, ТПӘ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− 1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-ге дейін азайтады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57200" y="1987906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181758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30352" y="21543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1987906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КТӘ канондық теңдеулері: 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][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 = [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ортақ кедергі таңбасы контурлық токтардың бағытына тәуелді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57200" y="2832811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3" name="Shape 10"/>
          <p:cNvSpPr/>
          <p:nvPr/>
        </p:nvSpPr>
        <p:spPr>
          <a:xfrm>
            <a:off x="630936" y="3026664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30352" y="299923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1188720" y="2832811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ТПӘ теңдеулері: 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][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 = [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тармақ тогы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677717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871570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30352" y="384413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1188720" y="3677717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Екі түйінді тізбек Миллман формуласымен бір қадамда шешіледі: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ΣEg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Σg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57200" y="4522622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21" name="Shape 18"/>
          <p:cNvSpPr/>
          <p:nvPr/>
        </p:nvSpPr>
        <p:spPr>
          <a:xfrm>
            <a:off x="630936" y="4716475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30352" y="4689043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522622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Әдісті таңдау теңдеулер санымен анықталады; компьютерлік есептеулер негізінен түйіндік әдіске сүйенеді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" y="54406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ӘДЕБИЕТ (силлабус бойынша)</a:t>
            </a:r>
            <a:endParaRPr lang="en-US" sz="10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" y="5687568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Floyd T. L., Buchla D. M. Principles of Electric Circuits, 10th ed. — 365–395 б.;  [1] Alexander C. K., Sadiku M. N. O. Fundamentals of Electric Circuits, 7th ed. — 3-тарау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457200" y="64922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5-дәріс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ELC5421 5-дәріс: Тармақталған тұрақты ток тізбектерін есептеу әдістері: контурлық токтар және түйіндік потенциалдар</dc:title>
  <dc:subject>PptxGenJS Presentation</dc:subject>
  <dc:creator>Мамадияров М. М.</dc:creator>
  <cp:lastModifiedBy>Мамадияров М. М.</cp:lastModifiedBy>
  <cp:revision>1</cp:revision>
  <dcterms:created xsi:type="dcterms:W3CDTF">2026-09-29T10:51:26Z</dcterms:created>
  <dcterms:modified xsi:type="dcterms:W3CDTF">2026-09-29T10:51:26Z</dcterms:modified>
</cp:coreProperties>
</file>