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9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U(I)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Sheet1!$A$2:$A$14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Sheet1!$B$2:$B$14</c:f>
              <c:numCache>
                <c:formatCode>General</c:formatCode>
                <c:ptCount val="13"/>
                <c:pt idx="0">
                  <c:v>24</c:v>
                </c:pt>
                <c:pt idx="1">
                  <c:v>22</c:v>
                </c:pt>
                <c:pt idx="2">
                  <c:v>20</c:v>
                </c:pt>
                <c:pt idx="3">
                  <c:v>18</c:v>
                </c:pt>
                <c:pt idx="4">
                  <c:v>16</c:v>
                </c:pt>
                <c:pt idx="5">
                  <c:v>14</c:v>
                </c:pt>
                <c:pt idx="6">
                  <c:v>12</c:v>
                </c:pt>
                <c:pt idx="7">
                  <c:v>10</c:v>
                </c:pt>
                <c:pt idx="8">
                  <c:v>8</c:v>
                </c:pt>
                <c:pt idx="9">
                  <c:v>6</c:v>
                </c:pt>
                <c:pt idx="10">
                  <c:v>4</c:v>
                </c:pt>
                <c:pt idx="11">
                  <c:v>2</c:v>
                </c:pt>
                <c:pt idx="12">
                  <c:v>0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I, 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2"/>
      </c:valAx>
      <c:valAx>
        <c:axId val="2094734552"/>
        <c:scaling>
          <c:orientation val="minMax"/>
          <c:max val="26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U, В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9.xml"/><Relationship Id="rId1" Type="http://schemas.openxmlformats.org/officeDocument/2006/relationships/image" Target="../media/image-1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тізбектерінің негізгі теоремалары: беттестіру, өтем және эквивалентті генератор әдістері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тізбектердің қасиеттері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 (суперпозиция) принципі және әдісі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Беттестірудің шектеулері: қуат неге қосылмайды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Өтем (компенсация) теоремасы және кедергі вариациясы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генератор әдісі: Тевенен және Нортон теоремалары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генератор параметрлерін тәжірибеде анықтау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Теоремалардың инженерлік қолданылуы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Сызықтылық қасиетінің беттестіру принципімен байланысын түсіндіреді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Көп көзді тізбекті беттестіру әдісімен есептейді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 принципін қуатқа неге қолдануға болмайтынын дәлелдейді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 өзгергенде токтың өзгерісін өтем теоремасымен табады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тармақ тогын эквивалентті генератор әдісімен есептейді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 пен қысқа тұйықталу тәжірибесінен генератор параметрлерін анықтайды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тізбектердің қасиеттері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0972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тізбек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барлық элементтерінің параметрлері (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ток пен кернеуге тәуелсіз тізбек. Ол сызықты алгебралық (немесе дифференциалдық) теңдеулермен сипатталады.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148840"/>
            <a:ext cx="8229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Біртектілік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көздің шамасы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өссе, барлық токтар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өседі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Аддитивтілік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бірнеше әсердің нәтижесі әр әсердің нәтижелерінің қосындысына тең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Осы екі қасиеттен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 принципі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шығады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тармақ тогы көздердің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функциясы: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6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6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 +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Теоремалар есептеуді жеңілдетеді және тізбектің «сыртқы» мінез-құлқын түсіндіреді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57200" y="562356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567842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586130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емес элементтер (диод, магнитті өзекті катушка) бар тізбекте бұл дәрістегі теоремалар тікелей қолданылмайды.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 (суперпозиция) принципі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515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тізбектегі кез келген тармақтың тогы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көз жеке әсер еткенде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пайда болатын жеке токтардың алгебралық қосындысына тең.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920240"/>
            <a:ext cx="2331720" cy="2423160"/>
          </a:xfrm>
          <a:prstGeom prst="roundRect">
            <a:avLst>
              <a:gd name="adj" fmla="val 27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7200" y="19659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Бастапқы тізбек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68680" y="251460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68680" y="406908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68680" y="25146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623060" y="25146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623060" y="251460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377440" y="25146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H="1">
            <a:off x="1623060" y="406908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185416" y="309981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flipV="1">
            <a:off x="2377440" y="315468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 flipV="1">
            <a:off x="2377440" y="3154680"/>
            <a:ext cx="0" cy="17830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0" name="Text 17"/>
          <p:cNvSpPr txBox="1"/>
          <p:nvPr/>
        </p:nvSpPr>
        <p:spPr>
          <a:xfrm>
            <a:off x="2615184" y="31546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76656" y="3355848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 flipV="1">
            <a:off x="868680" y="3410712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-192024" y="341071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790956" y="2843784"/>
            <a:ext cx="155448" cy="347472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-91440" y="28803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1545336" y="3118104"/>
            <a:ext cx="155448" cy="347472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760220" y="31546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1577340" y="24688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9" name="Shape 26"/>
          <p:cNvSpPr/>
          <p:nvPr/>
        </p:nvSpPr>
        <p:spPr>
          <a:xfrm>
            <a:off x="1577340" y="40233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0" name="Shape 27"/>
          <p:cNvSpPr/>
          <p:nvPr/>
        </p:nvSpPr>
        <p:spPr>
          <a:xfrm>
            <a:off x="1467612" y="2834640"/>
            <a:ext cx="0" cy="22860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1" name="Text 28"/>
          <p:cNvSpPr txBox="1"/>
          <p:nvPr/>
        </p:nvSpPr>
        <p:spPr>
          <a:xfrm>
            <a:off x="982980" y="28117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3383280" y="1920240"/>
            <a:ext cx="2331720" cy="2423160"/>
          </a:xfrm>
          <a:prstGeom prst="roundRect">
            <a:avLst>
              <a:gd name="adj" fmla="val 27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3383280" y="19659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</a:t>
            </a: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әсер етеді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3794760" y="251460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3794760" y="406908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3794760" y="25146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549140" y="25146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549140" y="251460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5303520" y="2514600"/>
            <a:ext cx="0" cy="5943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549140" y="406908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 flipV="1">
            <a:off x="5303520" y="3474720"/>
            <a:ext cx="0" cy="5943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253228" y="30586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5253228" y="34244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3602736" y="3355848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 flipV="1">
            <a:off x="3794760" y="3410712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46" name="Text 43"/>
          <p:cNvSpPr txBox="1"/>
          <p:nvPr/>
        </p:nvSpPr>
        <p:spPr>
          <a:xfrm>
            <a:off x="2734056" y="341071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200" dirty="0"/>
          </a:p>
        </p:txBody>
      </p:sp>
      <p:sp>
        <p:nvSpPr>
          <p:cNvPr id="47" name="Shape 44"/>
          <p:cNvSpPr/>
          <p:nvPr/>
        </p:nvSpPr>
        <p:spPr>
          <a:xfrm>
            <a:off x="3717036" y="2843784"/>
            <a:ext cx="155448" cy="347472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2834640" y="28803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49" name="Shape 46"/>
          <p:cNvSpPr/>
          <p:nvPr/>
        </p:nvSpPr>
        <p:spPr>
          <a:xfrm>
            <a:off x="4471416" y="3118104"/>
            <a:ext cx="155448" cy="347472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4686300" y="31546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51" name="Shape 48"/>
          <p:cNvSpPr/>
          <p:nvPr/>
        </p:nvSpPr>
        <p:spPr>
          <a:xfrm>
            <a:off x="4503420" y="24688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52" name="Shape 49"/>
          <p:cNvSpPr/>
          <p:nvPr/>
        </p:nvSpPr>
        <p:spPr>
          <a:xfrm>
            <a:off x="4503420" y="40233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53" name="Shape 50"/>
          <p:cNvSpPr/>
          <p:nvPr/>
        </p:nvSpPr>
        <p:spPr>
          <a:xfrm>
            <a:off x="4393692" y="2834640"/>
            <a:ext cx="0" cy="22860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54" name="Text 51"/>
          <p:cNvSpPr txBox="1"/>
          <p:nvPr/>
        </p:nvSpPr>
        <p:spPr>
          <a:xfrm>
            <a:off x="3909060" y="28117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200" b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</a:t>
            </a:r>
            <a:endParaRPr lang="en-US" sz="1200" dirty="0"/>
          </a:p>
        </p:txBody>
      </p:sp>
      <p:sp>
        <p:nvSpPr>
          <p:cNvPr id="55" name="Shape 52"/>
          <p:cNvSpPr/>
          <p:nvPr/>
        </p:nvSpPr>
        <p:spPr>
          <a:xfrm>
            <a:off x="6309360" y="1920240"/>
            <a:ext cx="2331720" cy="2423160"/>
          </a:xfrm>
          <a:prstGeom prst="roundRect">
            <a:avLst>
              <a:gd name="adj" fmla="val 27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6" name="Text 53"/>
          <p:cNvSpPr txBox="1"/>
          <p:nvPr/>
        </p:nvSpPr>
        <p:spPr>
          <a:xfrm>
            <a:off x="6309360" y="19659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</a:t>
            </a: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әсер етеді</a:t>
            </a:r>
            <a:endParaRPr lang="en-US" sz="1300" dirty="0"/>
          </a:p>
        </p:txBody>
      </p:sp>
      <p:sp>
        <p:nvSpPr>
          <p:cNvPr id="57" name="Shape 54"/>
          <p:cNvSpPr/>
          <p:nvPr/>
        </p:nvSpPr>
        <p:spPr>
          <a:xfrm>
            <a:off x="6720840" y="251460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6720840" y="406908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6720840" y="25146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7475220" y="25146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7475220" y="251460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8229600" y="25146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 flipH="1">
            <a:off x="7475220" y="4069080"/>
            <a:ext cx="7543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8037576" y="309981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 flipV="1">
            <a:off x="8229600" y="315468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66" name="Shape 63"/>
          <p:cNvSpPr/>
          <p:nvPr/>
        </p:nvSpPr>
        <p:spPr>
          <a:xfrm flipV="1">
            <a:off x="8229600" y="3154680"/>
            <a:ext cx="0" cy="17830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67" name="Text 64"/>
          <p:cNvSpPr txBox="1"/>
          <p:nvPr/>
        </p:nvSpPr>
        <p:spPr>
          <a:xfrm>
            <a:off x="8467344" y="31546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200" dirty="0"/>
          </a:p>
        </p:txBody>
      </p:sp>
      <p:sp>
        <p:nvSpPr>
          <p:cNvPr id="68" name="Shape 65"/>
          <p:cNvSpPr/>
          <p:nvPr/>
        </p:nvSpPr>
        <p:spPr>
          <a:xfrm>
            <a:off x="6643116" y="2843784"/>
            <a:ext cx="155448" cy="347472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69" name="Text 66"/>
          <p:cNvSpPr txBox="1"/>
          <p:nvPr/>
        </p:nvSpPr>
        <p:spPr>
          <a:xfrm>
            <a:off x="5760720" y="28803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0" name="Shape 67"/>
          <p:cNvSpPr/>
          <p:nvPr/>
        </p:nvSpPr>
        <p:spPr>
          <a:xfrm>
            <a:off x="7397496" y="3118104"/>
            <a:ext cx="155448" cy="347472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71" name="Text 68"/>
          <p:cNvSpPr txBox="1"/>
          <p:nvPr/>
        </p:nvSpPr>
        <p:spPr>
          <a:xfrm>
            <a:off x="7612380" y="31546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72" name="Shape 69"/>
          <p:cNvSpPr/>
          <p:nvPr/>
        </p:nvSpPr>
        <p:spPr>
          <a:xfrm>
            <a:off x="7429500" y="24688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73" name="Shape 70"/>
          <p:cNvSpPr/>
          <p:nvPr/>
        </p:nvSpPr>
        <p:spPr>
          <a:xfrm>
            <a:off x="7429500" y="40233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74" name="Shape 71"/>
          <p:cNvSpPr/>
          <p:nvPr/>
        </p:nvSpPr>
        <p:spPr>
          <a:xfrm>
            <a:off x="7319772" y="2834640"/>
            <a:ext cx="0" cy="22860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75" name="Text 72"/>
          <p:cNvSpPr txBox="1"/>
          <p:nvPr/>
        </p:nvSpPr>
        <p:spPr>
          <a:xfrm>
            <a:off x="6835140" y="28117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200" b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''</a:t>
            </a:r>
            <a:endParaRPr lang="en-US" sz="1200" dirty="0"/>
          </a:p>
        </p:txBody>
      </p:sp>
      <p:sp>
        <p:nvSpPr>
          <p:cNvPr id="76" name="Text 73"/>
          <p:cNvSpPr txBox="1"/>
          <p:nvPr/>
        </p:nvSpPr>
        <p:spPr>
          <a:xfrm>
            <a:off x="2816352" y="2926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3000" dirty="0"/>
          </a:p>
        </p:txBody>
      </p:sp>
      <p:sp>
        <p:nvSpPr>
          <p:cNvPr id="77" name="Text 74"/>
          <p:cNvSpPr txBox="1"/>
          <p:nvPr/>
        </p:nvSpPr>
        <p:spPr>
          <a:xfrm>
            <a:off x="5742432" y="2926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3000" dirty="0"/>
          </a:p>
        </p:txBody>
      </p:sp>
      <p:sp>
        <p:nvSpPr>
          <p:cNvPr id="78" name="Shape 75"/>
          <p:cNvSpPr/>
          <p:nvPr/>
        </p:nvSpPr>
        <p:spPr>
          <a:xfrm>
            <a:off x="457200" y="4572000"/>
            <a:ext cx="8229600" cy="777240"/>
          </a:xfrm>
          <a:prstGeom prst="roundRect">
            <a:avLst>
              <a:gd name="adj" fmla="val 8235"/>
            </a:avLst>
          </a:prstGeom>
          <a:solidFill>
            <a:srgbClr val="1B2F5E"/>
          </a:solidFill>
          <a:ln/>
        </p:spPr>
      </p:sp>
      <p:sp>
        <p:nvSpPr>
          <p:cNvPr id="79" name="Text 76"/>
          <p:cNvSpPr txBox="1"/>
          <p:nvPr/>
        </p:nvSpPr>
        <p:spPr>
          <a:xfrm>
            <a:off x="457200" y="457200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3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3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 +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3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''</a:t>
            </a:r>
            <a:endParaRPr lang="en-US" sz="3000" dirty="0"/>
          </a:p>
        </p:txBody>
      </p:sp>
      <p:sp>
        <p:nvSpPr>
          <p:cNvPr id="80" name="Text 77"/>
          <p:cNvSpPr txBox="1"/>
          <p:nvPr/>
        </p:nvSpPr>
        <p:spPr>
          <a:xfrm>
            <a:off x="457200" y="55321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Алынып тасталған ЭҚК көзінің орнына оның ішкі кедергісі қалады (идеал көз — </a:t>
            </a: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қысқа тұйықталу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ал ток көзі </a:t>
            </a: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үзіледі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 әдісінің алгоритмі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1851660" cy="384048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8" name="Shape 5"/>
          <p:cNvSpPr/>
          <p:nvPr/>
        </p:nvSpPr>
        <p:spPr>
          <a:xfrm>
            <a:off x="1181862" y="12618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08710" y="12618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17556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Жеке сұлбалар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2395728"/>
            <a:ext cx="16322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 санына тең жеке сұлба құру; әрқайсында бір көз қалады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2336292" y="301752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2583180" y="1097280"/>
            <a:ext cx="1851660" cy="384048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14" name="Shape 11"/>
          <p:cNvSpPr/>
          <p:nvPr/>
        </p:nvSpPr>
        <p:spPr>
          <a:xfrm>
            <a:off x="3307842" y="12618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234690" y="12618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2674620" y="17556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Көздерді алу</a:t>
            </a:r>
            <a:endParaRPr lang="en-US" sz="1450" dirty="0"/>
          </a:p>
        </p:txBody>
      </p:sp>
      <p:sp>
        <p:nvSpPr>
          <p:cNvPr id="17" name="Text 14"/>
          <p:cNvSpPr txBox="1"/>
          <p:nvPr/>
        </p:nvSpPr>
        <p:spPr>
          <a:xfrm>
            <a:off x="2692908" y="2395728"/>
            <a:ext cx="16322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ЭҚК → қысқа тұйықталу (ішкі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қалады); ток көзі → үзіліс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462272" y="301752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709160" y="1097280"/>
            <a:ext cx="1851660" cy="384048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20" name="Shape 17"/>
          <p:cNvSpPr/>
          <p:nvPr/>
        </p:nvSpPr>
        <p:spPr>
          <a:xfrm>
            <a:off x="5433822" y="12618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360670" y="12618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4800600" y="17556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Жеке токтар</a:t>
            </a:r>
            <a:endParaRPr lang="en-US" sz="1450" dirty="0"/>
          </a:p>
        </p:txBody>
      </p:sp>
      <p:sp>
        <p:nvSpPr>
          <p:cNvPr id="23" name="Text 20"/>
          <p:cNvSpPr txBox="1"/>
          <p:nvPr/>
        </p:nvSpPr>
        <p:spPr>
          <a:xfrm>
            <a:off x="4818888" y="2395728"/>
            <a:ext cx="16322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сұлбадағы токтарды қарапайым әдістермен (3-дәріс) табу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6588252" y="301752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6835140" y="1097280"/>
            <a:ext cx="1851660" cy="3840480"/>
          </a:xfrm>
          <a:prstGeom prst="roundRect">
            <a:avLst>
              <a:gd name="adj" fmla="val 3457"/>
            </a:avLst>
          </a:prstGeom>
          <a:solidFill>
            <a:srgbClr val="1B2F5E"/>
          </a:solidFill>
          <a:ln/>
        </p:spPr>
      </p:sp>
      <p:sp>
        <p:nvSpPr>
          <p:cNvPr id="26" name="Shape 23"/>
          <p:cNvSpPr/>
          <p:nvPr/>
        </p:nvSpPr>
        <p:spPr>
          <a:xfrm>
            <a:off x="7559802" y="1261872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7486650" y="12618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6926580" y="17556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Қосу</a:t>
            </a:r>
            <a:endParaRPr lang="en-US" sz="1450" dirty="0"/>
          </a:p>
        </p:txBody>
      </p:sp>
      <p:sp>
        <p:nvSpPr>
          <p:cNvPr id="29" name="Text 26"/>
          <p:cNvSpPr txBox="1"/>
          <p:nvPr/>
        </p:nvSpPr>
        <p:spPr>
          <a:xfrm>
            <a:off x="6944868" y="2395728"/>
            <a:ext cx="16322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Жеке токтарды </a:t>
            </a:r>
            <a:r>
              <a:rPr lang="en-US" sz="1250" b="1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бағытын ескеріп</a:t>
            </a: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алгебралық қосу</a:t>
            </a:r>
            <a:endParaRPr lang="en-US" sz="1250" dirty="0"/>
          </a:p>
        </p:txBody>
      </p:sp>
      <p:sp>
        <p:nvSpPr>
          <p:cNvPr id="30" name="Shape 27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32" name="Text 29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Әдіс көздердің әрқайсысының үлесін көрсетеді — бұл жүйенің режимін талдауда (мысалы, кернеуді реттеуде) өте пайдалы.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беттестіру әдісі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18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арқылы өтетін ток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051560" y="3739896"/>
            <a:ext cx="1051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051560" y="5385816"/>
            <a:ext cx="1051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051560" y="3739896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103120" y="3739896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103120" y="3739896"/>
            <a:ext cx="1051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154680" y="3739896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flipH="1">
            <a:off x="2103120" y="5385816"/>
            <a:ext cx="1051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962656" y="437083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3154680" y="442569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 flipV="1">
            <a:off x="3154680" y="4425696"/>
            <a:ext cx="0" cy="17830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3392424" y="44256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859536" y="4626864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 flipV="1">
            <a:off x="1051560" y="4681728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6" name="Text 23"/>
          <p:cNvSpPr txBox="1"/>
          <p:nvPr/>
        </p:nvSpPr>
        <p:spPr>
          <a:xfrm>
            <a:off x="-9144" y="46817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973836" y="4114800"/>
            <a:ext cx="155448" cy="347472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91440" y="4151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2025396" y="4389120"/>
            <a:ext cx="155448" cy="347472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2240280" y="44256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2057400" y="369417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2057400" y="534009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3" name="Shape 30"/>
          <p:cNvSpPr/>
          <p:nvPr/>
        </p:nvSpPr>
        <p:spPr>
          <a:xfrm>
            <a:off x="1947672" y="4105656"/>
            <a:ext cx="0" cy="22860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4" name="Text 31"/>
          <p:cNvSpPr txBox="1"/>
          <p:nvPr/>
        </p:nvSpPr>
        <p:spPr>
          <a:xfrm>
            <a:off x="1463040" y="408279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6" name="Shape 33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үзілген)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18/9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243916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қысқа тұйықталған)</a:t>
            </a:r>
            <a:endParaRPr lang="en-US" sz="1200" dirty="0"/>
          </a:p>
        </p:txBody>
      </p:sp>
      <p:sp>
        <p:nvSpPr>
          <p:cNvPr id="45" name="Text 42"/>
          <p:cNvSpPr txBox="1"/>
          <p:nvPr/>
        </p:nvSpPr>
        <p:spPr>
          <a:xfrm>
            <a:off x="4572000" y="2667762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''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3 · 6/9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(ток бөлгіш)</a:t>
            </a:r>
            <a:endParaRPr lang="en-US" sz="1550" dirty="0"/>
          </a:p>
        </p:txBody>
      </p:sp>
      <p:sp>
        <p:nvSpPr>
          <p:cNvPr id="46" name="Shape 43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9" name="Text 46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</a:t>
            </a:r>
            <a:endParaRPr lang="en-US" sz="1200" dirty="0"/>
          </a:p>
        </p:txBody>
      </p:sp>
      <p:sp>
        <p:nvSpPr>
          <p:cNvPr id="50" name="Text 47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'' = 2 + 2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(бағыттары бірдей)</a:t>
            </a:r>
            <a:endParaRPr lang="en-US" sz="1550" dirty="0"/>
          </a:p>
        </p:txBody>
      </p:sp>
      <p:sp>
        <p:nvSpPr>
          <p:cNvPr id="51" name="Shape 48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4" name="Text 51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 (екі түйін әдісі)</a:t>
            </a:r>
            <a:endParaRPr lang="en-US" sz="1200" dirty="0"/>
          </a:p>
        </p:txBody>
      </p:sp>
      <p:sp>
        <p:nvSpPr>
          <p:cNvPr id="55" name="Text 52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(18/6 + 3)/(1/6 + 1/3) = 12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12/3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✓</a:t>
            </a:r>
            <a:endParaRPr lang="en-US" sz="1550" dirty="0"/>
          </a:p>
        </p:txBody>
      </p:sp>
      <p:sp>
        <p:nvSpPr>
          <p:cNvPr id="56" name="Shape 53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7" name="Text 54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58" name="Text 55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А: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көзінің үлесі 2 А,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көзінің үлесі 2 А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Беттестірудің шектеулері: қуат қосылмайды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токтың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квадратына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пропорционал, яғни сызықты шама емес.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Қате тәсіл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423160"/>
            <a:ext cx="37033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3 = 12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''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''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3 = 12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 +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'' = 24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 ✗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66344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Дұрыс тәсіл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846320" y="2423160"/>
            <a:ext cx="37033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Алдымен токтарды қосамыз: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Сонан соң қуат: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16 · 3 = 48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 ✓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Айырма 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''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— «айқаспалы» мүше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18" name="Text 15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 тек </a:t>
            </a:r>
            <a:r>
              <a:rPr lang="en-US" sz="14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шамаларға — токтар мен кернеулерге қолданылады. Қуат пен энергия — қорытынды токтар бойынша ғана.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Өтем (компенсация) теоремасы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Тізбектің кез келген кедергісін токқа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қарсы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бағытталған ЭҚК-пен ауыстыруға болады — басқа токтар өзгермейді.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Бастапқы тармақ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914400" y="2971800"/>
            <a:ext cx="31089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240280" y="289407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2057400" y="24780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1097280" y="2788920"/>
            <a:ext cx="54864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15" name="Text 12"/>
          <p:cNvSpPr txBox="1"/>
          <p:nvPr/>
        </p:nvSpPr>
        <p:spPr>
          <a:xfrm>
            <a:off x="1051560" y="240487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864108" y="29215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973068" y="29215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40080" y="3611880"/>
            <a:ext cx="37033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Резистордағы кернеу: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endParaRPr lang="en-US" sz="1450" dirty="0"/>
          </a:p>
        </p:txBody>
      </p:sp>
      <p:sp>
        <p:nvSpPr>
          <p:cNvPr id="19" name="Shape 16"/>
          <p:cNvSpPr/>
          <p:nvPr/>
        </p:nvSpPr>
        <p:spPr>
          <a:xfrm>
            <a:off x="466344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Өтемдік ЭҚК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120640" y="2971800"/>
            <a:ext cx="31089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483096" y="277977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H="1">
            <a:off x="6537960" y="297180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5" name="Text 22"/>
          <p:cNvSpPr txBox="1"/>
          <p:nvPr/>
        </p:nvSpPr>
        <p:spPr>
          <a:xfrm>
            <a:off x="6035040" y="24048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</a:t>
            </a:r>
            <a:r>
              <a:rPr lang="en-US" sz="14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5303520" y="2788920"/>
            <a:ext cx="54864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7" name="Text 24"/>
          <p:cNvSpPr txBox="1"/>
          <p:nvPr/>
        </p:nvSpPr>
        <p:spPr>
          <a:xfrm>
            <a:off x="5257800" y="240487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5070348" y="29215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79308" y="29215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4846320" y="3611880"/>
            <a:ext cx="37033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бағыты токқа қарсы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Немесе ток көзі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45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33" name="Text 30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Вариация теоремасы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кедергі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ΔR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өзгерсе, тізбекке қосымша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IΔR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(токқа қарсы) енгізіледі — туындаған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ΔI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токтар беттестіру арқылы бастапқыға қосылады.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жүктеме кедергісінің өзгерісі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→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токтың өзгерісі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ΔI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жаңа ток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511296"/>
            <a:ext cx="3291840" cy="1554480"/>
          </a:xfrm>
          <a:prstGeom prst="roundRect">
            <a:avLst>
              <a:gd name="adj" fmla="val 41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602736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Өтем теоремасы токты толық қайта есептемей, тек </a:t>
            </a:r>
            <a:r>
              <a:rPr lang="en-US" sz="13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өзгерісті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табуға мүмкіндік береді — бұл сезімталдық талдауының негізі.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Бастапқы ток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24/(1 + 11)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Өтемдік ЭҚК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IΔR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· 2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(токқа қарсы)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Токтың өзгерісі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−4/14 ≈ −0,286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Жаңа ток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жаңа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2 − 0,286 = 1,714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24/(1 + 13) = 1,714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✓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3" name="Text 40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ΔI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−0,29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жаңа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1,71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генератор әдісі (Тевенен теоремасы)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515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сызықты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 екіұштықты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бөлінген тармаққа қатысты бір ЭҚК көзі мен бір кедергіге ауыстыруға болады.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2011680"/>
            <a:ext cx="2194560" cy="1828800"/>
          </a:xfrm>
          <a:prstGeom prst="roundRect">
            <a:avLst>
              <a:gd name="adj" fmla="val 3500"/>
            </a:avLst>
          </a:prstGeom>
          <a:solidFill>
            <a:srgbClr val="EAF0FA"/>
          </a:solidFill>
          <a:ln w="15875">
            <a:solidFill>
              <a:srgbClr val="294C9D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22860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3108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 екіұштық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834640" y="2377440"/>
            <a:ext cx="6400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74720" y="2377440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flipH="1">
            <a:off x="2834640" y="3474720"/>
            <a:ext cx="6400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396996" y="269748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694176" y="27889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2784348" y="23271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784348" y="34244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2697480" y="21031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2697480" y="3520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069080" y="2926080"/>
            <a:ext cx="731520" cy="0"/>
          </a:xfrm>
          <a:prstGeom prst="line">
            <a:avLst/>
          </a:prstGeom>
          <a:noFill/>
          <a:ln w="38100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4206240" y="24231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≡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5212080" y="2377440"/>
            <a:ext cx="26517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863840" y="2377440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H="1">
            <a:off x="5212080" y="3474720"/>
            <a:ext cx="26517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 flipV="1">
            <a:off x="5212080" y="2377440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020056" y="273405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 flipV="1">
            <a:off x="5212080" y="278892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8" name="Text 25"/>
          <p:cNvSpPr txBox="1"/>
          <p:nvPr/>
        </p:nvSpPr>
        <p:spPr>
          <a:xfrm>
            <a:off x="5504688" y="27889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6035040" y="229971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5806440" y="188366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7786116" y="269748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8083296" y="27889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6812280" y="2212848"/>
            <a:ext cx="54864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4" name="Text 31"/>
          <p:cNvSpPr txBox="1"/>
          <p:nvPr/>
        </p:nvSpPr>
        <p:spPr>
          <a:xfrm>
            <a:off x="6766560" y="18288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457200" y="4114800"/>
            <a:ext cx="8229600" cy="960120"/>
          </a:xfrm>
          <a:prstGeom prst="roundRect">
            <a:avLst>
              <a:gd name="adj" fmla="val 6667"/>
            </a:avLst>
          </a:prstGeom>
          <a:solidFill>
            <a:srgbClr val="1B2F5E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457200" y="411480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7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(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7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7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(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7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700" dirty="0"/>
          </a:p>
        </p:txBody>
      </p:sp>
      <p:sp>
        <p:nvSpPr>
          <p:cNvPr id="37" name="Shape 34"/>
          <p:cNvSpPr/>
          <p:nvPr/>
        </p:nvSpPr>
        <p:spPr>
          <a:xfrm>
            <a:off x="457200" y="5257800"/>
            <a:ext cx="4023360" cy="1005840"/>
          </a:xfrm>
          <a:prstGeom prst="roundRect">
            <a:avLst>
              <a:gd name="adj" fmla="val 6364"/>
            </a:avLst>
          </a:prstGeom>
          <a:solidFill>
            <a:srgbClr val="EAF0FA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640080" y="530352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600" b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endParaRPr lang="en-US" sz="1600" dirty="0"/>
          </a:p>
        </p:txBody>
      </p:sp>
      <p:sp>
        <p:nvSpPr>
          <p:cNvPr id="39" name="Text 36"/>
          <p:cNvSpPr txBox="1"/>
          <p:nvPr/>
        </p:nvSpPr>
        <p:spPr>
          <a:xfrm>
            <a:off x="640080" y="5632704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ажыратылғандағы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қысқыштарындағы </a:t>
            </a: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кернеуі</a:t>
            </a:r>
            <a:endParaRPr lang="en-US" sz="1300" dirty="0"/>
          </a:p>
        </p:txBody>
      </p:sp>
      <p:sp>
        <p:nvSpPr>
          <p:cNvPr id="40" name="Shape 37"/>
          <p:cNvSpPr/>
          <p:nvPr/>
        </p:nvSpPr>
        <p:spPr>
          <a:xfrm>
            <a:off x="4663440" y="5257800"/>
            <a:ext cx="4023360" cy="1005840"/>
          </a:xfrm>
          <a:prstGeom prst="roundRect">
            <a:avLst>
              <a:gd name="adj" fmla="val 6364"/>
            </a:avLst>
          </a:prstGeom>
          <a:solidFill>
            <a:srgbClr val="EAF0FA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4846320" y="530352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600" b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endParaRPr lang="en-US" sz="1600" dirty="0"/>
          </a:p>
        </p:txBody>
      </p:sp>
      <p:sp>
        <p:nvSpPr>
          <p:cNvPr id="42" name="Text 39"/>
          <p:cNvSpPr txBox="1"/>
          <p:nvPr/>
        </p:nvSpPr>
        <p:spPr>
          <a:xfrm>
            <a:off x="4846320" y="5632704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барлық көздер алынғандағы (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қысқа,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үзіліс)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жағынан </a:t>
            </a: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кедергісі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Тевенен және Нортон теоремалары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Тевенен: кернеу көзі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 flipH="1">
            <a:off x="1463040" y="2148840"/>
            <a:ext cx="2377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463040" y="2148840"/>
            <a:ext cx="0" cy="8229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463040" y="2971800"/>
            <a:ext cx="2377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271016" y="236829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flipV="1">
            <a:off x="1463040" y="242316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5" name="Text 12"/>
          <p:cNvSpPr txBox="1"/>
          <p:nvPr/>
        </p:nvSpPr>
        <p:spPr>
          <a:xfrm>
            <a:off x="438912" y="24231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2423160" y="207111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2194560" y="165506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790188" y="20985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790188" y="29215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48640" y="31089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640080" y="3675888"/>
            <a:ext cx="370332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Ішкі кедергі тізбектей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 кедергісі үлкен болғанда ыңғайлы</a:t>
            </a:r>
            <a:endParaRPr lang="en-US" sz="1450" dirty="0"/>
          </a:p>
        </p:txBody>
      </p:sp>
      <p:sp>
        <p:nvSpPr>
          <p:cNvPr id="22" name="Shape 19"/>
          <p:cNvSpPr/>
          <p:nvPr/>
        </p:nvSpPr>
        <p:spPr>
          <a:xfrm>
            <a:off x="466344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66344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484632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Нортон: ток көзі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 flipH="1">
            <a:off x="5669280" y="2148840"/>
            <a:ext cx="2377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669280" y="2148840"/>
            <a:ext cx="0" cy="8229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669280" y="2971800"/>
            <a:ext cx="2377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675120" y="2148840"/>
            <a:ext cx="0" cy="8229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477256" y="236829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 flipV="1">
            <a:off x="5669280" y="242316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 flipV="1">
            <a:off x="5669280" y="2423160"/>
            <a:ext cx="0" cy="17830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32" name="Text 29"/>
          <p:cNvSpPr txBox="1"/>
          <p:nvPr/>
        </p:nvSpPr>
        <p:spPr>
          <a:xfrm>
            <a:off x="4645152" y="24231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6597396" y="2377440"/>
            <a:ext cx="155448" cy="36576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894576" y="24231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6629400" y="21031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6" name="Shape 33"/>
          <p:cNvSpPr/>
          <p:nvPr/>
        </p:nvSpPr>
        <p:spPr>
          <a:xfrm>
            <a:off x="6629400" y="29260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7" name="Shape 34"/>
          <p:cNvSpPr/>
          <p:nvPr/>
        </p:nvSpPr>
        <p:spPr>
          <a:xfrm>
            <a:off x="7996428" y="20985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7996428" y="29215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4754880" y="31089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2000" dirty="0"/>
          </a:p>
        </p:txBody>
      </p:sp>
      <p:sp>
        <p:nvSpPr>
          <p:cNvPr id="40" name="Text 37"/>
          <p:cNvSpPr txBox="1"/>
          <p:nvPr/>
        </p:nvSpPr>
        <p:spPr>
          <a:xfrm>
            <a:off x="4846320" y="3675888"/>
            <a:ext cx="370332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Ішкі өткізгіштік параллель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жүктемелер көп болғанда ыңғайлы</a:t>
            </a:r>
            <a:endParaRPr lang="en-US" sz="1450" dirty="0"/>
          </a:p>
        </p:txBody>
      </p:sp>
      <p:sp>
        <p:nvSpPr>
          <p:cNvPr id="41" name="Shape 38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43" name="Text 40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 параметр өзара байланысты: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Екеуін білу жеткілікті.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генератор әдісінің алгоритмі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8" name="Shape 5"/>
          <p:cNvSpPr/>
          <p:nvPr/>
        </p:nvSpPr>
        <p:spPr>
          <a:xfrm>
            <a:off x="621792" y="131216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66928" y="13304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10972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Тармақты бөлу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3794760" y="109728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Тогы ізделетін тармақты (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ажыратып, қысқыштарын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деп белгілеу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41248" y="197510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457200" y="214884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14" name="Shape 11"/>
          <p:cNvSpPr/>
          <p:nvPr/>
        </p:nvSpPr>
        <p:spPr>
          <a:xfrm>
            <a:off x="621792" y="236372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66928" y="238201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214884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 кернеуі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3794760" y="214884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Қалған тізбектегі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3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3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кернеуін кез келген әдіспен табу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41248" y="302666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57200" y="320040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20" name="Shape 17"/>
          <p:cNvSpPr/>
          <p:nvPr/>
        </p:nvSpPr>
        <p:spPr>
          <a:xfrm>
            <a:off x="621792" y="341528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66928" y="34335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280160" y="320040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кедергісі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3794760" y="320040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Көздерді алып тастап (ішкі кедергілері қалады),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жағынан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табу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841248" y="407822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457200" y="425196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26" name="Shape 23"/>
          <p:cNvSpPr/>
          <p:nvPr/>
        </p:nvSpPr>
        <p:spPr>
          <a:xfrm>
            <a:off x="621792" y="446684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566928" y="44851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280160" y="425196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Ізделетін ток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3794760" y="425196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50" dirty="0"/>
          </a:p>
        </p:txBody>
      </p:sp>
      <p:sp>
        <p:nvSpPr>
          <p:cNvPr id="30" name="Shape 27"/>
          <p:cNvSpPr/>
          <p:nvPr/>
        </p:nvSpPr>
        <p:spPr>
          <a:xfrm>
            <a:off x="841248" y="512978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457200" y="530352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621792" y="551840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66928" y="55366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1280160" y="530352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500" dirty="0"/>
          </a:p>
        </p:txBody>
      </p:sp>
      <p:sp>
        <p:nvSpPr>
          <p:cNvPr id="35" name="Text 32"/>
          <p:cNvSpPr txBox="1"/>
          <p:nvPr/>
        </p:nvSpPr>
        <p:spPr>
          <a:xfrm>
            <a:off x="3794760" y="530352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Басқа әдіспен немесе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baseline="-4000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шекті жағдайларымен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4-дәрістегі тізбектің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тогы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— бөлінетін тармақ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005840" y="3922776"/>
            <a:ext cx="2194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00400" y="3922776"/>
            <a:ext cx="0" cy="14630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1005840" y="5385816"/>
            <a:ext cx="2194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1005840" y="3922776"/>
            <a:ext cx="0" cy="14630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103120" y="3922776"/>
            <a:ext cx="0" cy="14630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057400" y="387705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9" name="Shape 16"/>
          <p:cNvSpPr/>
          <p:nvPr/>
        </p:nvSpPr>
        <p:spPr>
          <a:xfrm>
            <a:off x="2057400" y="534009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0" name="Shape 17"/>
          <p:cNvSpPr/>
          <p:nvPr/>
        </p:nvSpPr>
        <p:spPr>
          <a:xfrm>
            <a:off x="813816" y="478231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1005840" y="483717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-384048" y="483717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928116" y="401421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-310896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3008376" y="478231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 flipV="1">
            <a:off x="3200400" y="483717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7" name="Text 24"/>
          <p:cNvSpPr txBox="1"/>
          <p:nvPr/>
        </p:nvSpPr>
        <p:spPr>
          <a:xfrm>
            <a:off x="3493008" y="483717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3122676" y="401421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3419856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2025396" y="442569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2322576" y="45171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1965960" y="3630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1965960" y="54132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5" name="Shape 32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ажыратылған контур тогы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18/9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40" name="Shape 37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243916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 кернеуі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2667762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30 − 6 = 24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45" name="Shape 42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кедергісі (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қысқа)</a:t>
            </a:r>
            <a:endParaRPr lang="en-US" sz="1200" dirty="0"/>
          </a:p>
        </p:txBody>
      </p:sp>
      <p:sp>
        <p:nvSpPr>
          <p:cNvPr id="49" name="Text 46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18/9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50" name="Shape 47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3" name="Text 50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Ізделетін ток</a:t>
            </a:r>
            <a:endParaRPr lang="en-US" sz="1200" dirty="0"/>
          </a:p>
        </p:txBody>
      </p:sp>
      <p:sp>
        <p:nvSpPr>
          <p:cNvPr id="54" name="Text 51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24/(2 + 6) = 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✓</a:t>
            </a:r>
            <a:endParaRPr lang="en-US" sz="1550" dirty="0"/>
          </a:p>
        </p:txBody>
      </p:sp>
      <p:sp>
        <p:nvSpPr>
          <p:cNvPr id="55" name="Shape 52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6" name="Text 53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57" name="Text 54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— 4- және 5-дәрістегі нәтижемен бірдей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Параметрлерді тәжірибеде анықтау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генератордың сыртқы сипаттамасы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түзу сызық (мысал: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Ом).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874520"/>
          <a:ext cx="484632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577840" y="1874520"/>
            <a:ext cx="3108960" cy="4434840"/>
          </a:xfrm>
          <a:prstGeom prst="roundRect">
            <a:avLst>
              <a:gd name="adj" fmla="val 2059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760720" y="198424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тәжірибе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760720" y="2331720"/>
            <a:ext cx="278892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вольтметр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көрсетеді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Қысқа тұйықталу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амперметр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көрсетеді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24/12 = 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Қуатты көздерде ҚТ тәжірибесі қауіпті — оның орнына екі түрлі жүктемемен өлшейді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Теоремалардың 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Қысқа тұйықталу токтарын есептеу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Энергожүйе ҚТ нүктесіне қатысты эквивалентті генератормен алмастырылады: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ном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ажыратқыштарды таңдау негізі.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Желінің «қатаңдығы»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кедергісі аз желіде жүктеме қосқанда кернеу аз өзгереді.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қорек көзі сапасының көрсеткіші.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Датчиктер мен өлшеу тізбектері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Датчик шығысын Тевенен моделімен сипаттап, өлшеу аспабының кіріс кедергісінің әсерін бағалайды.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Көздердің үлесін бағалау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 бірнеше генератордың тармақ тогына қосқан үлесін бөлек көрсетеді — режимді басқаруда қолданылады.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  ·  Тізбектердің негізгі теоремалары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беттестіру принципі тек сызықты тізбектерде орындалады?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Беттестіруде алынған ЭҚК көзін неге қысқа тұйықтаймыз, ал ток көзін неге үземіз?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көздің бөлек беретін қуаттарының қосындысы неге нақты қуатқа тең емес?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Өтем теоремасының вариация теоремасымен байланысын түсіндіріңіз.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Тевенен және Нортон эквиваленттері қандай параметр арқылы өзара байланысқан?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тармақ тогын ғана табу керек болса, қай әдіс тиімді және неге?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Қуатты генератор үшін қысқа тұйықталу тәжірибесін неге жасамайды? Параметрлерді қалай анықтауға болады?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тізбекте кез келген ток көздер әсерлерінің қосындысы — беттестіру принципі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Беттестіруде ЭҚК көзі қысқа тұйықталуға, ток көзі үзіліске ауыстырылады; қуат беттестірілмейді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Өтем теоремасы кедергіні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көзімен алмастырып, параметр өзгерісінің әсерін табуға мүмкіндік береді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 екіұштық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арқылы бір көзге келтіріледі: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генератор параметрлері бос жүріс және қысқа тұйықталу тәжірибелерінен анықталады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Alexander C. K., Sadiku M. N. O. Fundamentals of Electric Circuits, 7th ed. — 125–171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6-дәріс: Электр тізбектерінің негізгі теоремалары: беттестіру, өтем және эквивалентті генератор әдістері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2026-09-29T10:51:26Z</dcterms:created>
  <dcterms:modified xsi:type="dcterms:W3CDTF">2026-09-29T10:51:26Z</dcterms:modified>
</cp:coreProperties>
</file>