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0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9144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 / Im</c:v>
                </c:pt>
              </c:strCache>
            </c:strRef>
          </c:tx>
          <c:spPr>
            <a:solidFill>
              <a:srgbClr val="294C9D"/>
            </a:solidFill>
            <a:ln w="28575" cap="flat">
              <a:solidFill>
                <a:srgbClr val="294C9D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294C9D"/>
              </a:solidFill>
              <a:ln w="9525" cap="flat">
                <a:solidFill>
                  <a:srgbClr val="294C9D"/>
                </a:solidFill>
                <a:prstDash val="solid"/>
                <a:round/>
              </a:ln>
              <a:effectLst/>
            </c:spPr>
          </c:marker>
          <c:xVal>
            <c:numRef>
              <c:f>Sheet1!$A$2:$A$102</c:f>
              <c:numCache>
                <c:formatCode>General</c:formatCode>
                <c:ptCount val="101"/>
                <c:pt idx="0">
                  <c:v>0</c:v>
                </c:pt>
                <c:pt idx="1">
                  <c:v>0.02</c:v>
                </c:pt>
                <c:pt idx="2">
                  <c:v>0.04</c:v>
                </c:pt>
                <c:pt idx="3">
                  <c:v>0.06</c:v>
                </c:pt>
                <c:pt idx="4">
                  <c:v>0.08</c:v>
                </c:pt>
                <c:pt idx="5">
                  <c:v>0.1</c:v>
                </c:pt>
                <c:pt idx="6">
                  <c:v>0.12</c:v>
                </c:pt>
                <c:pt idx="7">
                  <c:v>0.14</c:v>
                </c:pt>
                <c:pt idx="8">
                  <c:v>0.16</c:v>
                </c:pt>
                <c:pt idx="9">
                  <c:v>0.18</c:v>
                </c:pt>
                <c:pt idx="10">
                  <c:v>0.2</c:v>
                </c:pt>
                <c:pt idx="11">
                  <c:v>0.22</c:v>
                </c:pt>
                <c:pt idx="12">
                  <c:v>0.24</c:v>
                </c:pt>
                <c:pt idx="13">
                  <c:v>0.26</c:v>
                </c:pt>
                <c:pt idx="14">
                  <c:v>0.28</c:v>
                </c:pt>
                <c:pt idx="15">
                  <c:v>0.3</c:v>
                </c:pt>
                <c:pt idx="16">
                  <c:v>0.32</c:v>
                </c:pt>
                <c:pt idx="17">
                  <c:v>0.34</c:v>
                </c:pt>
                <c:pt idx="18">
                  <c:v>0.36</c:v>
                </c:pt>
                <c:pt idx="19">
                  <c:v>0.38</c:v>
                </c:pt>
                <c:pt idx="20">
                  <c:v>0.4</c:v>
                </c:pt>
                <c:pt idx="21">
                  <c:v>0.42</c:v>
                </c:pt>
                <c:pt idx="22">
                  <c:v>0.44</c:v>
                </c:pt>
                <c:pt idx="23">
                  <c:v>0.46</c:v>
                </c:pt>
                <c:pt idx="24">
                  <c:v>0.48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</c:v>
                </c:pt>
                <c:pt idx="29">
                  <c:v>0.58</c:v>
                </c:pt>
                <c:pt idx="30">
                  <c:v>0.6</c:v>
                </c:pt>
                <c:pt idx="31">
                  <c:v>0.62</c:v>
                </c:pt>
                <c:pt idx="32">
                  <c:v>0.64</c:v>
                </c:pt>
                <c:pt idx="33">
                  <c:v>0.66</c:v>
                </c:pt>
                <c:pt idx="34">
                  <c:v>0.68</c:v>
                </c:pt>
                <c:pt idx="35">
                  <c:v>0.7</c:v>
                </c:pt>
                <c:pt idx="36">
                  <c:v>0.72</c:v>
                </c:pt>
                <c:pt idx="37">
                  <c:v>0.74</c:v>
                </c:pt>
                <c:pt idx="38">
                  <c:v>0.76</c:v>
                </c:pt>
                <c:pt idx="39">
                  <c:v>0.78</c:v>
                </c:pt>
                <c:pt idx="40">
                  <c:v>0.8</c:v>
                </c:pt>
                <c:pt idx="41">
                  <c:v>0.82</c:v>
                </c:pt>
                <c:pt idx="42">
                  <c:v>0.84</c:v>
                </c:pt>
                <c:pt idx="43">
                  <c:v>0.86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</c:v>
                </c:pt>
                <c:pt idx="48">
                  <c:v>0.96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</c:v>
                </c:pt>
                <c:pt idx="56">
                  <c:v>1.12</c:v>
                </c:pt>
                <c:pt idx="57">
                  <c:v>1.14</c:v>
                </c:pt>
                <c:pt idx="58">
                  <c:v>1.16</c:v>
                </c:pt>
                <c:pt idx="59">
                  <c:v>1.18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</c:v>
                </c:pt>
                <c:pt idx="83">
                  <c:v>1.66</c:v>
                </c:pt>
                <c:pt idx="84">
                  <c:v>1.68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</c:v>
                </c:pt>
                <c:pt idx="95">
                  <c:v>1.9</c:v>
                </c:pt>
                <c:pt idx="96">
                  <c:v>1.92</c:v>
                </c:pt>
                <c:pt idx="97">
                  <c:v>1.94</c:v>
                </c:pt>
                <c:pt idx="98">
                  <c:v>1.96</c:v>
                </c:pt>
                <c:pt idx="99">
                  <c:v>1.98</c:v>
                </c:pt>
                <c:pt idx="100">
                  <c:v>2</c:v>
                </c:pt>
              </c:numCache>
            </c:numRef>
          </c:xVal>
          <c:yVal>
            <c:numRef>
              <c:f>Sheet1!$B$2:$B$102</c:f>
              <c:numCache>
                <c:formatCode>General</c:formatCode>
                <c:ptCount val="101"/>
                <c:pt idx="0">
                  <c:v>0</c:v>
                </c:pt>
                <c:pt idx="1">
                  <c:v>0.125</c:v>
                </c:pt>
                <c:pt idx="2">
                  <c:v>0.249</c:v>
                </c:pt>
                <c:pt idx="3">
                  <c:v>0.368</c:v>
                </c:pt>
                <c:pt idx="4">
                  <c:v>0.482</c:v>
                </c:pt>
                <c:pt idx="5">
                  <c:v>0.588</c:v>
                </c:pt>
                <c:pt idx="6">
                  <c:v>0.685</c:v>
                </c:pt>
                <c:pt idx="7">
                  <c:v>0.771</c:v>
                </c:pt>
                <c:pt idx="8">
                  <c:v>0.844</c:v>
                </c:pt>
                <c:pt idx="9">
                  <c:v>0.905</c:v>
                </c:pt>
                <c:pt idx="10">
                  <c:v>0.951</c:v>
                </c:pt>
                <c:pt idx="11">
                  <c:v>0.982</c:v>
                </c:pt>
                <c:pt idx="12">
                  <c:v>0.998</c:v>
                </c:pt>
                <c:pt idx="13">
                  <c:v>0.998</c:v>
                </c:pt>
                <c:pt idx="14">
                  <c:v>0.982</c:v>
                </c:pt>
                <c:pt idx="15">
                  <c:v>0.951</c:v>
                </c:pt>
                <c:pt idx="16">
                  <c:v>0.905</c:v>
                </c:pt>
                <c:pt idx="17">
                  <c:v>0.844</c:v>
                </c:pt>
                <c:pt idx="18">
                  <c:v>0.771</c:v>
                </c:pt>
                <c:pt idx="19">
                  <c:v>0.685</c:v>
                </c:pt>
                <c:pt idx="20">
                  <c:v>0.588</c:v>
                </c:pt>
                <c:pt idx="21">
                  <c:v>0.482</c:v>
                </c:pt>
                <c:pt idx="22">
                  <c:v>0.368</c:v>
                </c:pt>
                <c:pt idx="23">
                  <c:v>0.249</c:v>
                </c:pt>
                <c:pt idx="24">
                  <c:v>0.125</c:v>
                </c:pt>
                <c:pt idx="25">
                  <c:v>0</c:v>
                </c:pt>
                <c:pt idx="26">
                  <c:v>-0.125</c:v>
                </c:pt>
                <c:pt idx="27">
                  <c:v>-0.249</c:v>
                </c:pt>
                <c:pt idx="28">
                  <c:v>-0.368</c:v>
                </c:pt>
                <c:pt idx="29">
                  <c:v>-0.482</c:v>
                </c:pt>
                <c:pt idx="30">
                  <c:v>-0.588</c:v>
                </c:pt>
                <c:pt idx="31">
                  <c:v>-0.685</c:v>
                </c:pt>
                <c:pt idx="32">
                  <c:v>-0.771</c:v>
                </c:pt>
                <c:pt idx="33">
                  <c:v>-0.844</c:v>
                </c:pt>
                <c:pt idx="34">
                  <c:v>-0.905</c:v>
                </c:pt>
                <c:pt idx="35">
                  <c:v>-0.951</c:v>
                </c:pt>
                <c:pt idx="36">
                  <c:v>-0.982</c:v>
                </c:pt>
                <c:pt idx="37">
                  <c:v>-0.998</c:v>
                </c:pt>
                <c:pt idx="38">
                  <c:v>-0.998</c:v>
                </c:pt>
                <c:pt idx="39">
                  <c:v>-0.982</c:v>
                </c:pt>
                <c:pt idx="40">
                  <c:v>-0.951</c:v>
                </c:pt>
                <c:pt idx="41">
                  <c:v>-0.905</c:v>
                </c:pt>
                <c:pt idx="42">
                  <c:v>-0.844</c:v>
                </c:pt>
                <c:pt idx="43">
                  <c:v>-0.771</c:v>
                </c:pt>
                <c:pt idx="44">
                  <c:v>-0.685</c:v>
                </c:pt>
                <c:pt idx="45">
                  <c:v>-0.588</c:v>
                </c:pt>
                <c:pt idx="46">
                  <c:v>-0.482</c:v>
                </c:pt>
                <c:pt idx="47">
                  <c:v>-0.368</c:v>
                </c:pt>
                <c:pt idx="48">
                  <c:v>-0.249</c:v>
                </c:pt>
                <c:pt idx="49">
                  <c:v>-0.125</c:v>
                </c:pt>
                <c:pt idx="50">
                  <c:v>0</c:v>
                </c:pt>
                <c:pt idx="51">
                  <c:v>0.125</c:v>
                </c:pt>
                <c:pt idx="52">
                  <c:v>0.249</c:v>
                </c:pt>
                <c:pt idx="53">
                  <c:v>0.368</c:v>
                </c:pt>
                <c:pt idx="54">
                  <c:v>0.482</c:v>
                </c:pt>
                <c:pt idx="55">
                  <c:v>0.588</c:v>
                </c:pt>
                <c:pt idx="56">
                  <c:v>0.685</c:v>
                </c:pt>
                <c:pt idx="57">
                  <c:v>0.771</c:v>
                </c:pt>
                <c:pt idx="58">
                  <c:v>0.844</c:v>
                </c:pt>
                <c:pt idx="59">
                  <c:v>0.905</c:v>
                </c:pt>
                <c:pt idx="60">
                  <c:v>0.951</c:v>
                </c:pt>
                <c:pt idx="61">
                  <c:v>0.982</c:v>
                </c:pt>
                <c:pt idx="62">
                  <c:v>0.998</c:v>
                </c:pt>
                <c:pt idx="63">
                  <c:v>0.998</c:v>
                </c:pt>
                <c:pt idx="64">
                  <c:v>0.982</c:v>
                </c:pt>
                <c:pt idx="65">
                  <c:v>0.951</c:v>
                </c:pt>
                <c:pt idx="66">
                  <c:v>0.905</c:v>
                </c:pt>
                <c:pt idx="67">
                  <c:v>0.844</c:v>
                </c:pt>
                <c:pt idx="68">
                  <c:v>0.771</c:v>
                </c:pt>
                <c:pt idx="69">
                  <c:v>0.685</c:v>
                </c:pt>
                <c:pt idx="70">
                  <c:v>0.588</c:v>
                </c:pt>
                <c:pt idx="71">
                  <c:v>0.482</c:v>
                </c:pt>
                <c:pt idx="72">
                  <c:v>0.368</c:v>
                </c:pt>
                <c:pt idx="73">
                  <c:v>0.249</c:v>
                </c:pt>
                <c:pt idx="74">
                  <c:v>0.125</c:v>
                </c:pt>
                <c:pt idx="75">
                  <c:v>0</c:v>
                </c:pt>
                <c:pt idx="76">
                  <c:v>-0.125</c:v>
                </c:pt>
                <c:pt idx="77">
                  <c:v>-0.249</c:v>
                </c:pt>
                <c:pt idx="78">
                  <c:v>-0.368</c:v>
                </c:pt>
                <c:pt idx="79">
                  <c:v>-0.482</c:v>
                </c:pt>
                <c:pt idx="80">
                  <c:v>-0.588</c:v>
                </c:pt>
                <c:pt idx="81">
                  <c:v>-0.685</c:v>
                </c:pt>
                <c:pt idx="82">
                  <c:v>-0.771</c:v>
                </c:pt>
                <c:pt idx="83">
                  <c:v>-0.844</c:v>
                </c:pt>
                <c:pt idx="84">
                  <c:v>-0.905</c:v>
                </c:pt>
                <c:pt idx="85">
                  <c:v>-0.951</c:v>
                </c:pt>
                <c:pt idx="86">
                  <c:v>-0.982</c:v>
                </c:pt>
                <c:pt idx="87">
                  <c:v>-0.998</c:v>
                </c:pt>
                <c:pt idx="88">
                  <c:v>-0.998</c:v>
                </c:pt>
                <c:pt idx="89">
                  <c:v>-0.982</c:v>
                </c:pt>
                <c:pt idx="90">
                  <c:v>-0.951</c:v>
                </c:pt>
                <c:pt idx="91">
                  <c:v>-0.905</c:v>
                </c:pt>
                <c:pt idx="92">
                  <c:v>-0.844</c:v>
                </c:pt>
                <c:pt idx="93">
                  <c:v>-0.771</c:v>
                </c:pt>
                <c:pt idx="94">
                  <c:v>-0.685</c:v>
                </c:pt>
                <c:pt idx="95">
                  <c:v>-0.588</c:v>
                </c:pt>
                <c:pt idx="96">
                  <c:v>-0.482</c:v>
                </c:pt>
                <c:pt idx="97">
                  <c:v>-0.368</c:v>
                </c:pt>
                <c:pt idx="98">
                  <c:v>-0.249</c:v>
                </c:pt>
                <c:pt idx="99">
                  <c:v>-0.125</c:v>
                </c:pt>
                <c:pt idx="100">
                  <c:v>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i² / Im²</c:v>
                </c:pt>
              </c:strCache>
            </c:strRef>
          </c:tx>
          <c:spPr>
            <a:solidFill>
              <a:srgbClr val="C0590F"/>
            </a:solidFill>
            <a:ln w="28575" cap="flat">
              <a:solidFill>
                <a:srgbClr val="C0590F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C0590F"/>
              </a:solidFill>
              <a:ln w="9525" cap="flat">
                <a:solidFill>
                  <a:srgbClr val="C0590F"/>
                </a:solidFill>
                <a:prstDash val="solid"/>
                <a:round/>
              </a:ln>
              <a:effectLst/>
            </c:spPr>
          </c:marker>
          <c:xVal>
            <c:numRef>
              <c:f>Sheet1!$A$2:$A$102</c:f>
              <c:numCache>
                <c:formatCode>General</c:formatCode>
                <c:ptCount val="101"/>
                <c:pt idx="0">
                  <c:v>0</c:v>
                </c:pt>
                <c:pt idx="1">
                  <c:v>0.02</c:v>
                </c:pt>
                <c:pt idx="2">
                  <c:v>0.04</c:v>
                </c:pt>
                <c:pt idx="3">
                  <c:v>0.06</c:v>
                </c:pt>
                <c:pt idx="4">
                  <c:v>0.08</c:v>
                </c:pt>
                <c:pt idx="5">
                  <c:v>0.1</c:v>
                </c:pt>
                <c:pt idx="6">
                  <c:v>0.12</c:v>
                </c:pt>
                <c:pt idx="7">
                  <c:v>0.14</c:v>
                </c:pt>
                <c:pt idx="8">
                  <c:v>0.16</c:v>
                </c:pt>
                <c:pt idx="9">
                  <c:v>0.18</c:v>
                </c:pt>
                <c:pt idx="10">
                  <c:v>0.2</c:v>
                </c:pt>
                <c:pt idx="11">
                  <c:v>0.22</c:v>
                </c:pt>
                <c:pt idx="12">
                  <c:v>0.24</c:v>
                </c:pt>
                <c:pt idx="13">
                  <c:v>0.26</c:v>
                </c:pt>
                <c:pt idx="14">
                  <c:v>0.28</c:v>
                </c:pt>
                <c:pt idx="15">
                  <c:v>0.3</c:v>
                </c:pt>
                <c:pt idx="16">
                  <c:v>0.32</c:v>
                </c:pt>
                <c:pt idx="17">
                  <c:v>0.34</c:v>
                </c:pt>
                <c:pt idx="18">
                  <c:v>0.36</c:v>
                </c:pt>
                <c:pt idx="19">
                  <c:v>0.38</c:v>
                </c:pt>
                <c:pt idx="20">
                  <c:v>0.4</c:v>
                </c:pt>
                <c:pt idx="21">
                  <c:v>0.42</c:v>
                </c:pt>
                <c:pt idx="22">
                  <c:v>0.44</c:v>
                </c:pt>
                <c:pt idx="23">
                  <c:v>0.46</c:v>
                </c:pt>
                <c:pt idx="24">
                  <c:v>0.48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</c:v>
                </c:pt>
                <c:pt idx="29">
                  <c:v>0.58</c:v>
                </c:pt>
                <c:pt idx="30">
                  <c:v>0.6</c:v>
                </c:pt>
                <c:pt idx="31">
                  <c:v>0.62</c:v>
                </c:pt>
                <c:pt idx="32">
                  <c:v>0.64</c:v>
                </c:pt>
                <c:pt idx="33">
                  <c:v>0.66</c:v>
                </c:pt>
                <c:pt idx="34">
                  <c:v>0.68</c:v>
                </c:pt>
                <c:pt idx="35">
                  <c:v>0.7</c:v>
                </c:pt>
                <c:pt idx="36">
                  <c:v>0.72</c:v>
                </c:pt>
                <c:pt idx="37">
                  <c:v>0.74</c:v>
                </c:pt>
                <c:pt idx="38">
                  <c:v>0.76</c:v>
                </c:pt>
                <c:pt idx="39">
                  <c:v>0.78</c:v>
                </c:pt>
                <c:pt idx="40">
                  <c:v>0.8</c:v>
                </c:pt>
                <c:pt idx="41">
                  <c:v>0.82</c:v>
                </c:pt>
                <c:pt idx="42">
                  <c:v>0.84</c:v>
                </c:pt>
                <c:pt idx="43">
                  <c:v>0.86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</c:v>
                </c:pt>
                <c:pt idx="48">
                  <c:v>0.96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</c:v>
                </c:pt>
                <c:pt idx="56">
                  <c:v>1.12</c:v>
                </c:pt>
                <c:pt idx="57">
                  <c:v>1.14</c:v>
                </c:pt>
                <c:pt idx="58">
                  <c:v>1.16</c:v>
                </c:pt>
                <c:pt idx="59">
                  <c:v>1.18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</c:v>
                </c:pt>
                <c:pt idx="83">
                  <c:v>1.66</c:v>
                </c:pt>
                <c:pt idx="84">
                  <c:v>1.68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</c:v>
                </c:pt>
                <c:pt idx="95">
                  <c:v>1.9</c:v>
                </c:pt>
                <c:pt idx="96">
                  <c:v>1.92</c:v>
                </c:pt>
                <c:pt idx="97">
                  <c:v>1.94</c:v>
                </c:pt>
                <c:pt idx="98">
                  <c:v>1.96</c:v>
                </c:pt>
                <c:pt idx="99">
                  <c:v>1.98</c:v>
                </c:pt>
                <c:pt idx="100">
                  <c:v>2</c:v>
                </c:pt>
              </c:numCache>
            </c:numRef>
          </c:xVal>
          <c:yVal>
            <c:numRef>
              <c:f>Sheet1!$C$2:$C$102</c:f>
              <c:numCache>
                <c:formatCode>General</c:formatCode>
                <c:ptCount val="101"/>
                <c:pt idx="0">
                  <c:v>0</c:v>
                </c:pt>
                <c:pt idx="1">
                  <c:v>0.016</c:v>
                </c:pt>
                <c:pt idx="2">
                  <c:v>0.062</c:v>
                </c:pt>
                <c:pt idx="3">
                  <c:v>0.136</c:v>
                </c:pt>
                <c:pt idx="4">
                  <c:v>0.232</c:v>
                </c:pt>
                <c:pt idx="5">
                  <c:v>0.345</c:v>
                </c:pt>
                <c:pt idx="6">
                  <c:v>0.469</c:v>
                </c:pt>
                <c:pt idx="7">
                  <c:v>0.594</c:v>
                </c:pt>
                <c:pt idx="8">
                  <c:v>0.713</c:v>
                </c:pt>
                <c:pt idx="9">
                  <c:v>0.819</c:v>
                </c:pt>
                <c:pt idx="10">
                  <c:v>0.905</c:v>
                </c:pt>
                <c:pt idx="11">
                  <c:v>0.965</c:v>
                </c:pt>
                <c:pt idx="12">
                  <c:v>0.996</c:v>
                </c:pt>
                <c:pt idx="13">
                  <c:v>0.996</c:v>
                </c:pt>
                <c:pt idx="14">
                  <c:v>0.965</c:v>
                </c:pt>
                <c:pt idx="15">
                  <c:v>0.905</c:v>
                </c:pt>
                <c:pt idx="16">
                  <c:v>0.819</c:v>
                </c:pt>
                <c:pt idx="17">
                  <c:v>0.713</c:v>
                </c:pt>
                <c:pt idx="18">
                  <c:v>0.594</c:v>
                </c:pt>
                <c:pt idx="19">
                  <c:v>0.469</c:v>
                </c:pt>
                <c:pt idx="20">
                  <c:v>0.345</c:v>
                </c:pt>
                <c:pt idx="21">
                  <c:v>0.232</c:v>
                </c:pt>
                <c:pt idx="22">
                  <c:v>0.136</c:v>
                </c:pt>
                <c:pt idx="23">
                  <c:v>0.062</c:v>
                </c:pt>
                <c:pt idx="24">
                  <c:v>0.016</c:v>
                </c:pt>
                <c:pt idx="25">
                  <c:v>0</c:v>
                </c:pt>
                <c:pt idx="26">
                  <c:v>0.016</c:v>
                </c:pt>
                <c:pt idx="27">
                  <c:v>0.062</c:v>
                </c:pt>
                <c:pt idx="28">
                  <c:v>0.136</c:v>
                </c:pt>
                <c:pt idx="29">
                  <c:v>0.232</c:v>
                </c:pt>
                <c:pt idx="30">
                  <c:v>0.345</c:v>
                </c:pt>
                <c:pt idx="31">
                  <c:v>0.469</c:v>
                </c:pt>
                <c:pt idx="32">
                  <c:v>0.594</c:v>
                </c:pt>
                <c:pt idx="33">
                  <c:v>0.713</c:v>
                </c:pt>
                <c:pt idx="34">
                  <c:v>0.819</c:v>
                </c:pt>
                <c:pt idx="35">
                  <c:v>0.905</c:v>
                </c:pt>
                <c:pt idx="36">
                  <c:v>0.965</c:v>
                </c:pt>
                <c:pt idx="37">
                  <c:v>0.996</c:v>
                </c:pt>
                <c:pt idx="38">
                  <c:v>0.996</c:v>
                </c:pt>
                <c:pt idx="39">
                  <c:v>0.965</c:v>
                </c:pt>
                <c:pt idx="40">
                  <c:v>0.905</c:v>
                </c:pt>
                <c:pt idx="41">
                  <c:v>0.819</c:v>
                </c:pt>
                <c:pt idx="42">
                  <c:v>0.713</c:v>
                </c:pt>
                <c:pt idx="43">
                  <c:v>0.594</c:v>
                </c:pt>
                <c:pt idx="44">
                  <c:v>0.469</c:v>
                </c:pt>
                <c:pt idx="45">
                  <c:v>0.345</c:v>
                </c:pt>
                <c:pt idx="46">
                  <c:v>0.232</c:v>
                </c:pt>
                <c:pt idx="47">
                  <c:v>0.136</c:v>
                </c:pt>
                <c:pt idx="48">
                  <c:v>0.062</c:v>
                </c:pt>
                <c:pt idx="49">
                  <c:v>0.016</c:v>
                </c:pt>
                <c:pt idx="50">
                  <c:v>0</c:v>
                </c:pt>
                <c:pt idx="51">
                  <c:v>0.016</c:v>
                </c:pt>
                <c:pt idx="52">
                  <c:v>0.062</c:v>
                </c:pt>
                <c:pt idx="53">
                  <c:v>0.136</c:v>
                </c:pt>
                <c:pt idx="54">
                  <c:v>0.232</c:v>
                </c:pt>
                <c:pt idx="55">
                  <c:v>0.345</c:v>
                </c:pt>
                <c:pt idx="56">
                  <c:v>0.469</c:v>
                </c:pt>
                <c:pt idx="57">
                  <c:v>0.594</c:v>
                </c:pt>
                <c:pt idx="58">
                  <c:v>0.713</c:v>
                </c:pt>
                <c:pt idx="59">
                  <c:v>0.819</c:v>
                </c:pt>
                <c:pt idx="60">
                  <c:v>0.905</c:v>
                </c:pt>
                <c:pt idx="61">
                  <c:v>0.965</c:v>
                </c:pt>
                <c:pt idx="62">
                  <c:v>0.996</c:v>
                </c:pt>
                <c:pt idx="63">
                  <c:v>0.996</c:v>
                </c:pt>
                <c:pt idx="64">
                  <c:v>0.965</c:v>
                </c:pt>
                <c:pt idx="65">
                  <c:v>0.905</c:v>
                </c:pt>
                <c:pt idx="66">
                  <c:v>0.819</c:v>
                </c:pt>
                <c:pt idx="67">
                  <c:v>0.713</c:v>
                </c:pt>
                <c:pt idx="68">
                  <c:v>0.594</c:v>
                </c:pt>
                <c:pt idx="69">
                  <c:v>0.469</c:v>
                </c:pt>
                <c:pt idx="70">
                  <c:v>0.345</c:v>
                </c:pt>
                <c:pt idx="71">
                  <c:v>0.232</c:v>
                </c:pt>
                <c:pt idx="72">
                  <c:v>0.136</c:v>
                </c:pt>
                <c:pt idx="73">
                  <c:v>0.062</c:v>
                </c:pt>
                <c:pt idx="74">
                  <c:v>0.016</c:v>
                </c:pt>
                <c:pt idx="75">
                  <c:v>0</c:v>
                </c:pt>
                <c:pt idx="76">
                  <c:v>0.016</c:v>
                </c:pt>
                <c:pt idx="77">
                  <c:v>0.062</c:v>
                </c:pt>
                <c:pt idx="78">
                  <c:v>0.136</c:v>
                </c:pt>
                <c:pt idx="79">
                  <c:v>0.232</c:v>
                </c:pt>
                <c:pt idx="80">
                  <c:v>0.345</c:v>
                </c:pt>
                <c:pt idx="81">
                  <c:v>0.469</c:v>
                </c:pt>
                <c:pt idx="82">
                  <c:v>0.594</c:v>
                </c:pt>
                <c:pt idx="83">
                  <c:v>0.713</c:v>
                </c:pt>
                <c:pt idx="84">
                  <c:v>0.819</c:v>
                </c:pt>
                <c:pt idx="85">
                  <c:v>0.905</c:v>
                </c:pt>
                <c:pt idx="86">
                  <c:v>0.965</c:v>
                </c:pt>
                <c:pt idx="87">
                  <c:v>0.996</c:v>
                </c:pt>
                <c:pt idx="88">
                  <c:v>0.996</c:v>
                </c:pt>
                <c:pt idx="89">
                  <c:v>0.965</c:v>
                </c:pt>
                <c:pt idx="90">
                  <c:v>0.905</c:v>
                </c:pt>
                <c:pt idx="91">
                  <c:v>0.819</c:v>
                </c:pt>
                <c:pt idx="92">
                  <c:v>0.713</c:v>
                </c:pt>
                <c:pt idx="93">
                  <c:v>0.594</c:v>
                </c:pt>
                <c:pt idx="94">
                  <c:v>0.469</c:v>
                </c:pt>
                <c:pt idx="95">
                  <c:v>0.345</c:v>
                </c:pt>
                <c:pt idx="96">
                  <c:v>0.232</c:v>
                </c:pt>
                <c:pt idx="97">
                  <c:v>0.136</c:v>
                </c:pt>
                <c:pt idx="98">
                  <c:v>0.062</c:v>
                </c:pt>
                <c:pt idx="99">
                  <c:v>0.016</c:v>
                </c:pt>
                <c:pt idx="100">
                  <c:v>0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орташа i² = 0,5</c:v>
                </c:pt>
              </c:strCache>
            </c:strRef>
          </c:tx>
          <c:spPr>
            <a:solidFill>
              <a:srgbClr val="2E7D32"/>
            </a:solidFill>
            <a:ln w="28575" cap="flat">
              <a:solidFill>
                <a:srgbClr val="2E7D32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2E7D32"/>
              </a:solidFill>
              <a:ln w="9525" cap="flat">
                <a:solidFill>
                  <a:srgbClr val="2E7D32"/>
                </a:solidFill>
                <a:prstDash val="solid"/>
                <a:round/>
              </a:ln>
              <a:effectLst/>
            </c:spPr>
          </c:marker>
          <c:xVal>
            <c:numRef>
              <c:f>Sheet1!$A$2:$A$102</c:f>
              <c:numCache>
                <c:formatCode>General</c:formatCode>
                <c:ptCount val="101"/>
                <c:pt idx="0">
                  <c:v>0</c:v>
                </c:pt>
                <c:pt idx="1">
                  <c:v>0.02</c:v>
                </c:pt>
                <c:pt idx="2">
                  <c:v>0.04</c:v>
                </c:pt>
                <c:pt idx="3">
                  <c:v>0.06</c:v>
                </c:pt>
                <c:pt idx="4">
                  <c:v>0.08</c:v>
                </c:pt>
                <c:pt idx="5">
                  <c:v>0.1</c:v>
                </c:pt>
                <c:pt idx="6">
                  <c:v>0.12</c:v>
                </c:pt>
                <c:pt idx="7">
                  <c:v>0.14</c:v>
                </c:pt>
                <c:pt idx="8">
                  <c:v>0.16</c:v>
                </c:pt>
                <c:pt idx="9">
                  <c:v>0.18</c:v>
                </c:pt>
                <c:pt idx="10">
                  <c:v>0.2</c:v>
                </c:pt>
                <c:pt idx="11">
                  <c:v>0.22</c:v>
                </c:pt>
                <c:pt idx="12">
                  <c:v>0.24</c:v>
                </c:pt>
                <c:pt idx="13">
                  <c:v>0.26</c:v>
                </c:pt>
                <c:pt idx="14">
                  <c:v>0.28</c:v>
                </c:pt>
                <c:pt idx="15">
                  <c:v>0.3</c:v>
                </c:pt>
                <c:pt idx="16">
                  <c:v>0.32</c:v>
                </c:pt>
                <c:pt idx="17">
                  <c:v>0.34</c:v>
                </c:pt>
                <c:pt idx="18">
                  <c:v>0.36</c:v>
                </c:pt>
                <c:pt idx="19">
                  <c:v>0.38</c:v>
                </c:pt>
                <c:pt idx="20">
                  <c:v>0.4</c:v>
                </c:pt>
                <c:pt idx="21">
                  <c:v>0.42</c:v>
                </c:pt>
                <c:pt idx="22">
                  <c:v>0.44</c:v>
                </c:pt>
                <c:pt idx="23">
                  <c:v>0.46</c:v>
                </c:pt>
                <c:pt idx="24">
                  <c:v>0.48</c:v>
                </c:pt>
                <c:pt idx="25">
                  <c:v>0.5</c:v>
                </c:pt>
                <c:pt idx="26">
                  <c:v>0.52</c:v>
                </c:pt>
                <c:pt idx="27">
                  <c:v>0.54</c:v>
                </c:pt>
                <c:pt idx="28">
                  <c:v>0.56</c:v>
                </c:pt>
                <c:pt idx="29">
                  <c:v>0.58</c:v>
                </c:pt>
                <c:pt idx="30">
                  <c:v>0.6</c:v>
                </c:pt>
                <c:pt idx="31">
                  <c:v>0.62</c:v>
                </c:pt>
                <c:pt idx="32">
                  <c:v>0.64</c:v>
                </c:pt>
                <c:pt idx="33">
                  <c:v>0.66</c:v>
                </c:pt>
                <c:pt idx="34">
                  <c:v>0.68</c:v>
                </c:pt>
                <c:pt idx="35">
                  <c:v>0.7</c:v>
                </c:pt>
                <c:pt idx="36">
                  <c:v>0.72</c:v>
                </c:pt>
                <c:pt idx="37">
                  <c:v>0.74</c:v>
                </c:pt>
                <c:pt idx="38">
                  <c:v>0.76</c:v>
                </c:pt>
                <c:pt idx="39">
                  <c:v>0.78</c:v>
                </c:pt>
                <c:pt idx="40">
                  <c:v>0.8</c:v>
                </c:pt>
                <c:pt idx="41">
                  <c:v>0.82</c:v>
                </c:pt>
                <c:pt idx="42">
                  <c:v>0.84</c:v>
                </c:pt>
                <c:pt idx="43">
                  <c:v>0.86</c:v>
                </c:pt>
                <c:pt idx="44">
                  <c:v>0.88</c:v>
                </c:pt>
                <c:pt idx="45">
                  <c:v>0.9</c:v>
                </c:pt>
                <c:pt idx="46">
                  <c:v>0.92</c:v>
                </c:pt>
                <c:pt idx="47">
                  <c:v>0.94</c:v>
                </c:pt>
                <c:pt idx="48">
                  <c:v>0.96</c:v>
                </c:pt>
                <c:pt idx="49">
                  <c:v>0.98</c:v>
                </c:pt>
                <c:pt idx="50">
                  <c:v>1</c:v>
                </c:pt>
                <c:pt idx="51">
                  <c:v>1.02</c:v>
                </c:pt>
                <c:pt idx="52">
                  <c:v>1.04</c:v>
                </c:pt>
                <c:pt idx="53">
                  <c:v>1.06</c:v>
                </c:pt>
                <c:pt idx="54">
                  <c:v>1.08</c:v>
                </c:pt>
                <c:pt idx="55">
                  <c:v>1.1</c:v>
                </c:pt>
                <c:pt idx="56">
                  <c:v>1.12</c:v>
                </c:pt>
                <c:pt idx="57">
                  <c:v>1.14</c:v>
                </c:pt>
                <c:pt idx="58">
                  <c:v>1.16</c:v>
                </c:pt>
                <c:pt idx="59">
                  <c:v>1.18</c:v>
                </c:pt>
                <c:pt idx="60">
                  <c:v>1.2</c:v>
                </c:pt>
                <c:pt idx="61">
                  <c:v>1.22</c:v>
                </c:pt>
                <c:pt idx="62">
                  <c:v>1.24</c:v>
                </c:pt>
                <c:pt idx="63">
                  <c:v>1.26</c:v>
                </c:pt>
                <c:pt idx="64">
                  <c:v>1.28</c:v>
                </c:pt>
                <c:pt idx="65">
                  <c:v>1.3</c:v>
                </c:pt>
                <c:pt idx="66">
                  <c:v>1.32</c:v>
                </c:pt>
                <c:pt idx="67">
                  <c:v>1.34</c:v>
                </c:pt>
                <c:pt idx="68">
                  <c:v>1.36</c:v>
                </c:pt>
                <c:pt idx="69">
                  <c:v>1.38</c:v>
                </c:pt>
                <c:pt idx="70">
                  <c:v>1.4</c:v>
                </c:pt>
                <c:pt idx="71">
                  <c:v>1.42</c:v>
                </c:pt>
                <c:pt idx="72">
                  <c:v>1.44</c:v>
                </c:pt>
                <c:pt idx="73">
                  <c:v>1.46</c:v>
                </c:pt>
                <c:pt idx="74">
                  <c:v>1.48</c:v>
                </c:pt>
                <c:pt idx="75">
                  <c:v>1.5</c:v>
                </c:pt>
                <c:pt idx="76">
                  <c:v>1.52</c:v>
                </c:pt>
                <c:pt idx="77">
                  <c:v>1.54</c:v>
                </c:pt>
                <c:pt idx="78">
                  <c:v>1.56</c:v>
                </c:pt>
                <c:pt idx="79">
                  <c:v>1.58</c:v>
                </c:pt>
                <c:pt idx="80">
                  <c:v>1.6</c:v>
                </c:pt>
                <c:pt idx="81">
                  <c:v>1.62</c:v>
                </c:pt>
                <c:pt idx="82">
                  <c:v>1.64</c:v>
                </c:pt>
                <c:pt idx="83">
                  <c:v>1.66</c:v>
                </c:pt>
                <c:pt idx="84">
                  <c:v>1.68</c:v>
                </c:pt>
                <c:pt idx="85">
                  <c:v>1.7</c:v>
                </c:pt>
                <c:pt idx="86">
                  <c:v>1.72</c:v>
                </c:pt>
                <c:pt idx="87">
                  <c:v>1.74</c:v>
                </c:pt>
                <c:pt idx="88">
                  <c:v>1.76</c:v>
                </c:pt>
                <c:pt idx="89">
                  <c:v>1.78</c:v>
                </c:pt>
                <c:pt idx="90">
                  <c:v>1.8</c:v>
                </c:pt>
                <c:pt idx="91">
                  <c:v>1.82</c:v>
                </c:pt>
                <c:pt idx="92">
                  <c:v>1.84</c:v>
                </c:pt>
                <c:pt idx="93">
                  <c:v>1.86</c:v>
                </c:pt>
                <c:pt idx="94">
                  <c:v>1.88</c:v>
                </c:pt>
                <c:pt idx="95">
                  <c:v>1.9</c:v>
                </c:pt>
                <c:pt idx="96">
                  <c:v>1.92</c:v>
                </c:pt>
                <c:pt idx="97">
                  <c:v>1.94</c:v>
                </c:pt>
                <c:pt idx="98">
                  <c:v>1.96</c:v>
                </c:pt>
                <c:pt idx="99">
                  <c:v>1.98</c:v>
                </c:pt>
                <c:pt idx="100">
                  <c:v>2</c:v>
                </c:pt>
              </c:numCache>
            </c:numRef>
          </c:xVal>
          <c:yVal>
            <c:numRef>
              <c:f>Sheet1!$D$2:$D$102</c:f>
              <c:numCache>
                <c:formatCode>General</c:formatCode>
                <c:ptCount val="101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  <c:pt idx="9">
                  <c:v>0.5</c:v>
                </c:pt>
                <c:pt idx="10">
                  <c:v>0.5</c:v>
                </c:pt>
                <c:pt idx="11">
                  <c:v>0.5</c:v>
                </c:pt>
                <c:pt idx="12">
                  <c:v>0.5</c:v>
                </c:pt>
                <c:pt idx="13">
                  <c:v>0.5</c:v>
                </c:pt>
                <c:pt idx="14">
                  <c:v>0.5</c:v>
                </c:pt>
                <c:pt idx="15">
                  <c:v>0.5</c:v>
                </c:pt>
                <c:pt idx="16">
                  <c:v>0.5</c:v>
                </c:pt>
                <c:pt idx="17">
                  <c:v>0.5</c:v>
                </c:pt>
                <c:pt idx="18">
                  <c:v>0.5</c:v>
                </c:pt>
                <c:pt idx="19">
                  <c:v>0.5</c:v>
                </c:pt>
                <c:pt idx="20">
                  <c:v>0.5</c:v>
                </c:pt>
                <c:pt idx="21">
                  <c:v>0.5</c:v>
                </c:pt>
                <c:pt idx="22">
                  <c:v>0.5</c:v>
                </c:pt>
                <c:pt idx="23">
                  <c:v>0.5</c:v>
                </c:pt>
                <c:pt idx="24">
                  <c:v>0.5</c:v>
                </c:pt>
                <c:pt idx="25">
                  <c:v>0.5</c:v>
                </c:pt>
                <c:pt idx="26">
                  <c:v>0.5</c:v>
                </c:pt>
                <c:pt idx="27">
                  <c:v>0.5</c:v>
                </c:pt>
                <c:pt idx="28">
                  <c:v>0.5</c:v>
                </c:pt>
                <c:pt idx="29">
                  <c:v>0.5</c:v>
                </c:pt>
                <c:pt idx="30">
                  <c:v>0.5</c:v>
                </c:pt>
                <c:pt idx="31">
                  <c:v>0.5</c:v>
                </c:pt>
                <c:pt idx="32">
                  <c:v>0.5</c:v>
                </c:pt>
                <c:pt idx="33">
                  <c:v>0.5</c:v>
                </c:pt>
                <c:pt idx="34">
                  <c:v>0.5</c:v>
                </c:pt>
                <c:pt idx="35">
                  <c:v>0.5</c:v>
                </c:pt>
                <c:pt idx="36">
                  <c:v>0.5</c:v>
                </c:pt>
                <c:pt idx="37">
                  <c:v>0.5</c:v>
                </c:pt>
                <c:pt idx="38">
                  <c:v>0.5</c:v>
                </c:pt>
                <c:pt idx="39">
                  <c:v>0.5</c:v>
                </c:pt>
                <c:pt idx="40">
                  <c:v>0.5</c:v>
                </c:pt>
                <c:pt idx="41">
                  <c:v>0.5</c:v>
                </c:pt>
                <c:pt idx="42">
                  <c:v>0.5</c:v>
                </c:pt>
                <c:pt idx="43">
                  <c:v>0.5</c:v>
                </c:pt>
                <c:pt idx="44">
                  <c:v>0.5</c:v>
                </c:pt>
                <c:pt idx="45">
                  <c:v>0.5</c:v>
                </c:pt>
                <c:pt idx="46">
                  <c:v>0.5</c:v>
                </c:pt>
                <c:pt idx="47">
                  <c:v>0.5</c:v>
                </c:pt>
                <c:pt idx="48">
                  <c:v>0.5</c:v>
                </c:pt>
                <c:pt idx="49">
                  <c:v>0.5</c:v>
                </c:pt>
                <c:pt idx="50">
                  <c:v>0.5</c:v>
                </c:pt>
                <c:pt idx="51">
                  <c:v>0.5</c:v>
                </c:pt>
                <c:pt idx="52">
                  <c:v>0.5</c:v>
                </c:pt>
                <c:pt idx="53">
                  <c:v>0.5</c:v>
                </c:pt>
                <c:pt idx="54">
                  <c:v>0.5</c:v>
                </c:pt>
                <c:pt idx="55">
                  <c:v>0.5</c:v>
                </c:pt>
                <c:pt idx="56">
                  <c:v>0.5</c:v>
                </c:pt>
                <c:pt idx="57">
                  <c:v>0.5</c:v>
                </c:pt>
                <c:pt idx="58">
                  <c:v>0.5</c:v>
                </c:pt>
                <c:pt idx="59">
                  <c:v>0.5</c:v>
                </c:pt>
                <c:pt idx="60">
                  <c:v>0.5</c:v>
                </c:pt>
                <c:pt idx="61">
                  <c:v>0.5</c:v>
                </c:pt>
                <c:pt idx="62">
                  <c:v>0.5</c:v>
                </c:pt>
                <c:pt idx="63">
                  <c:v>0.5</c:v>
                </c:pt>
                <c:pt idx="64">
                  <c:v>0.5</c:v>
                </c:pt>
                <c:pt idx="65">
                  <c:v>0.5</c:v>
                </c:pt>
                <c:pt idx="66">
                  <c:v>0.5</c:v>
                </c:pt>
                <c:pt idx="67">
                  <c:v>0.5</c:v>
                </c:pt>
                <c:pt idx="68">
                  <c:v>0.5</c:v>
                </c:pt>
                <c:pt idx="69">
                  <c:v>0.5</c:v>
                </c:pt>
                <c:pt idx="70">
                  <c:v>0.5</c:v>
                </c:pt>
                <c:pt idx="71">
                  <c:v>0.5</c:v>
                </c:pt>
                <c:pt idx="72">
                  <c:v>0.5</c:v>
                </c:pt>
                <c:pt idx="73">
                  <c:v>0.5</c:v>
                </c:pt>
                <c:pt idx="74">
                  <c:v>0.5</c:v>
                </c:pt>
                <c:pt idx="75">
                  <c:v>0.5</c:v>
                </c:pt>
                <c:pt idx="76">
                  <c:v>0.5</c:v>
                </c:pt>
                <c:pt idx="77">
                  <c:v>0.5</c:v>
                </c:pt>
                <c:pt idx="78">
                  <c:v>0.5</c:v>
                </c:pt>
                <c:pt idx="79">
                  <c:v>0.5</c:v>
                </c:pt>
                <c:pt idx="80">
                  <c:v>0.5</c:v>
                </c:pt>
                <c:pt idx="81">
                  <c:v>0.5</c:v>
                </c:pt>
                <c:pt idx="82">
                  <c:v>0.5</c:v>
                </c:pt>
                <c:pt idx="83">
                  <c:v>0.5</c:v>
                </c:pt>
                <c:pt idx="84">
                  <c:v>0.5</c:v>
                </c:pt>
                <c:pt idx="85">
                  <c:v>0.5</c:v>
                </c:pt>
                <c:pt idx="86">
                  <c:v>0.5</c:v>
                </c:pt>
                <c:pt idx="87">
                  <c:v>0.5</c:v>
                </c:pt>
                <c:pt idx="88">
                  <c:v>0.5</c:v>
                </c:pt>
                <c:pt idx="89">
                  <c:v>0.5</c:v>
                </c:pt>
                <c:pt idx="90">
                  <c:v>0.5</c:v>
                </c:pt>
                <c:pt idx="91">
                  <c:v>0.5</c:v>
                </c:pt>
                <c:pt idx="92">
                  <c:v>0.5</c:v>
                </c:pt>
                <c:pt idx="93">
                  <c:v>0.5</c:v>
                </c:pt>
                <c:pt idx="94">
                  <c:v>0.5</c:v>
                </c:pt>
                <c:pt idx="95">
                  <c:v>0.5</c:v>
                </c:pt>
                <c:pt idx="96">
                  <c:v>0.5</c:v>
                </c:pt>
                <c:pt idx="97">
                  <c:v>0.5</c:v>
                </c:pt>
                <c:pt idx="98">
                  <c:v>0.5</c:v>
                </c:pt>
                <c:pt idx="99">
                  <c:v>0.5</c:v>
                </c:pt>
                <c:pt idx="100">
                  <c:v>0.5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2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t / T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majorUnit val="0.25"/>
      </c:valAx>
      <c:valAx>
        <c:axId val="2094734552"/>
        <c:scaling>
          <c:orientation val="minMax"/>
          <c:max val="1"/>
          <c:min val="-1"/>
        </c:scaling>
        <c:delete val="0"/>
        <c:axPos val="l"/>
        <c:majorGridlines>
          <c:spPr>
            <a:ln w="9525" cap="flat">
              <a:solidFill>
                <a:srgbClr val="E4E8F0"/>
              </a:solidFill>
              <a:prstDash val="solid"/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0.xml"/><Relationship Id="rId1" Type="http://schemas.openxmlformats.org/officeDocument/2006/relationships/image" Target="../media/image-7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3383280"/>
            <a:ext cx="2606040" cy="4207669"/>
          </a:xfrm>
          <a:prstGeom prst="rect">
            <a:avLst/>
          </a:prstGeom>
        </p:spPr>
      </p:pic>
      <p:pic>
        <p:nvPicPr>
          <p:cNvPr id="3" name="Image 1" descr="/tmp/claude-0/-home-claude/1939fe36-8a2f-544c-b1ef-3e560798ac68/scratchpad/lib/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840" y="548640"/>
            <a:ext cx="4846320" cy="10966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2011680"/>
            <a:ext cx="80467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38100" dist="25400" dir="2700000">
              <a:srgbClr val="000000">
                <a:alpha val="30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Электротехниканың теориялық негіздері I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288036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7-дәріс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22960" y="324612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Синусоидалы токтың негізгі ұғымдары және синусоидалы шамаларды кешенді түрде кескіндеу</a:t>
            </a:r>
            <a:endParaRPr lang="en-US" sz="2300" dirty="0"/>
          </a:p>
        </p:txBody>
      </p:sp>
      <p:sp>
        <p:nvSpPr>
          <p:cNvPr id="7" name="Text 3"/>
          <p:cNvSpPr txBox="1"/>
          <p:nvPr/>
        </p:nvSpPr>
        <p:spPr>
          <a:xfrm>
            <a:off x="731520" y="47091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Оқытушы: Мамадияров Максат Муратович, PhD, қауымдастырылған профессор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731520" y="512064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«Электроника, телекоммуникация және ғарыштық технологиялар» кафедрасы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731520" y="553212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m.mamadiyarov@satbayev.university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731520" y="626364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6B07101 – Энергетика  ·  2026–2027 оқу жылы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мазмұны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7-дәріс  ·  Синусоидалы ток. Кешенді әдіс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1887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49224" y="12710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94360" y="12893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1887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Айнымалы токтың артықшылықтары және синусоидалы ЭҚК алу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457200" y="19202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9224" y="20025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94360" y="20208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1325880" y="19202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Лездік, амплитудалық, орташа және әсерлік мәндер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457200" y="265176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49224" y="273405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94360" y="275234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1325880" y="265176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Синусоиданы айналмалы вектормен кескіндеу; векторлық диаграмма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457200" y="338328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49224" y="346557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94360" y="348386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1325880" y="338328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Комплекс сандар және олармен амалдар</a:t>
            </a:r>
            <a:endParaRPr lang="en-US" sz="1700" dirty="0"/>
          </a:p>
        </p:txBody>
      </p:sp>
      <p:sp>
        <p:nvSpPr>
          <p:cNvPr id="23" name="Shape 20"/>
          <p:cNvSpPr/>
          <p:nvPr/>
        </p:nvSpPr>
        <p:spPr>
          <a:xfrm>
            <a:off x="457200" y="411480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49224" y="419709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94360" y="421538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1325880" y="411480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Кешенді амплитуда және кешенді әсерлік мән</a:t>
            </a:r>
            <a:endParaRPr lang="en-US" sz="1700" dirty="0"/>
          </a:p>
        </p:txBody>
      </p:sp>
      <p:sp>
        <p:nvSpPr>
          <p:cNvPr id="27" name="Shape 24"/>
          <p:cNvSpPr/>
          <p:nvPr/>
        </p:nvSpPr>
        <p:spPr>
          <a:xfrm>
            <a:off x="457200" y="48463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49224" y="49286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94360" y="49469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1325880" y="48463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Туынды мен интегралдың кешенді түрі; Кирхгоф заңдары</a:t>
            </a:r>
            <a:endParaRPr lang="en-US" sz="1700" dirty="0"/>
          </a:p>
        </p:txBody>
      </p:sp>
      <p:sp>
        <p:nvSpPr>
          <p:cNvPr id="31" name="Shape 28"/>
          <p:cNvSpPr/>
          <p:nvPr/>
        </p:nvSpPr>
        <p:spPr>
          <a:xfrm>
            <a:off x="457200" y="55778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49224" y="56601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94360" y="56784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1325880" y="55778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Кешенді (символдық) әдістің алгоритмі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Оқу нәтижелері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7-дәріс  ·  Синусоидалы ток. Кешенді әдіс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соңында студент: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45720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9436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128016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Синусоидалы шаманың әсерлік және орташа мәндерін есептейді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66344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3" name="Shape 10"/>
          <p:cNvSpPr/>
          <p:nvPr/>
        </p:nvSpPr>
        <p:spPr>
          <a:xfrm>
            <a:off x="483717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80060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Синусоидаларды векторлық диаграммада кескіндеп, қоса алады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9436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Комплекс санның алгебралық, тригонометриялық және көрсеткіштік түрлерін өзара ауыстырады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66344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1" name="Shape 18"/>
          <p:cNvSpPr/>
          <p:nvPr/>
        </p:nvSpPr>
        <p:spPr>
          <a:xfrm>
            <a:off x="483717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480060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548640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Уақыт функциясынан кешенді шамаға және кері өтеді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45720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5" name="Shape 22"/>
          <p:cNvSpPr/>
          <p:nvPr/>
        </p:nvSpPr>
        <p:spPr>
          <a:xfrm>
            <a:off x="63093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59436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128016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Дифференциалдау мен интегралдаудың кешенді түрдегі мағынасын түсіндіреді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466344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9" name="Shape 26"/>
          <p:cNvSpPr/>
          <p:nvPr/>
        </p:nvSpPr>
        <p:spPr>
          <a:xfrm>
            <a:off x="483717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480060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31" name="Text 28"/>
          <p:cNvSpPr txBox="1"/>
          <p:nvPr/>
        </p:nvSpPr>
        <p:spPr>
          <a:xfrm>
            <a:off x="548640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Кирхгоф заңдарын кешенді түрде жазады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Неліктен электр энергетикасы айнымалы токқа негізделген?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7-дәріс  ·  Синусоидалы ток. Кешенді әдіс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023360" cy="2103120"/>
          </a:xfrm>
          <a:prstGeom prst="roundRect">
            <a:avLst>
              <a:gd name="adj" fmla="val 3043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008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Трансформациялау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1691640"/>
            <a:ext cx="36576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Трансформатор арқылы кернеуді оңай арттырып, азайтуға болады — алыс қашықтыққа жоғары кернеумен тасымалдау шығынды азайтады.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4663440" y="1097280"/>
            <a:ext cx="4023360" cy="2103120"/>
          </a:xfrm>
          <a:prstGeom prst="roundRect">
            <a:avLst>
              <a:gd name="adj" fmla="val 3043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84632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Генерациялау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4846320" y="1691640"/>
            <a:ext cx="36576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Синхронды генераторлар механикалық энергияны синусоидалы ЭҚК-ке тікелей түрлендіреді.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457200" y="3383280"/>
            <a:ext cx="4023360" cy="2103120"/>
          </a:xfrm>
          <a:prstGeom prst="roundRect">
            <a:avLst>
              <a:gd name="adj" fmla="val 3043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40080" y="3520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Қозғалтқыштар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640080" y="3977640"/>
            <a:ext cx="36576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Үш фазалы асинхронды қозғалтқыштар — өнеркәсіптегі ең қарапайым және сенімді жетек.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4663440" y="3383280"/>
            <a:ext cx="4023360" cy="2103120"/>
          </a:xfrm>
          <a:prstGeom prst="roundRect">
            <a:avLst>
              <a:gd name="adj" fmla="val 3043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846320" y="3520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Синусоида ерекшелігі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4846320" y="3977640"/>
            <a:ext cx="36576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Сызықты тізбекте синусоиданың туындысы да, интегралы да синусоида — пішін өзгермейді, тек амплитуда мен фаза өзгереді.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EAF0FA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ЕСКЕРТУ</a:t>
            </a:r>
            <a:endParaRPr lang="en-US" sz="950" dirty="0"/>
          </a:p>
        </p:txBody>
      </p:sp>
      <p:sp>
        <p:nvSpPr>
          <p:cNvPr id="21" name="Text 18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1-дәрісте гармониялық тербеліс параметрлері 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қарастырылды; бүгін олармен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есептеу әдісін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құрамыз.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Синусоидалы ЭҚК алу принципі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7-дәріс  ·  Синусоидалы ток. Кешенді әдіс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Біркелкі магнит өрісінде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бұрыштық жылдамдықпен айналатын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орамды рамкада ЭҚК индукцияланады.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2766060"/>
            <a:ext cx="411480" cy="2194560"/>
          </a:xfrm>
          <a:prstGeom prst="roundRect">
            <a:avLst>
              <a:gd name="adj" fmla="val 15556"/>
            </a:avLst>
          </a:prstGeom>
          <a:solidFill>
            <a:srgbClr val="C0272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3680460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2423160" y="2766060"/>
            <a:ext cx="411480" cy="2194560"/>
          </a:xfrm>
          <a:prstGeom prst="roundRect">
            <a:avLst>
              <a:gd name="adj" fmla="val 15556"/>
            </a:avLst>
          </a:prstGeom>
          <a:solidFill>
            <a:srgbClr val="294C9D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423160" y="3680460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1005840" y="3040380"/>
            <a:ext cx="1371600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3" name="Shape 10"/>
          <p:cNvSpPr/>
          <p:nvPr/>
        </p:nvSpPr>
        <p:spPr>
          <a:xfrm>
            <a:off x="1005840" y="3451860"/>
            <a:ext cx="1371600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1005840" y="3863340"/>
            <a:ext cx="1371600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5" name="Shape 12"/>
          <p:cNvSpPr/>
          <p:nvPr/>
        </p:nvSpPr>
        <p:spPr>
          <a:xfrm>
            <a:off x="1005840" y="4274820"/>
            <a:ext cx="1371600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6" name="Shape 13"/>
          <p:cNvSpPr/>
          <p:nvPr/>
        </p:nvSpPr>
        <p:spPr>
          <a:xfrm>
            <a:off x="1005840" y="4686300"/>
            <a:ext cx="1371600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7" name="Shape 14"/>
          <p:cNvSpPr/>
          <p:nvPr/>
        </p:nvSpPr>
        <p:spPr>
          <a:xfrm rot="1800000">
            <a:off x="1581912" y="3131820"/>
            <a:ext cx="219456" cy="1463040"/>
          </a:xfrm>
          <a:prstGeom prst="rect">
            <a:avLst/>
          </a:prstGeom>
          <a:ln w="38100">
            <a:solidFill>
              <a:srgbClr val="C0590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1188720" y="2537460"/>
            <a:ext cx="1005840" cy="548640"/>
          </a:xfrm>
          <a:prstGeom prst="arc">
            <a:avLst>
              <a:gd name="adj1" fmla="val 12000000"/>
              <a:gd name="adj2" fmla="val 20400000"/>
            </a:avLst>
          </a:prstGeom>
          <a:ln w="22225">
            <a:solidFill>
              <a:srgbClr val="2E7D32"/>
            </a:solidFill>
            <a:prstDash val="solid"/>
            <a:tailEnd type="triangle"/>
          </a:ln>
        </p:spPr>
      </p:sp>
      <p:sp>
        <p:nvSpPr>
          <p:cNvPr id="19" name="Text 16"/>
          <p:cNvSpPr txBox="1"/>
          <p:nvPr/>
        </p:nvSpPr>
        <p:spPr>
          <a:xfrm>
            <a:off x="1463040" y="22631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i="1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1005840" y="482346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3291840" y="3954780"/>
            <a:ext cx="2176272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22" name="Shape 19"/>
          <p:cNvSpPr/>
          <p:nvPr/>
        </p:nvSpPr>
        <p:spPr>
          <a:xfrm flipV="1">
            <a:off x="3291840" y="2167128"/>
            <a:ext cx="0" cy="3502152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23" name="Text 20"/>
          <p:cNvSpPr txBox="1"/>
          <p:nvPr/>
        </p:nvSpPr>
        <p:spPr>
          <a:xfrm>
            <a:off x="5303520" y="397306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endParaRPr lang="en-US" sz="1100" dirty="0"/>
          </a:p>
        </p:txBody>
      </p:sp>
      <p:sp>
        <p:nvSpPr>
          <p:cNvPr id="24" name="Text 21"/>
          <p:cNvSpPr txBox="1"/>
          <p:nvPr/>
        </p:nvSpPr>
        <p:spPr>
          <a:xfrm>
            <a:off x="3346704" y="210312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3291840" y="2526206"/>
            <a:ext cx="2103120" cy="2857313"/>
          </a:xfrm>
          <a:custGeom>
            <a:avLst/>
            <a:gdLst/>
            <a:ahLst/>
            <a:cxnLst/>
            <a:rect l="l" t="t" r="r" b="b"/>
            <a:pathLst>
              <a:path w="2103120" h="2857313">
                <a:moveTo>
                  <a:pt x="0" y="1428574"/>
                </a:moveTo>
                <a:lnTo>
                  <a:pt x="13144" y="1366875"/>
                </a:lnTo>
                <a:lnTo>
                  <a:pt x="26289" y="1305292"/>
                </a:lnTo>
                <a:lnTo>
                  <a:pt x="39433" y="1243939"/>
                </a:lnTo>
                <a:lnTo>
                  <a:pt x="52578" y="1182930"/>
                </a:lnTo>
                <a:lnTo>
                  <a:pt x="65722" y="1122380"/>
                </a:lnTo>
                <a:lnTo>
                  <a:pt x="78867" y="1062400"/>
                </a:lnTo>
                <a:lnTo>
                  <a:pt x="92011" y="1003104"/>
                </a:lnTo>
                <a:lnTo>
                  <a:pt x="105156" y="944602"/>
                </a:lnTo>
                <a:lnTo>
                  <a:pt x="118301" y="887003"/>
                </a:lnTo>
                <a:lnTo>
                  <a:pt x="131445" y="830414"/>
                </a:lnTo>
                <a:lnTo>
                  <a:pt x="144590" y="774941"/>
                </a:lnTo>
                <a:lnTo>
                  <a:pt x="157734" y="720687"/>
                </a:lnTo>
                <a:lnTo>
                  <a:pt x="170879" y="667754"/>
                </a:lnTo>
                <a:lnTo>
                  <a:pt x="184023" y="616241"/>
                </a:lnTo>
                <a:lnTo>
                  <a:pt x="197168" y="566243"/>
                </a:lnTo>
                <a:lnTo>
                  <a:pt x="210312" y="517854"/>
                </a:lnTo>
                <a:lnTo>
                  <a:pt x="223457" y="471164"/>
                </a:lnTo>
                <a:lnTo>
                  <a:pt x="236601" y="426261"/>
                </a:lnTo>
                <a:lnTo>
                  <a:pt x="249745" y="383227"/>
                </a:lnTo>
                <a:lnTo>
                  <a:pt x="262890" y="342144"/>
                </a:lnTo>
                <a:lnTo>
                  <a:pt x="276034" y="303087"/>
                </a:lnTo>
                <a:lnTo>
                  <a:pt x="289179" y="266131"/>
                </a:lnTo>
                <a:lnTo>
                  <a:pt x="302323" y="231343"/>
                </a:lnTo>
                <a:lnTo>
                  <a:pt x="315468" y="198789"/>
                </a:lnTo>
                <a:lnTo>
                  <a:pt x="328613" y="168529"/>
                </a:lnTo>
                <a:lnTo>
                  <a:pt x="341757" y="140620"/>
                </a:lnTo>
                <a:lnTo>
                  <a:pt x="354902" y="115114"/>
                </a:lnTo>
                <a:lnTo>
                  <a:pt x="368046" y="92058"/>
                </a:lnTo>
                <a:lnTo>
                  <a:pt x="381191" y="71496"/>
                </a:lnTo>
                <a:lnTo>
                  <a:pt x="394335" y="53466"/>
                </a:lnTo>
                <a:lnTo>
                  <a:pt x="407480" y="38001"/>
                </a:lnTo>
                <a:lnTo>
                  <a:pt x="420624" y="25131"/>
                </a:lnTo>
                <a:lnTo>
                  <a:pt x="433768" y="14879"/>
                </a:lnTo>
                <a:lnTo>
                  <a:pt x="446913" y="7264"/>
                </a:lnTo>
                <a:lnTo>
                  <a:pt x="460058" y="2302"/>
                </a:lnTo>
                <a:lnTo>
                  <a:pt x="473202" y="0"/>
                </a:lnTo>
                <a:lnTo>
                  <a:pt x="486346" y="364"/>
                </a:lnTo>
                <a:lnTo>
                  <a:pt x="499491" y="3392"/>
                </a:lnTo>
                <a:lnTo>
                  <a:pt x="512636" y="9079"/>
                </a:lnTo>
                <a:lnTo>
                  <a:pt x="525780" y="17414"/>
                </a:lnTo>
                <a:lnTo>
                  <a:pt x="538925" y="28382"/>
                </a:lnTo>
                <a:lnTo>
                  <a:pt x="552069" y="41963"/>
                </a:lnTo>
                <a:lnTo>
                  <a:pt x="565214" y="58130"/>
                </a:lnTo>
                <a:lnTo>
                  <a:pt x="578358" y="76854"/>
                </a:lnTo>
                <a:lnTo>
                  <a:pt x="591503" y="98100"/>
                </a:lnTo>
                <a:lnTo>
                  <a:pt x="604647" y="121829"/>
                </a:lnTo>
                <a:lnTo>
                  <a:pt x="617791" y="147995"/>
                </a:lnTo>
                <a:lnTo>
                  <a:pt x="630936" y="176551"/>
                </a:lnTo>
                <a:lnTo>
                  <a:pt x="644081" y="207442"/>
                </a:lnTo>
                <a:lnTo>
                  <a:pt x="657225" y="240612"/>
                </a:lnTo>
                <a:lnTo>
                  <a:pt x="670369" y="275997"/>
                </a:lnTo>
                <a:lnTo>
                  <a:pt x="683514" y="313534"/>
                </a:lnTo>
                <a:lnTo>
                  <a:pt x="696659" y="353150"/>
                </a:lnTo>
                <a:lnTo>
                  <a:pt x="709803" y="394773"/>
                </a:lnTo>
                <a:lnTo>
                  <a:pt x="722947" y="438325"/>
                </a:lnTo>
                <a:lnTo>
                  <a:pt x="736092" y="483724"/>
                </a:lnTo>
                <a:lnTo>
                  <a:pt x="749237" y="530886"/>
                </a:lnTo>
                <a:lnTo>
                  <a:pt x="762381" y="579723"/>
                </a:lnTo>
                <a:lnTo>
                  <a:pt x="775526" y="630144"/>
                </a:lnTo>
                <a:lnTo>
                  <a:pt x="788670" y="682054"/>
                </a:lnTo>
                <a:lnTo>
                  <a:pt x="801815" y="735357"/>
                </a:lnTo>
                <a:lnTo>
                  <a:pt x="814959" y="789953"/>
                </a:lnTo>
                <a:lnTo>
                  <a:pt x="828104" y="845741"/>
                </a:lnTo>
                <a:lnTo>
                  <a:pt x="841248" y="902616"/>
                </a:lnTo>
                <a:lnTo>
                  <a:pt x="854392" y="960472"/>
                </a:lnTo>
                <a:lnTo>
                  <a:pt x="867537" y="1019202"/>
                </a:lnTo>
                <a:lnTo>
                  <a:pt x="880682" y="1078695"/>
                </a:lnTo>
                <a:lnTo>
                  <a:pt x="893826" y="1138841"/>
                </a:lnTo>
                <a:lnTo>
                  <a:pt x="906970" y="1199528"/>
                </a:lnTo>
                <a:lnTo>
                  <a:pt x="920115" y="1260642"/>
                </a:lnTo>
                <a:lnTo>
                  <a:pt x="933260" y="1322070"/>
                </a:lnTo>
                <a:lnTo>
                  <a:pt x="946404" y="1383696"/>
                </a:lnTo>
                <a:lnTo>
                  <a:pt x="959549" y="1445405"/>
                </a:lnTo>
                <a:lnTo>
                  <a:pt x="972693" y="1507084"/>
                </a:lnTo>
                <a:lnTo>
                  <a:pt x="985838" y="1568616"/>
                </a:lnTo>
                <a:lnTo>
                  <a:pt x="998982" y="1629886"/>
                </a:lnTo>
                <a:lnTo>
                  <a:pt x="1012127" y="1690781"/>
                </a:lnTo>
                <a:lnTo>
                  <a:pt x="1025271" y="1751187"/>
                </a:lnTo>
                <a:lnTo>
                  <a:pt x="1038416" y="1810991"/>
                </a:lnTo>
                <a:lnTo>
                  <a:pt x="1051560" y="1870082"/>
                </a:lnTo>
                <a:lnTo>
                  <a:pt x="1064705" y="1928349"/>
                </a:lnTo>
                <a:lnTo>
                  <a:pt x="1077849" y="1985683"/>
                </a:lnTo>
                <a:lnTo>
                  <a:pt x="1090993" y="2041978"/>
                </a:lnTo>
                <a:lnTo>
                  <a:pt x="1104138" y="2097128"/>
                </a:lnTo>
                <a:lnTo>
                  <a:pt x="1117283" y="2151032"/>
                </a:lnTo>
                <a:lnTo>
                  <a:pt x="1130427" y="2203587"/>
                </a:lnTo>
                <a:lnTo>
                  <a:pt x="1143572" y="2254697"/>
                </a:lnTo>
                <a:lnTo>
                  <a:pt x="1156716" y="2304265"/>
                </a:lnTo>
                <a:lnTo>
                  <a:pt x="1169861" y="2352199"/>
                </a:lnTo>
                <a:lnTo>
                  <a:pt x="1183005" y="2398410"/>
                </a:lnTo>
                <a:lnTo>
                  <a:pt x="1196150" y="2442812"/>
                </a:lnTo>
                <a:lnTo>
                  <a:pt x="1209294" y="2485322"/>
                </a:lnTo>
                <a:lnTo>
                  <a:pt x="1222439" y="2525860"/>
                </a:lnTo>
                <a:lnTo>
                  <a:pt x="1235583" y="2564350"/>
                </a:lnTo>
                <a:lnTo>
                  <a:pt x="1248728" y="2600722"/>
                </a:lnTo>
                <a:lnTo>
                  <a:pt x="1261872" y="2634907"/>
                </a:lnTo>
                <a:lnTo>
                  <a:pt x="1275016" y="2666842"/>
                </a:lnTo>
                <a:lnTo>
                  <a:pt x="1288161" y="2696466"/>
                </a:lnTo>
                <a:lnTo>
                  <a:pt x="1301306" y="2723724"/>
                </a:lnTo>
                <a:lnTo>
                  <a:pt x="1314450" y="2748567"/>
                </a:lnTo>
                <a:lnTo>
                  <a:pt x="1327595" y="2770946"/>
                </a:lnTo>
                <a:lnTo>
                  <a:pt x="1340739" y="2790821"/>
                </a:lnTo>
                <a:lnTo>
                  <a:pt x="1353884" y="2808155"/>
                </a:lnTo>
                <a:lnTo>
                  <a:pt x="1367028" y="2822915"/>
                </a:lnTo>
                <a:lnTo>
                  <a:pt x="1380173" y="2835073"/>
                </a:lnTo>
                <a:lnTo>
                  <a:pt x="1393317" y="2844608"/>
                </a:lnTo>
                <a:lnTo>
                  <a:pt x="1406462" y="2851500"/>
                </a:lnTo>
                <a:lnTo>
                  <a:pt x="1419606" y="2855738"/>
                </a:lnTo>
                <a:lnTo>
                  <a:pt x="1432751" y="2857313"/>
                </a:lnTo>
                <a:lnTo>
                  <a:pt x="1445895" y="2856222"/>
                </a:lnTo>
                <a:lnTo>
                  <a:pt x="1459039" y="2852468"/>
                </a:lnTo>
                <a:lnTo>
                  <a:pt x="1472184" y="2846058"/>
                </a:lnTo>
                <a:lnTo>
                  <a:pt x="1485329" y="2837002"/>
                </a:lnTo>
                <a:lnTo>
                  <a:pt x="1498473" y="2825320"/>
                </a:lnTo>
                <a:lnTo>
                  <a:pt x="1511618" y="2811031"/>
                </a:lnTo>
                <a:lnTo>
                  <a:pt x="1524762" y="2794163"/>
                </a:lnTo>
                <a:lnTo>
                  <a:pt x="1537907" y="2774747"/>
                </a:lnTo>
                <a:lnTo>
                  <a:pt x="1551051" y="2752820"/>
                </a:lnTo>
                <a:lnTo>
                  <a:pt x="1564195" y="2728422"/>
                </a:lnTo>
                <a:lnTo>
                  <a:pt x="1577340" y="2701599"/>
                </a:lnTo>
                <a:lnTo>
                  <a:pt x="1590485" y="2672401"/>
                </a:lnTo>
                <a:lnTo>
                  <a:pt x="1603629" y="2640883"/>
                </a:lnTo>
                <a:lnTo>
                  <a:pt x="1616774" y="2607102"/>
                </a:lnTo>
                <a:lnTo>
                  <a:pt x="1629918" y="2571123"/>
                </a:lnTo>
                <a:lnTo>
                  <a:pt x="1643063" y="2533012"/>
                </a:lnTo>
                <a:lnTo>
                  <a:pt x="1656207" y="2492841"/>
                </a:lnTo>
                <a:lnTo>
                  <a:pt x="1669352" y="2450684"/>
                </a:lnTo>
                <a:lnTo>
                  <a:pt x="1682496" y="2406620"/>
                </a:lnTo>
                <a:lnTo>
                  <a:pt x="1695641" y="2360732"/>
                </a:lnTo>
                <a:lnTo>
                  <a:pt x="1708785" y="2313104"/>
                </a:lnTo>
                <a:lnTo>
                  <a:pt x="1721930" y="2263826"/>
                </a:lnTo>
                <a:lnTo>
                  <a:pt x="1735074" y="2212990"/>
                </a:lnTo>
                <a:lnTo>
                  <a:pt x="1748218" y="2160690"/>
                </a:lnTo>
                <a:lnTo>
                  <a:pt x="1761363" y="2107025"/>
                </a:lnTo>
                <a:lnTo>
                  <a:pt x="1774508" y="2052093"/>
                </a:lnTo>
                <a:lnTo>
                  <a:pt x="1787652" y="1995999"/>
                </a:lnTo>
                <a:lnTo>
                  <a:pt x="1800797" y="1938845"/>
                </a:lnTo>
                <a:lnTo>
                  <a:pt x="1813941" y="1880740"/>
                </a:lnTo>
                <a:lnTo>
                  <a:pt x="1827086" y="1821791"/>
                </a:lnTo>
                <a:lnTo>
                  <a:pt x="1840230" y="1762109"/>
                </a:lnTo>
                <a:lnTo>
                  <a:pt x="1853375" y="1701804"/>
                </a:lnTo>
                <a:lnTo>
                  <a:pt x="1866519" y="1640989"/>
                </a:lnTo>
                <a:lnTo>
                  <a:pt x="1879664" y="1579779"/>
                </a:lnTo>
                <a:lnTo>
                  <a:pt x="1892808" y="1518286"/>
                </a:lnTo>
                <a:lnTo>
                  <a:pt x="1905953" y="1456625"/>
                </a:lnTo>
                <a:lnTo>
                  <a:pt x="1919097" y="1394913"/>
                </a:lnTo>
                <a:lnTo>
                  <a:pt x="1932241" y="1333263"/>
                </a:lnTo>
                <a:lnTo>
                  <a:pt x="1945386" y="1271791"/>
                </a:lnTo>
                <a:lnTo>
                  <a:pt x="1958531" y="1210611"/>
                </a:lnTo>
                <a:lnTo>
                  <a:pt x="1971675" y="1149838"/>
                </a:lnTo>
                <a:lnTo>
                  <a:pt x="1984820" y="1089586"/>
                </a:lnTo>
                <a:lnTo>
                  <a:pt x="1997964" y="1029965"/>
                </a:lnTo>
                <a:lnTo>
                  <a:pt x="2011109" y="971088"/>
                </a:lnTo>
                <a:lnTo>
                  <a:pt x="2024253" y="913065"/>
                </a:lnTo>
                <a:lnTo>
                  <a:pt x="2037398" y="856004"/>
                </a:lnTo>
                <a:lnTo>
                  <a:pt x="2050542" y="800011"/>
                </a:lnTo>
                <a:lnTo>
                  <a:pt x="2063687" y="745190"/>
                </a:lnTo>
                <a:lnTo>
                  <a:pt x="2076831" y="691645"/>
                </a:lnTo>
                <a:lnTo>
                  <a:pt x="2089976" y="639474"/>
                </a:lnTo>
                <a:lnTo>
                  <a:pt x="2103120" y="588776"/>
                </a:lnTo>
              </a:path>
            </a:pathLst>
          </a:custGeom>
          <a:ln w="25400">
            <a:solidFill>
              <a:srgbClr val="294C9D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3495502" y="220599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b="1" i="1" baseline="-40000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>
            <a:off x="5943600" y="1783080"/>
            <a:ext cx="2743200" cy="4526280"/>
          </a:xfrm>
          <a:prstGeom prst="roundRect">
            <a:avLst>
              <a:gd name="adj" fmla="val 2333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6126480" y="189280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Формула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6126480" y="2240280"/>
            <a:ext cx="2423160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ωwΦ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рамка арқылы өтетін ең үлкен магнит ағыны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ωwΦ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айналу жиілігіне пропорционал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Өнеркәсіптік генераторларда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pn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/60 = 50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Гц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Әсерлік (эффективті) мән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7-дәріс  ·  Синусоидалы ток. Кешенді әдіс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Айнымалы токтың </a:t>
            </a:r>
            <a:r>
              <a:rPr lang="en-US" sz="16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әсерлік мәні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резисторда бір период ішінде дәл сондай жылу бөлетін тұрақты токқа тең: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55648"/>
            <a:ext cx="8229600" cy="1005840"/>
          </a:xfrm>
          <a:prstGeom prst="roundRect">
            <a:avLst>
              <a:gd name="adj" fmla="val 6364"/>
            </a:avLst>
          </a:prstGeom>
          <a:solidFill>
            <a:srgbClr val="1B2F5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755648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√((1/</a:t>
            </a:r>
            <a:r>
              <a:rPr lang="en-US" sz="2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∫</a:t>
            </a:r>
            <a:r>
              <a:rPr lang="en-US" sz="25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2500" b="1" i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5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dt</a:t>
            </a: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</a:t>
            </a:r>
            <a:r>
              <a:rPr lang="en-US" sz="2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5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/√2 ≈ 0,707 </a:t>
            </a:r>
            <a:r>
              <a:rPr lang="en-US" sz="2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5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endParaRPr lang="en-US" sz="25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944368"/>
          <a:ext cx="8229600" cy="914400"/>
        </p:xfrm>
        <a:graphic>
          <a:graphicData uri="http://schemas.openxmlformats.org/drawingml/2006/table">
            <a:tbl>
              <a:tblPr/>
              <a:tblGrid>
                <a:gridCol w="1481328"/>
                <a:gridCol w="4690872"/>
                <a:gridCol w="205740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,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ток пен кернеудің әсерлік мәндері (RMS)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А, В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3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m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,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3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амплитудалық мәндер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А, В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3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орт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жарты периодтағы орташа мән: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3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орт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2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3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m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π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≈ 0,637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3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11" name="Shape 7"/>
          <p:cNvSpPr/>
          <p:nvPr/>
        </p:nvSpPr>
        <p:spPr>
          <a:xfrm>
            <a:off x="457200" y="4416552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640080" y="450799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13" name="Text 9"/>
          <p:cNvSpPr txBox="1"/>
          <p:nvPr/>
        </p:nvSpPr>
        <p:spPr>
          <a:xfrm>
            <a:off x="640080" y="4764024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Желінің «220 В» кернеуі — әсерлік мән; оның амплитудасы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220√2 ≈ 311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4663440" y="4416552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FCEFE4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4846320" y="450799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16" name="Text 12"/>
          <p:cNvSpPr txBox="1"/>
          <p:nvPr/>
        </p:nvSpPr>
        <p:spPr>
          <a:xfrm>
            <a:off x="4846320" y="4764024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 синусоидалы шамалар үшін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/√2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Бейсинусоидалы токтарда интеграл формуласы (11-дәріс) қолданылады.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Әсерлік мәннің мағынасы: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және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4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7-дәріс  ·  Синусоидалы ток. Кешенді әдіс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5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457200" y="1097280"/>
          <a:ext cx="512064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Shape 4"/>
          <p:cNvSpPr/>
          <p:nvPr/>
        </p:nvSpPr>
        <p:spPr>
          <a:xfrm>
            <a:off x="5852160" y="1097280"/>
            <a:ext cx="2834640" cy="5212080"/>
          </a:xfrm>
          <a:prstGeom prst="roundRect">
            <a:avLst>
              <a:gd name="adj" fmla="val 225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6035040" y="1207008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Түсіндірме</a:t>
            </a:r>
            <a:endParaRPr lang="en-US" sz="1400" dirty="0"/>
          </a:p>
        </p:txBody>
      </p:sp>
      <p:sp>
        <p:nvSpPr>
          <p:cNvPr id="10" name="Text 6"/>
          <p:cNvSpPr txBox="1"/>
          <p:nvPr/>
        </p:nvSpPr>
        <p:spPr>
          <a:xfrm>
            <a:off x="6035040" y="1554480"/>
            <a:ext cx="251460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таңбасын өзгертеді, бірақ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≥ 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жылу үнемі бөлінеді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орташа мәні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40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/2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Сондықтан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40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/2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яғни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/√2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Амперметр мен вольтметр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әсерлік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мәнді көрсетеді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Амплитуда және пішін коэффициенттері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7-дәріс  ·  Синусоидалы ток. Кешенді әдіс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амплитуда коэффициенті, 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орт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пішін коэффициенті. Олар сигнал пішінін сипаттайды.</a:t>
            </a:r>
            <a:endParaRPr lang="en-US" sz="16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87452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1371600"/>
                <a:gridCol w="1371600"/>
                <a:gridCol w="1371600"/>
                <a:gridCol w="137160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Сигнал пішіні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i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b="1" i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400" b="1" i="1" baseline="-40000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i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400" b="1" baseline="-400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орт</a:t>
                      </a: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b="1" i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400" b="1" i="1" baseline="-40000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i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400" b="1" i="1" baseline="-40000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i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400" b="1" baseline="-400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Синусоидалы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0,707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0,637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1,414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1,11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Тікбұрышты (меандр)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Үшбұрышты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0,577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1,732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1,155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Жартылай период түзетілген синусоида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0,318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1,57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FCEFE4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НАЗАР АУДАРЫҢЫЗ</a:t>
            </a:r>
            <a:endParaRPr lang="en-US" sz="950" dirty="0"/>
          </a:p>
        </p:txBody>
      </p:sp>
      <p:sp>
        <p:nvSpPr>
          <p:cNvPr id="11" name="Text 7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Қарапайым (орташа мәнді түзеткіш) аспаптар </a:t>
            </a:r>
            <a:r>
              <a:rPr lang="en-US" sz="1400" i="1" dirty="0">
                <a:solidFill>
                  <a:srgbClr val="7A3A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400" baseline="-400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</a:t>
            </a:r>
            <a:r>
              <a:rPr lang="en-US" sz="1400" dirty="0">
                <a:solidFill>
                  <a:srgbClr val="7A3A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1,11</a:t>
            </a: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деп градуирленген — бейсинусоидалы сигналда олар </a:t>
            </a:r>
            <a:r>
              <a:rPr lang="en-US" sz="1400" b="1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қате</a:t>
            </a: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көрсетеді. Бұл жағдайда True RMS аспап қажет.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Синусоиданы айналмалы вектормен кескіндеу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7-дәріс  ·  Синусоидалы ток. Кешенді әдіс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Ұзындығы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вектор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бұрыштық жылдамдықпен сағат тіліне қарсы айналады; оның тік осьтегі проекциясы —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85800" y="2880360"/>
            <a:ext cx="2011680" cy="2011680"/>
          </a:xfrm>
          <a:prstGeom prst="ellipse">
            <a:avLst/>
          </a:prstGeom>
          <a:ln w="12700">
            <a:solidFill>
              <a:srgbClr val="D3DCEC"/>
            </a:solidFill>
            <a:prstDash val="dash"/>
          </a:ln>
        </p:spPr>
      </p:sp>
      <p:sp>
        <p:nvSpPr>
          <p:cNvPr id="9" name="Shape 6"/>
          <p:cNvSpPr/>
          <p:nvPr/>
        </p:nvSpPr>
        <p:spPr>
          <a:xfrm>
            <a:off x="502920" y="3886200"/>
            <a:ext cx="2423160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0" name="Shape 7"/>
          <p:cNvSpPr/>
          <p:nvPr/>
        </p:nvSpPr>
        <p:spPr>
          <a:xfrm flipV="1">
            <a:off x="1691640" y="2651760"/>
            <a:ext cx="0" cy="242316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1" name="Text 8"/>
          <p:cNvSpPr txBox="1"/>
          <p:nvPr/>
        </p:nvSpPr>
        <p:spPr>
          <a:xfrm>
            <a:off x="2834640" y="390448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1746504" y="260604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8A93A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+j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 flipV="1">
            <a:off x="1691640" y="3239659"/>
            <a:ext cx="770518" cy="646541"/>
          </a:xfrm>
          <a:prstGeom prst="line">
            <a:avLst/>
          </a:prstGeom>
          <a:noFill/>
          <a:ln w="2857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14" name="Text 11"/>
          <p:cNvSpPr txBox="1"/>
          <p:nvPr/>
        </p:nvSpPr>
        <p:spPr>
          <a:xfrm>
            <a:off x="2507878" y="2919619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b="1" i="1" baseline="-40000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2462158" y="3239659"/>
            <a:ext cx="738242" cy="0"/>
          </a:xfrm>
          <a:prstGeom prst="line">
            <a:avLst/>
          </a:prstGeom>
          <a:noFill/>
          <a:ln w="12700">
            <a:solidFill>
              <a:srgbClr val="C0590F"/>
            </a:solidFill>
            <a:prstDash val="dash"/>
          </a:ln>
        </p:spPr>
      </p:sp>
      <p:sp>
        <p:nvSpPr>
          <p:cNvPr id="16" name="Text 13"/>
          <p:cNvSpPr txBox="1"/>
          <p:nvPr/>
        </p:nvSpPr>
        <p:spPr>
          <a:xfrm>
            <a:off x="1920240" y="361188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3200400" y="3886200"/>
            <a:ext cx="2267712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8" name="Shape 15"/>
          <p:cNvSpPr/>
          <p:nvPr/>
        </p:nvSpPr>
        <p:spPr>
          <a:xfrm flipV="1">
            <a:off x="3200400" y="2807208"/>
            <a:ext cx="0" cy="2084832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9" name="Text 16"/>
          <p:cNvSpPr txBox="1"/>
          <p:nvPr/>
        </p:nvSpPr>
        <p:spPr>
          <a:xfrm>
            <a:off x="5303520" y="390448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3200400" y="2880398"/>
            <a:ext cx="2194560" cy="2011603"/>
          </a:xfrm>
          <a:custGeom>
            <a:avLst/>
            <a:gdLst/>
            <a:ahLst/>
            <a:cxnLst/>
            <a:rect l="l" t="t" r="r" b="b"/>
            <a:pathLst>
              <a:path w="2194560" h="2011603">
                <a:moveTo>
                  <a:pt x="0" y="359260"/>
                </a:moveTo>
                <a:lnTo>
                  <a:pt x="13716" y="329508"/>
                </a:lnTo>
                <a:lnTo>
                  <a:pt x="27432" y="300799"/>
                </a:lnTo>
                <a:lnTo>
                  <a:pt x="41148" y="273177"/>
                </a:lnTo>
                <a:lnTo>
                  <a:pt x="54864" y="246685"/>
                </a:lnTo>
                <a:lnTo>
                  <a:pt x="68580" y="221363"/>
                </a:lnTo>
                <a:lnTo>
                  <a:pt x="82296" y="197250"/>
                </a:lnTo>
                <a:lnTo>
                  <a:pt x="96012" y="174385"/>
                </a:lnTo>
                <a:lnTo>
                  <a:pt x="109728" y="152801"/>
                </a:lnTo>
                <a:lnTo>
                  <a:pt x="123444" y="132533"/>
                </a:lnTo>
                <a:lnTo>
                  <a:pt x="137160" y="113611"/>
                </a:lnTo>
                <a:lnTo>
                  <a:pt x="150876" y="96065"/>
                </a:lnTo>
                <a:lnTo>
                  <a:pt x="164592" y="79921"/>
                </a:lnTo>
                <a:lnTo>
                  <a:pt x="178308" y="65205"/>
                </a:lnTo>
                <a:lnTo>
                  <a:pt x="192024" y="51940"/>
                </a:lnTo>
                <a:lnTo>
                  <a:pt x="205740" y="40145"/>
                </a:lnTo>
                <a:lnTo>
                  <a:pt x="219456" y="29839"/>
                </a:lnTo>
                <a:lnTo>
                  <a:pt x="233172" y="21039"/>
                </a:lnTo>
                <a:lnTo>
                  <a:pt x="246888" y="13756"/>
                </a:lnTo>
                <a:lnTo>
                  <a:pt x="260604" y="8003"/>
                </a:lnTo>
                <a:lnTo>
                  <a:pt x="274320" y="3789"/>
                </a:lnTo>
                <a:lnTo>
                  <a:pt x="288036" y="1120"/>
                </a:lnTo>
                <a:lnTo>
                  <a:pt x="301752" y="0"/>
                </a:lnTo>
                <a:lnTo>
                  <a:pt x="315468" y="431"/>
                </a:lnTo>
                <a:lnTo>
                  <a:pt x="329184" y="2412"/>
                </a:lnTo>
                <a:lnTo>
                  <a:pt x="342900" y="5940"/>
                </a:lnTo>
                <a:lnTo>
                  <a:pt x="356616" y="11010"/>
                </a:lnTo>
                <a:lnTo>
                  <a:pt x="370332" y="17614"/>
                </a:lnTo>
                <a:lnTo>
                  <a:pt x="384048" y="25741"/>
                </a:lnTo>
                <a:lnTo>
                  <a:pt x="397764" y="35380"/>
                </a:lnTo>
                <a:lnTo>
                  <a:pt x="411480" y="46515"/>
                </a:lnTo>
                <a:lnTo>
                  <a:pt x="425196" y="59129"/>
                </a:lnTo>
                <a:lnTo>
                  <a:pt x="438912" y="73203"/>
                </a:lnTo>
                <a:lnTo>
                  <a:pt x="452628" y="88715"/>
                </a:lnTo>
                <a:lnTo>
                  <a:pt x="466344" y="105641"/>
                </a:lnTo>
                <a:lnTo>
                  <a:pt x="480060" y="123955"/>
                </a:lnTo>
                <a:lnTo>
                  <a:pt x="493776" y="143629"/>
                </a:lnTo>
                <a:lnTo>
                  <a:pt x="507492" y="164632"/>
                </a:lnTo>
                <a:lnTo>
                  <a:pt x="521208" y="186932"/>
                </a:lnTo>
                <a:lnTo>
                  <a:pt x="534924" y="210494"/>
                </a:lnTo>
                <a:lnTo>
                  <a:pt x="548640" y="235284"/>
                </a:lnTo>
                <a:lnTo>
                  <a:pt x="562356" y="261261"/>
                </a:lnTo>
                <a:lnTo>
                  <a:pt x="576072" y="288386"/>
                </a:lnTo>
                <a:lnTo>
                  <a:pt x="589788" y="316617"/>
                </a:lnTo>
                <a:lnTo>
                  <a:pt x="603504" y="345911"/>
                </a:lnTo>
                <a:lnTo>
                  <a:pt x="617220" y="376223"/>
                </a:lnTo>
                <a:lnTo>
                  <a:pt x="630936" y="407505"/>
                </a:lnTo>
                <a:lnTo>
                  <a:pt x="644652" y="439710"/>
                </a:lnTo>
                <a:lnTo>
                  <a:pt x="658368" y="472788"/>
                </a:lnTo>
                <a:lnTo>
                  <a:pt x="672084" y="506687"/>
                </a:lnTo>
                <a:lnTo>
                  <a:pt x="685800" y="541356"/>
                </a:lnTo>
                <a:lnTo>
                  <a:pt x="699516" y="576742"/>
                </a:lnTo>
                <a:lnTo>
                  <a:pt x="713232" y="612789"/>
                </a:lnTo>
                <a:lnTo>
                  <a:pt x="726948" y="649442"/>
                </a:lnTo>
                <a:lnTo>
                  <a:pt x="740664" y="686644"/>
                </a:lnTo>
                <a:lnTo>
                  <a:pt x="754380" y="724338"/>
                </a:lnTo>
                <a:lnTo>
                  <a:pt x="768096" y="762467"/>
                </a:lnTo>
                <a:lnTo>
                  <a:pt x="781812" y="800971"/>
                </a:lnTo>
                <a:lnTo>
                  <a:pt x="795528" y="839790"/>
                </a:lnTo>
                <a:lnTo>
                  <a:pt x="809244" y="878866"/>
                </a:lnTo>
                <a:lnTo>
                  <a:pt x="822960" y="918137"/>
                </a:lnTo>
                <a:lnTo>
                  <a:pt x="836676" y="957543"/>
                </a:lnTo>
                <a:lnTo>
                  <a:pt x="850392" y="997024"/>
                </a:lnTo>
                <a:lnTo>
                  <a:pt x="864108" y="1036519"/>
                </a:lnTo>
                <a:lnTo>
                  <a:pt x="877824" y="1075966"/>
                </a:lnTo>
                <a:lnTo>
                  <a:pt x="891540" y="1115304"/>
                </a:lnTo>
                <a:lnTo>
                  <a:pt x="905256" y="1154474"/>
                </a:lnTo>
                <a:lnTo>
                  <a:pt x="918972" y="1193415"/>
                </a:lnTo>
                <a:lnTo>
                  <a:pt x="932688" y="1232066"/>
                </a:lnTo>
                <a:lnTo>
                  <a:pt x="946404" y="1270369"/>
                </a:lnTo>
                <a:lnTo>
                  <a:pt x="960120" y="1308264"/>
                </a:lnTo>
                <a:lnTo>
                  <a:pt x="973836" y="1345692"/>
                </a:lnTo>
                <a:lnTo>
                  <a:pt x="987552" y="1382596"/>
                </a:lnTo>
                <a:lnTo>
                  <a:pt x="1001268" y="1418919"/>
                </a:lnTo>
                <a:lnTo>
                  <a:pt x="1014984" y="1454605"/>
                </a:lnTo>
                <a:lnTo>
                  <a:pt x="1028700" y="1489599"/>
                </a:lnTo>
                <a:lnTo>
                  <a:pt x="1042416" y="1523848"/>
                </a:lnTo>
                <a:lnTo>
                  <a:pt x="1056132" y="1557297"/>
                </a:lnTo>
                <a:lnTo>
                  <a:pt x="1069848" y="1589896"/>
                </a:lnTo>
                <a:lnTo>
                  <a:pt x="1083564" y="1621594"/>
                </a:lnTo>
                <a:lnTo>
                  <a:pt x="1097280" y="1652343"/>
                </a:lnTo>
                <a:lnTo>
                  <a:pt x="1110996" y="1682095"/>
                </a:lnTo>
                <a:lnTo>
                  <a:pt x="1124712" y="1710804"/>
                </a:lnTo>
                <a:lnTo>
                  <a:pt x="1138428" y="1738426"/>
                </a:lnTo>
                <a:lnTo>
                  <a:pt x="1152144" y="1764919"/>
                </a:lnTo>
                <a:lnTo>
                  <a:pt x="1165860" y="1790241"/>
                </a:lnTo>
                <a:lnTo>
                  <a:pt x="1179576" y="1814353"/>
                </a:lnTo>
                <a:lnTo>
                  <a:pt x="1193292" y="1837219"/>
                </a:lnTo>
                <a:lnTo>
                  <a:pt x="1207008" y="1858802"/>
                </a:lnTo>
                <a:lnTo>
                  <a:pt x="1220724" y="1879071"/>
                </a:lnTo>
                <a:lnTo>
                  <a:pt x="1234440" y="1897993"/>
                </a:lnTo>
                <a:lnTo>
                  <a:pt x="1248156" y="1915539"/>
                </a:lnTo>
                <a:lnTo>
                  <a:pt x="1261872" y="1931682"/>
                </a:lnTo>
                <a:lnTo>
                  <a:pt x="1275588" y="1946398"/>
                </a:lnTo>
                <a:lnTo>
                  <a:pt x="1289304" y="1959664"/>
                </a:lnTo>
                <a:lnTo>
                  <a:pt x="1303020" y="1971458"/>
                </a:lnTo>
                <a:lnTo>
                  <a:pt x="1316736" y="1981764"/>
                </a:lnTo>
                <a:lnTo>
                  <a:pt x="1330452" y="1990565"/>
                </a:lnTo>
                <a:lnTo>
                  <a:pt x="1344168" y="1997847"/>
                </a:lnTo>
                <a:lnTo>
                  <a:pt x="1357884" y="2003600"/>
                </a:lnTo>
                <a:lnTo>
                  <a:pt x="1371600" y="2007814"/>
                </a:lnTo>
                <a:lnTo>
                  <a:pt x="1385316" y="2010483"/>
                </a:lnTo>
                <a:lnTo>
                  <a:pt x="1399032" y="2011603"/>
                </a:lnTo>
                <a:lnTo>
                  <a:pt x="1412748" y="2011173"/>
                </a:lnTo>
                <a:lnTo>
                  <a:pt x="1426464" y="2009192"/>
                </a:lnTo>
                <a:lnTo>
                  <a:pt x="1440180" y="2005663"/>
                </a:lnTo>
                <a:lnTo>
                  <a:pt x="1453896" y="2000593"/>
                </a:lnTo>
                <a:lnTo>
                  <a:pt x="1467612" y="1993990"/>
                </a:lnTo>
                <a:lnTo>
                  <a:pt x="1481328" y="1985862"/>
                </a:lnTo>
                <a:lnTo>
                  <a:pt x="1495044" y="1976223"/>
                </a:lnTo>
                <a:lnTo>
                  <a:pt x="1508760" y="1965088"/>
                </a:lnTo>
                <a:lnTo>
                  <a:pt x="1522476" y="1952474"/>
                </a:lnTo>
                <a:lnTo>
                  <a:pt x="1536192" y="1938400"/>
                </a:lnTo>
                <a:lnTo>
                  <a:pt x="1549908" y="1922888"/>
                </a:lnTo>
                <a:lnTo>
                  <a:pt x="1563624" y="1905962"/>
                </a:lnTo>
                <a:lnTo>
                  <a:pt x="1577340" y="1887649"/>
                </a:lnTo>
                <a:lnTo>
                  <a:pt x="1591056" y="1867975"/>
                </a:lnTo>
                <a:lnTo>
                  <a:pt x="1604772" y="1846972"/>
                </a:lnTo>
                <a:lnTo>
                  <a:pt x="1618488" y="1824672"/>
                </a:lnTo>
                <a:lnTo>
                  <a:pt x="1632204" y="1801109"/>
                </a:lnTo>
                <a:lnTo>
                  <a:pt x="1645920" y="1776320"/>
                </a:lnTo>
                <a:lnTo>
                  <a:pt x="1659636" y="1750343"/>
                </a:lnTo>
                <a:lnTo>
                  <a:pt x="1673352" y="1723218"/>
                </a:lnTo>
                <a:lnTo>
                  <a:pt x="1687068" y="1694986"/>
                </a:lnTo>
                <a:lnTo>
                  <a:pt x="1700784" y="1665692"/>
                </a:lnTo>
                <a:lnTo>
                  <a:pt x="1714500" y="1635381"/>
                </a:lnTo>
                <a:lnTo>
                  <a:pt x="1728216" y="1604098"/>
                </a:lnTo>
                <a:lnTo>
                  <a:pt x="1741932" y="1571893"/>
                </a:lnTo>
                <a:lnTo>
                  <a:pt x="1755648" y="1538816"/>
                </a:lnTo>
                <a:lnTo>
                  <a:pt x="1769364" y="1504916"/>
                </a:lnTo>
                <a:lnTo>
                  <a:pt x="1783080" y="1470247"/>
                </a:lnTo>
                <a:lnTo>
                  <a:pt x="1796796" y="1434862"/>
                </a:lnTo>
                <a:lnTo>
                  <a:pt x="1810512" y="1398815"/>
                </a:lnTo>
                <a:lnTo>
                  <a:pt x="1824228" y="1362162"/>
                </a:lnTo>
                <a:lnTo>
                  <a:pt x="1837944" y="1324959"/>
                </a:lnTo>
                <a:lnTo>
                  <a:pt x="1851660" y="1287265"/>
                </a:lnTo>
                <a:lnTo>
                  <a:pt x="1865376" y="1249136"/>
                </a:lnTo>
                <a:lnTo>
                  <a:pt x="1879092" y="1210633"/>
                </a:lnTo>
                <a:lnTo>
                  <a:pt x="1892808" y="1171813"/>
                </a:lnTo>
                <a:lnTo>
                  <a:pt x="1906524" y="1132738"/>
                </a:lnTo>
                <a:lnTo>
                  <a:pt x="1920240" y="1093466"/>
                </a:lnTo>
                <a:lnTo>
                  <a:pt x="1933956" y="1054060"/>
                </a:lnTo>
                <a:lnTo>
                  <a:pt x="1947672" y="1014579"/>
                </a:lnTo>
                <a:lnTo>
                  <a:pt x="1961388" y="975085"/>
                </a:lnTo>
                <a:lnTo>
                  <a:pt x="1975104" y="935638"/>
                </a:lnTo>
                <a:lnTo>
                  <a:pt x="1988820" y="896299"/>
                </a:lnTo>
                <a:lnTo>
                  <a:pt x="2002536" y="857129"/>
                </a:lnTo>
                <a:lnTo>
                  <a:pt x="2016252" y="818188"/>
                </a:lnTo>
                <a:lnTo>
                  <a:pt x="2029968" y="779537"/>
                </a:lnTo>
                <a:lnTo>
                  <a:pt x="2043684" y="741234"/>
                </a:lnTo>
                <a:lnTo>
                  <a:pt x="2057400" y="703340"/>
                </a:lnTo>
                <a:lnTo>
                  <a:pt x="2071116" y="665912"/>
                </a:lnTo>
                <a:lnTo>
                  <a:pt x="2084832" y="629007"/>
                </a:lnTo>
                <a:lnTo>
                  <a:pt x="2098548" y="592684"/>
                </a:lnTo>
                <a:lnTo>
                  <a:pt x="2112264" y="556998"/>
                </a:lnTo>
                <a:lnTo>
                  <a:pt x="2125980" y="522004"/>
                </a:lnTo>
                <a:lnTo>
                  <a:pt x="2139696" y="487756"/>
                </a:lnTo>
                <a:lnTo>
                  <a:pt x="2153412" y="454306"/>
                </a:lnTo>
                <a:lnTo>
                  <a:pt x="2167128" y="421707"/>
                </a:lnTo>
                <a:lnTo>
                  <a:pt x="2180844" y="390009"/>
                </a:lnTo>
                <a:lnTo>
                  <a:pt x="2194560" y="359260"/>
                </a:lnTo>
              </a:path>
            </a:pathLst>
          </a:custGeom>
          <a:ln w="25400">
            <a:solidFill>
              <a:srgbClr val="294C9D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3145536" y="3184795"/>
            <a:ext cx="109728" cy="109728"/>
          </a:xfrm>
          <a:prstGeom prst="ellipse">
            <a:avLst/>
          </a:prstGeom>
          <a:solidFill>
            <a:srgbClr val="C0590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457200" y="6007608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2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200" i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сәтінде вектор </a:t>
            </a:r>
            <a:r>
              <a:rPr lang="en-US" sz="12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</a:t>
            </a:r>
            <a:r>
              <a:rPr lang="en-US" sz="1200" i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осімен </a:t>
            </a:r>
            <a:r>
              <a:rPr lang="en-US" sz="12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</a:t>
            </a:r>
            <a:r>
              <a:rPr lang="en-US" sz="1200" i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бұрыш жасайды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5943600" y="1783080"/>
            <a:ext cx="2743200" cy="4526280"/>
          </a:xfrm>
          <a:prstGeom prst="roundRect">
            <a:avLst>
              <a:gd name="adj" fmla="val 2333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6126480" y="189280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Векторлық диаграмма</a:t>
            </a:r>
            <a:endParaRPr lang="en-US" sz="1400" dirty="0"/>
          </a:p>
        </p:txBody>
      </p:sp>
      <p:sp>
        <p:nvSpPr>
          <p:cNvPr id="25" name="Text 22"/>
          <p:cNvSpPr txBox="1"/>
          <p:nvPr/>
        </p:nvSpPr>
        <p:spPr>
          <a:xfrm>
            <a:off x="6126480" y="2240280"/>
            <a:ext cx="2423160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 жиіліктегі барлық векторлар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бірге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айналады — өзара орналасуы тұрақты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Сондықтан оларды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сәтінде «тоқтатып» салады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Вектор ұзындығы ретінде әсерлік мән де алынады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Векторлар арасындағы бұрыш — фазалық ығысу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синусоидаларды векторлық қосу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7-дәріс  ·  Синусоидалы ток. Кешенді әдіс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1170432"/>
          </a:xfrm>
          <a:prstGeom prst="roundRect">
            <a:avLst>
              <a:gd name="adj" fmla="val 546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100 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+ 30°)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50 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− 60°)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 жиіліктегі кернеулер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660904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916936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91693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731520" y="4882896"/>
            <a:ext cx="2834640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4" name="Shape 11"/>
          <p:cNvSpPr/>
          <p:nvPr/>
        </p:nvSpPr>
        <p:spPr>
          <a:xfrm flipV="1">
            <a:off x="1005840" y="3648456"/>
            <a:ext cx="0" cy="233172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5" name="Text 12"/>
          <p:cNvSpPr txBox="1"/>
          <p:nvPr/>
        </p:nvSpPr>
        <p:spPr>
          <a:xfrm>
            <a:off x="3474720" y="4901184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</a:t>
            </a:r>
            <a:endParaRPr lang="en-US" sz="1100" dirty="0"/>
          </a:p>
        </p:txBody>
      </p:sp>
      <p:sp>
        <p:nvSpPr>
          <p:cNvPr id="16" name="Text 13"/>
          <p:cNvSpPr txBox="1"/>
          <p:nvPr/>
        </p:nvSpPr>
        <p:spPr>
          <a:xfrm>
            <a:off x="1060704" y="3602736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8A93A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+j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 flipV="1">
            <a:off x="1005840" y="3877056"/>
            <a:ext cx="1742166" cy="1005840"/>
          </a:xfrm>
          <a:prstGeom prst="line">
            <a:avLst/>
          </a:prstGeom>
          <a:noFill/>
          <a:ln w="2857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18" name="Text 15"/>
          <p:cNvSpPr txBox="1"/>
          <p:nvPr/>
        </p:nvSpPr>
        <p:spPr>
          <a:xfrm>
            <a:off x="2473686" y="35570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b="1" baseline="-4000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1m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1005840" y="4882896"/>
            <a:ext cx="502920" cy="871083"/>
          </a:xfrm>
          <a:prstGeom prst="line">
            <a:avLst/>
          </a:prstGeom>
          <a:noFill/>
          <a:ln w="2857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20" name="Text 17"/>
          <p:cNvSpPr txBox="1"/>
          <p:nvPr/>
        </p:nvSpPr>
        <p:spPr>
          <a:xfrm>
            <a:off x="1325880" y="5772267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b="1" baseline="-4000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2m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 flipV="1">
            <a:off x="1005840" y="4748337"/>
            <a:ext cx="2245029" cy="134559"/>
          </a:xfrm>
          <a:prstGeom prst="line">
            <a:avLst/>
          </a:prstGeom>
          <a:noFill/>
          <a:ln w="38100">
            <a:solidFill>
              <a:srgbClr val="2E7D32"/>
            </a:solidFill>
            <a:prstDash val="solid"/>
            <a:tailEnd type="triangle"/>
          </a:ln>
        </p:spPr>
      </p:sp>
      <p:sp>
        <p:nvSpPr>
          <p:cNvPr id="22" name="Text 19"/>
          <p:cNvSpPr txBox="1"/>
          <p:nvPr/>
        </p:nvSpPr>
        <p:spPr>
          <a:xfrm>
            <a:off x="3296589" y="4611177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b="1" i="1" baseline="-40000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2748006" y="3877056"/>
            <a:ext cx="502920" cy="871083"/>
          </a:xfrm>
          <a:prstGeom prst="line">
            <a:avLst/>
          </a:prstGeom>
          <a:noFill/>
          <a:ln w="15875">
            <a:solidFill>
              <a:srgbClr val="C0590F"/>
            </a:solidFill>
            <a:prstDash val="dash"/>
            <a:tailEnd type="triangle"/>
          </a:ln>
        </p:spPr>
      </p:sp>
      <p:sp>
        <p:nvSpPr>
          <p:cNvPr id="24" name="Text 21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3977640" y="1371600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4105656" y="156088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3995928" y="152430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Векторлар арасындағы бұрыш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4572000" y="1645920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30° − (−60°) = 90°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векторлар перпендикуляр</a:t>
            </a:r>
            <a:endParaRPr lang="en-US" sz="1550" dirty="0"/>
          </a:p>
        </p:txBody>
      </p:sp>
      <p:sp>
        <p:nvSpPr>
          <p:cNvPr id="30" name="Shape 27"/>
          <p:cNvSpPr/>
          <p:nvPr/>
        </p:nvSpPr>
        <p:spPr>
          <a:xfrm>
            <a:off x="3977640" y="218907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4105656" y="2378354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3995928" y="234177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33" name="Text 30"/>
          <p:cNvSpPr txBox="1"/>
          <p:nvPr/>
        </p:nvSpPr>
        <p:spPr>
          <a:xfrm>
            <a:off x="4572000" y="223479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Қорытқы амплитуда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4572000" y="246339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√(100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+ 50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√12500 ≈ 111,8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50" dirty="0"/>
          </a:p>
        </p:txBody>
      </p:sp>
      <p:sp>
        <p:nvSpPr>
          <p:cNvPr id="35" name="Shape 32"/>
          <p:cNvSpPr/>
          <p:nvPr/>
        </p:nvSpPr>
        <p:spPr>
          <a:xfrm>
            <a:off x="3977640" y="3006547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4105656" y="3195828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7" name="Text 34"/>
          <p:cNvSpPr txBox="1"/>
          <p:nvPr/>
        </p:nvSpPr>
        <p:spPr>
          <a:xfrm>
            <a:off x="3995928" y="31592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38" name="Text 35"/>
          <p:cNvSpPr txBox="1"/>
          <p:nvPr/>
        </p:nvSpPr>
        <p:spPr>
          <a:xfrm>
            <a:off x="4572000" y="3052267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Бастапқы фаза</a:t>
            </a:r>
            <a:endParaRPr lang="en-US" sz="1200" dirty="0"/>
          </a:p>
        </p:txBody>
      </p:sp>
      <p:sp>
        <p:nvSpPr>
          <p:cNvPr id="39" name="Text 36"/>
          <p:cNvSpPr txBox="1"/>
          <p:nvPr/>
        </p:nvSpPr>
        <p:spPr>
          <a:xfrm>
            <a:off x="4572000" y="3280867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30° −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arctg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(50/100) = 30° − 26,57° = 3,43°</a:t>
            </a:r>
            <a:endParaRPr lang="en-US" sz="1550" dirty="0"/>
          </a:p>
        </p:txBody>
      </p:sp>
      <p:sp>
        <p:nvSpPr>
          <p:cNvPr id="40" name="Shape 37"/>
          <p:cNvSpPr/>
          <p:nvPr/>
        </p:nvSpPr>
        <p:spPr>
          <a:xfrm>
            <a:off x="3977640" y="3824021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4105656" y="4013302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2" name="Text 39"/>
          <p:cNvSpPr txBox="1"/>
          <p:nvPr/>
        </p:nvSpPr>
        <p:spPr>
          <a:xfrm>
            <a:off x="3995928" y="39767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43" name="Text 40"/>
          <p:cNvSpPr txBox="1"/>
          <p:nvPr/>
        </p:nvSpPr>
        <p:spPr>
          <a:xfrm>
            <a:off x="4572000" y="3869741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Нәтиже</a:t>
            </a:r>
            <a:endParaRPr lang="en-US" sz="1200" dirty="0"/>
          </a:p>
        </p:txBody>
      </p:sp>
      <p:sp>
        <p:nvSpPr>
          <p:cNvPr id="44" name="Text 41"/>
          <p:cNvSpPr txBox="1"/>
          <p:nvPr/>
        </p:nvSpPr>
        <p:spPr>
          <a:xfrm>
            <a:off x="4572000" y="4098341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111,8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+ 3,43°)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50" dirty="0"/>
          </a:p>
        </p:txBody>
      </p:sp>
      <p:sp>
        <p:nvSpPr>
          <p:cNvPr id="45" name="Shape 42"/>
          <p:cNvSpPr/>
          <p:nvPr/>
        </p:nvSpPr>
        <p:spPr>
          <a:xfrm>
            <a:off x="3977640" y="464149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4105656" y="483077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7" name="Text 44"/>
          <p:cNvSpPr txBox="1"/>
          <p:nvPr/>
        </p:nvSpPr>
        <p:spPr>
          <a:xfrm>
            <a:off x="3995928" y="479419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48" name="Text 45"/>
          <p:cNvSpPr txBox="1"/>
          <p:nvPr/>
        </p:nvSpPr>
        <p:spPr>
          <a:xfrm>
            <a:off x="4572000" y="468721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Ескерту</a:t>
            </a:r>
            <a:endParaRPr lang="en-US" sz="1200" dirty="0"/>
          </a:p>
        </p:txBody>
      </p:sp>
      <p:sp>
        <p:nvSpPr>
          <p:cNvPr id="49" name="Text 46"/>
          <p:cNvSpPr txBox="1"/>
          <p:nvPr/>
        </p:nvSpPr>
        <p:spPr>
          <a:xfrm>
            <a:off x="4572000" y="491581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Амплитудалар 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алгебралық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қосылмайды: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 + 50 = 150 ≠ 111,8</a:t>
            </a:r>
            <a:endParaRPr lang="en-US" sz="1550" dirty="0"/>
          </a:p>
        </p:txBody>
      </p:sp>
      <p:sp>
        <p:nvSpPr>
          <p:cNvPr id="50" name="Shape 47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51" name="Text 48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52" name="Text 49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111,8 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+ 3,43°)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Комплекс сандар: үш түрде жазылуы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7-дәріс  ·  Синусоидалы ток. Кешенді әдіс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3657600" cy="3931920"/>
          </a:xfrm>
          <a:prstGeom prst="roundRect">
            <a:avLst>
              <a:gd name="adj" fmla="val 1750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31520" y="4297680"/>
            <a:ext cx="3017520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9" name="Shape 6"/>
          <p:cNvSpPr/>
          <p:nvPr/>
        </p:nvSpPr>
        <p:spPr>
          <a:xfrm flipV="1">
            <a:off x="1188720" y="1463040"/>
            <a:ext cx="0" cy="329184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0" name="Text 7"/>
          <p:cNvSpPr txBox="1"/>
          <p:nvPr/>
        </p:nvSpPr>
        <p:spPr>
          <a:xfrm>
            <a:off x="3657600" y="431596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1243584" y="141732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8A93A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+j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 flipV="1">
            <a:off x="1188720" y="2176275"/>
            <a:ext cx="1591060" cy="2121405"/>
          </a:xfrm>
          <a:prstGeom prst="line">
            <a:avLst/>
          </a:prstGeom>
          <a:noFill/>
          <a:ln w="38100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13" name="Text 10"/>
          <p:cNvSpPr txBox="1"/>
          <p:nvPr/>
        </p:nvSpPr>
        <p:spPr>
          <a:xfrm>
            <a:off x="2825500" y="1856235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2779780" y="2176275"/>
            <a:ext cx="0" cy="2121405"/>
          </a:xfrm>
          <a:prstGeom prst="line">
            <a:avLst/>
          </a:prstGeom>
          <a:noFill/>
          <a:ln w="15875">
            <a:solidFill>
              <a:srgbClr val="C0590F"/>
            </a:solidFill>
            <a:prstDash val="dash"/>
          </a:ln>
        </p:spPr>
      </p:sp>
      <p:sp>
        <p:nvSpPr>
          <p:cNvPr id="15" name="Shape 12"/>
          <p:cNvSpPr/>
          <p:nvPr/>
        </p:nvSpPr>
        <p:spPr>
          <a:xfrm flipH="1">
            <a:off x="1188720" y="2176275"/>
            <a:ext cx="1591060" cy="0"/>
          </a:xfrm>
          <a:prstGeom prst="line">
            <a:avLst/>
          </a:prstGeom>
          <a:noFill/>
          <a:ln w="15875">
            <a:solidFill>
              <a:srgbClr val="C0590F"/>
            </a:solidFill>
            <a:prstDash val="dash"/>
          </a:ln>
        </p:spPr>
      </p:sp>
      <p:sp>
        <p:nvSpPr>
          <p:cNvPr id="16" name="Text 13"/>
          <p:cNvSpPr txBox="1"/>
          <p:nvPr/>
        </p:nvSpPr>
        <p:spPr>
          <a:xfrm>
            <a:off x="2596900" y="43434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300" dirty="0"/>
          </a:p>
        </p:txBody>
      </p:sp>
      <p:sp>
        <p:nvSpPr>
          <p:cNvPr id="17" name="Text 14"/>
          <p:cNvSpPr txBox="1"/>
          <p:nvPr/>
        </p:nvSpPr>
        <p:spPr>
          <a:xfrm>
            <a:off x="777240" y="2039115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508760" y="38862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endParaRPr lang="en-US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1691640" y="2971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r>
              <a:rPr lang="en-US" sz="13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300" b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4389120" y="1097280"/>
            <a:ext cx="4297680" cy="960120"/>
          </a:xfrm>
          <a:prstGeom prst="roundRect">
            <a:avLst>
              <a:gd name="adj" fmla="val 6667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4572000" y="116128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Алгебралық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6492240" y="1161288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қосу және азайту үшін</a:t>
            </a:r>
            <a:endParaRPr lang="en-US" sz="1150" dirty="0"/>
          </a:p>
        </p:txBody>
      </p:sp>
      <p:sp>
        <p:nvSpPr>
          <p:cNvPr id="23" name="Text 20"/>
          <p:cNvSpPr txBox="1"/>
          <p:nvPr/>
        </p:nvSpPr>
        <p:spPr>
          <a:xfrm>
            <a:off x="4480560" y="1444752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jb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4389120" y="2194560"/>
            <a:ext cx="4297680" cy="960120"/>
          </a:xfrm>
          <a:prstGeom prst="roundRect">
            <a:avLst>
              <a:gd name="adj" fmla="val 6667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4572000" y="225856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Тригонометриялық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6492240" y="2258568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түрлер арасындағы көпір</a:t>
            </a:r>
            <a:endParaRPr lang="en-US" sz="1150" dirty="0"/>
          </a:p>
        </p:txBody>
      </p:sp>
      <p:sp>
        <p:nvSpPr>
          <p:cNvPr id="27" name="Text 24"/>
          <p:cNvSpPr txBox="1"/>
          <p:nvPr/>
        </p:nvSpPr>
        <p:spPr>
          <a:xfrm>
            <a:off x="4480560" y="2542032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|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|(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200" dirty="0"/>
          </a:p>
        </p:txBody>
      </p:sp>
      <p:sp>
        <p:nvSpPr>
          <p:cNvPr id="28" name="Shape 25"/>
          <p:cNvSpPr/>
          <p:nvPr/>
        </p:nvSpPr>
        <p:spPr>
          <a:xfrm>
            <a:off x="4389120" y="3291840"/>
            <a:ext cx="4297680" cy="960120"/>
          </a:xfrm>
          <a:prstGeom prst="roundRect">
            <a:avLst>
              <a:gd name="adj" fmla="val 6667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4572000" y="335584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Көрсеткіштік</a:t>
            </a:r>
            <a:endParaRPr lang="en-US" sz="1300" dirty="0"/>
          </a:p>
        </p:txBody>
      </p:sp>
      <p:sp>
        <p:nvSpPr>
          <p:cNvPr id="30" name="Text 27"/>
          <p:cNvSpPr txBox="1"/>
          <p:nvPr/>
        </p:nvSpPr>
        <p:spPr>
          <a:xfrm>
            <a:off x="6492240" y="3355848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көбейту және бөлу үшін</a:t>
            </a:r>
            <a:endParaRPr lang="en-US" sz="1150" dirty="0"/>
          </a:p>
        </p:txBody>
      </p:sp>
      <p:sp>
        <p:nvSpPr>
          <p:cNvPr id="31" name="Text 28"/>
          <p:cNvSpPr txBox="1"/>
          <p:nvPr/>
        </p:nvSpPr>
        <p:spPr>
          <a:xfrm>
            <a:off x="4480560" y="3639312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|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200" b="1" i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jα</a:t>
            </a:r>
            <a:endParaRPr lang="en-US" sz="2200" dirty="0"/>
          </a:p>
        </p:txBody>
      </p:sp>
      <p:sp>
        <p:nvSpPr>
          <p:cNvPr id="32" name="Shape 29"/>
          <p:cNvSpPr/>
          <p:nvPr/>
        </p:nvSpPr>
        <p:spPr>
          <a:xfrm>
            <a:off x="4389120" y="4434840"/>
            <a:ext cx="4297680" cy="594360"/>
          </a:xfrm>
          <a:prstGeom prst="roundRect">
            <a:avLst>
              <a:gd name="adj" fmla="val 10769"/>
            </a:avLst>
          </a:prstGeom>
          <a:solidFill>
            <a:srgbClr val="1B2F5E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4389120" y="4434840"/>
            <a:ext cx="4297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r>
              <a:rPr lang="en-US" sz="1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 = √(</a:t>
            </a:r>
            <a:r>
              <a:rPr lang="en-US" sz="1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8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8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,   </a:t>
            </a:r>
            <a:r>
              <a:rPr lang="en-US" sz="1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arctg</a:t>
            </a: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800" dirty="0"/>
          </a:p>
        </p:txBody>
      </p:sp>
      <p:sp>
        <p:nvSpPr>
          <p:cNvPr id="34" name="Shape 31"/>
          <p:cNvSpPr/>
          <p:nvPr/>
        </p:nvSpPr>
        <p:spPr>
          <a:xfrm>
            <a:off x="457200" y="5257800"/>
            <a:ext cx="8229600" cy="1005840"/>
          </a:xfrm>
          <a:prstGeom prst="roundRect">
            <a:avLst>
              <a:gd name="adj" fmla="val 6364"/>
            </a:avLst>
          </a:prstGeom>
          <a:solidFill>
            <a:srgbClr val="FCEFE4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640080" y="530352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Эйлер формуласы: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50" i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jα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 Жорамал бірлік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√(−1)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(электротехникада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әрпі токқа берілген). Маңызды мәндер: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50" i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j90°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50" i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−j90°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4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−1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Комплекс сандармен амалдар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7-дәріс  ·  Синусоидалы ток. Кешенді әдіс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5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4023360"/>
                <a:gridCol w="256032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Амал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Формула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Геометриялық мағынасы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Қосу, азайту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±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(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±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 +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j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b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±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b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Векторларды қосу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Көбейту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|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||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|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</a:t>
                      </a:r>
                      <a:r>
                        <a:rPr lang="en-US" sz="1400" i="1" baseline="3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j(α₁ + α₂)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Модульдер көбейеді, бұрыштар қосылады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Бөлу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(|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|/|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|)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</a:t>
                      </a:r>
                      <a:r>
                        <a:rPr lang="en-US" sz="1400" i="1" baseline="3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j(α₁ − α₂)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Модульдер бөлінеді, бұрыштар азаяды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j</a:t>
                      </a: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-ге көбейту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jA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|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|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</a:t>
                      </a:r>
                      <a:r>
                        <a:rPr lang="en-US" sz="1400" i="1" baseline="3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j(α + 90°)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Векторды 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+90°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-қа бұру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j</a:t>
                      </a: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-ге бөлу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j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−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jA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|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|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</a:t>
                      </a:r>
                      <a:r>
                        <a:rPr lang="en-US" sz="1400" i="1" baseline="3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j(α − 90°)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Векторды 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−90°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-қа бұру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Түйіндес сан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*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−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jb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|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|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</a:t>
                      </a:r>
                      <a:r>
                        <a:rPr lang="en-US" sz="1400" i="1" baseline="3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−jα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Нақты оське қатысты шағылу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10" name="Text 6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Практикалық ереже: қосу — алгебралық түрде, көбейту мен бөлу — көрсеткіштік түрде орындалады.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комплекс сандармен есептеу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7-дәріс  ·  Синусоидалы ток. Кешенді әдіс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841248"/>
          </a:xfrm>
          <a:prstGeom prst="roundRect">
            <a:avLst>
              <a:gd name="adj" fmla="val 760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 +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i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−j36,87°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33172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587752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587752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n-US" sz="15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алгебралық түрде,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457200" y="3182112"/>
            <a:ext cx="3291840" cy="1554480"/>
          </a:xfrm>
          <a:prstGeom prst="roundRect">
            <a:avLst>
              <a:gd name="adj" fmla="val 41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94360" y="3273552"/>
            <a:ext cx="3017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«3-4-5» үшбұрышы: </a:t>
            </a:r>
            <a:r>
              <a:rPr lang="en-US" sz="13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arctg</a:t>
            </a:r>
            <a:r>
              <a:rPr lang="en-US" sz="13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(4/3) = 53,13°</a:t>
            </a:r>
            <a:r>
              <a:rPr lang="en-US" sz="13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жаттауға ыңғайлы мән.</a:t>
            </a:r>
            <a:endParaRPr lang="en-US" sz="1350" dirty="0"/>
          </a:p>
        </p:txBody>
      </p:sp>
      <p:sp>
        <p:nvSpPr>
          <p:cNvPr id="15" name="Text 12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3977640" y="1371600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105656" y="156088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3995928" y="152430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көрсеткіштік түрде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4572000" y="1645920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 = √(9 + 16) = 5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53,13°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⇒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i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j53,13°</a:t>
            </a:r>
            <a:endParaRPr lang="en-US" sz="1550" dirty="0"/>
          </a:p>
        </p:txBody>
      </p:sp>
      <p:sp>
        <p:nvSpPr>
          <p:cNvPr id="21" name="Shape 18"/>
          <p:cNvSpPr/>
          <p:nvPr/>
        </p:nvSpPr>
        <p:spPr>
          <a:xfrm>
            <a:off x="3977640" y="218907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4105656" y="2378354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3995928" y="234177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0" y="223479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алгебралық түрде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0" y="246339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5(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36,87° −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36,87°) = 4 −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50" dirty="0"/>
          </a:p>
        </p:txBody>
      </p:sp>
      <p:sp>
        <p:nvSpPr>
          <p:cNvPr id="26" name="Shape 23"/>
          <p:cNvSpPr/>
          <p:nvPr/>
        </p:nvSpPr>
        <p:spPr>
          <a:xfrm>
            <a:off x="3977640" y="3006547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105656" y="3195828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3995928" y="31592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4572000" y="3052267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Қосу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4572000" y="3280867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(3 + 4)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(4 − 3) = 7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3977640" y="3824021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4105656" y="4013302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3995928" y="39767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4572000" y="3869741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Көбейту</a:t>
            </a:r>
            <a:endParaRPr lang="en-US" sz="1200" dirty="0"/>
          </a:p>
        </p:txBody>
      </p:sp>
      <p:sp>
        <p:nvSpPr>
          <p:cNvPr id="35" name="Text 32"/>
          <p:cNvSpPr txBox="1"/>
          <p:nvPr/>
        </p:nvSpPr>
        <p:spPr>
          <a:xfrm>
            <a:off x="4572000" y="4098341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 · 5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i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j(53,13° − 36,87°)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25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i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j16,26°</a:t>
            </a:r>
            <a:endParaRPr lang="en-US" sz="1550" dirty="0"/>
          </a:p>
        </p:txBody>
      </p:sp>
      <p:sp>
        <p:nvSpPr>
          <p:cNvPr id="36" name="Shape 33"/>
          <p:cNvSpPr/>
          <p:nvPr/>
        </p:nvSpPr>
        <p:spPr>
          <a:xfrm>
            <a:off x="3977640" y="464149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4105656" y="483077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3995928" y="479419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39" name="Text 36"/>
          <p:cNvSpPr txBox="1"/>
          <p:nvPr/>
        </p:nvSpPr>
        <p:spPr>
          <a:xfrm>
            <a:off x="4572000" y="468721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Бөлу</a:t>
            </a:r>
            <a:endParaRPr lang="en-US" sz="1200" dirty="0"/>
          </a:p>
        </p:txBody>
      </p:sp>
      <p:sp>
        <p:nvSpPr>
          <p:cNvPr id="40" name="Text 37"/>
          <p:cNvSpPr txBox="1"/>
          <p:nvPr/>
        </p:nvSpPr>
        <p:spPr>
          <a:xfrm>
            <a:off x="4572000" y="491581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i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j(53,13° + 36,87°)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i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j90°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endParaRPr lang="en-US" sz="1550" dirty="0"/>
          </a:p>
        </p:txBody>
      </p:sp>
      <p:sp>
        <p:nvSpPr>
          <p:cNvPr id="41" name="Shape 38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42" name="Text 39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43" name="Text 40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7 +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25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b="1" i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j16,26°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Кешенді амплитуда және кешенді әсерлік мән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7-дәріс  ·  Синусоидалы ток. Кешенді әдіс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Синусоидалы шама оның амплитудасы мен бастапқы фазасын қамтитын комплекс санмен кескінделеді: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55648"/>
            <a:ext cx="8229600" cy="1051560"/>
          </a:xfrm>
          <a:prstGeom prst="roundRect">
            <a:avLst>
              <a:gd name="adj" fmla="val 6087"/>
            </a:avLst>
          </a:prstGeom>
          <a:solidFill>
            <a:srgbClr val="1B2F5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755648"/>
            <a:ext cx="8046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3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23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23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3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</a:t>
            </a: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  ⇄   </a:t>
            </a:r>
            <a:r>
              <a:rPr lang="en-US" sz="23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23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3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23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23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300" b="1" i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jψ</a:t>
            </a: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,   </a:t>
            </a:r>
            <a:r>
              <a:rPr lang="en-US" sz="23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3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Ue</a:t>
            </a:r>
            <a:r>
              <a:rPr lang="en-US" sz="2300" b="1" i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jψ</a:t>
            </a:r>
            <a:endParaRPr lang="en-US" sz="23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990088"/>
          <a:ext cx="8229600" cy="914400"/>
        </p:xfrm>
        <a:graphic>
          <a:graphicData uri="http://schemas.openxmlformats.org/drawingml/2006/table">
            <a:tbl>
              <a:tblPr/>
              <a:tblGrid>
                <a:gridCol w="1481328"/>
                <a:gridCol w="4690872"/>
                <a:gridCol w="205740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U̇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кешенді амплитуда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U̇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кешенді әсерлік мән (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m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/√2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ψ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бастапқы фаза — комплекс санның аргументі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рад, 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</a:t>
                      </a:r>
                      <a:r>
                        <a:rPr lang="en-US" sz="1250" i="1" baseline="3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jωt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айналу көбейткіші — барлық шамаларға ортақ, сондықтан түсіріліп тасталады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Shape 7"/>
          <p:cNvSpPr/>
          <p:nvPr/>
        </p:nvSpPr>
        <p:spPr>
          <a:xfrm>
            <a:off x="457200" y="4773168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640080" y="486460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13" name="Text 9"/>
          <p:cNvSpPr txBox="1"/>
          <p:nvPr/>
        </p:nvSpPr>
        <p:spPr>
          <a:xfrm>
            <a:off x="640080" y="5120640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Лездік мән — айналмалы вектордың проекциясы: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i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jωt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4663440" y="4773168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FCEFE4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4846320" y="486460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16" name="Text 12"/>
          <p:cNvSpPr txBox="1"/>
          <p:nvPr/>
        </p:nvSpPr>
        <p:spPr>
          <a:xfrm>
            <a:off x="4846320" y="5120640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Тізбектегі барлық шамалардың жиілігі бірдей болғанда (тұрақталған синусоидалы режим).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уақыт функциясы ⇄ комплекс сан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7-дәріс  ·  Синусоидалы ток. Кешенді әдіс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841248"/>
          </a:xfrm>
          <a:prstGeom prst="roundRect">
            <a:avLst>
              <a:gd name="adj" fmla="val 760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14,1 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(314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− 45°)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100 +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Гц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33172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587752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587752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(әсерлік, екі түрде); 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731520" y="4187952"/>
            <a:ext cx="2377440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4" name="Shape 11"/>
          <p:cNvSpPr/>
          <p:nvPr/>
        </p:nvSpPr>
        <p:spPr>
          <a:xfrm flipV="1">
            <a:off x="1097280" y="3227832"/>
            <a:ext cx="0" cy="178308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5" name="Text 12"/>
          <p:cNvSpPr txBox="1"/>
          <p:nvPr/>
        </p:nvSpPr>
        <p:spPr>
          <a:xfrm>
            <a:off x="3017520" y="420624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</a:t>
            </a:r>
            <a:endParaRPr lang="en-US" sz="1100" dirty="0"/>
          </a:p>
        </p:txBody>
      </p:sp>
      <p:sp>
        <p:nvSpPr>
          <p:cNvPr id="16" name="Text 13"/>
          <p:cNvSpPr txBox="1"/>
          <p:nvPr/>
        </p:nvSpPr>
        <p:spPr>
          <a:xfrm>
            <a:off x="1152144" y="318211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8A93A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+j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1097280" y="4187952"/>
            <a:ext cx="646578" cy="646578"/>
          </a:xfrm>
          <a:prstGeom prst="line">
            <a:avLst/>
          </a:prstGeom>
          <a:noFill/>
          <a:ln w="2857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18" name="Text 15"/>
          <p:cNvSpPr txBox="1"/>
          <p:nvPr/>
        </p:nvSpPr>
        <p:spPr>
          <a:xfrm>
            <a:off x="1789578" y="474309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 flipV="1">
            <a:off x="1097280" y="3276276"/>
            <a:ext cx="911676" cy="911676"/>
          </a:xfrm>
          <a:prstGeom prst="line">
            <a:avLst/>
          </a:prstGeom>
          <a:noFill/>
          <a:ln w="2857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0" name="Text 17"/>
          <p:cNvSpPr txBox="1"/>
          <p:nvPr/>
        </p:nvSpPr>
        <p:spPr>
          <a:xfrm>
            <a:off x="2054676" y="300195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endParaRPr lang="en-US" sz="1400" dirty="0"/>
          </a:p>
        </p:txBody>
      </p:sp>
      <p:sp>
        <p:nvSpPr>
          <p:cNvPr id="21" name="Text 18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22" name="Shape 19"/>
          <p:cNvSpPr/>
          <p:nvPr/>
        </p:nvSpPr>
        <p:spPr>
          <a:xfrm>
            <a:off x="3977640" y="1371600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4105656" y="156088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3995928" y="152430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Әсерлік мән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4572000" y="1645920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14,1/√2 = 10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А;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−45°</a:t>
            </a:r>
            <a:endParaRPr lang="en-US" sz="1550" dirty="0"/>
          </a:p>
        </p:txBody>
      </p:sp>
      <p:sp>
        <p:nvSpPr>
          <p:cNvPr id="27" name="Shape 24"/>
          <p:cNvSpPr/>
          <p:nvPr/>
        </p:nvSpPr>
        <p:spPr>
          <a:xfrm>
            <a:off x="3977640" y="218907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4105656" y="2378354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3995928" y="234177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4572000" y="223479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Көрсеткіштік түр</a:t>
            </a:r>
            <a:endParaRPr lang="en-US" sz="1200" dirty="0"/>
          </a:p>
        </p:txBody>
      </p:sp>
      <p:sp>
        <p:nvSpPr>
          <p:cNvPr id="31" name="Text 28"/>
          <p:cNvSpPr txBox="1"/>
          <p:nvPr/>
        </p:nvSpPr>
        <p:spPr>
          <a:xfrm>
            <a:off x="4572000" y="246339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i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−j45°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32" name="Shape 29"/>
          <p:cNvSpPr/>
          <p:nvPr/>
        </p:nvSpPr>
        <p:spPr>
          <a:xfrm>
            <a:off x="3977640" y="3006547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4105656" y="3195828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3995928" y="31592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35" name="Text 32"/>
          <p:cNvSpPr txBox="1"/>
          <p:nvPr/>
        </p:nvSpPr>
        <p:spPr>
          <a:xfrm>
            <a:off x="4572000" y="3052267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Алгебралық түр</a:t>
            </a:r>
            <a:endParaRPr lang="en-US" sz="1200" dirty="0"/>
          </a:p>
        </p:txBody>
      </p:sp>
      <p:sp>
        <p:nvSpPr>
          <p:cNvPr id="36" name="Text 33"/>
          <p:cNvSpPr txBox="1"/>
          <p:nvPr/>
        </p:nvSpPr>
        <p:spPr>
          <a:xfrm>
            <a:off x="4572000" y="3280867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10(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45° −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45°) = 7,07 −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7,07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37" name="Shape 34"/>
          <p:cNvSpPr/>
          <p:nvPr/>
        </p:nvSpPr>
        <p:spPr>
          <a:xfrm>
            <a:off x="3977640" y="3824021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4105656" y="4013302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3995928" y="39767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40" name="Text 37"/>
          <p:cNvSpPr txBox="1"/>
          <p:nvPr/>
        </p:nvSpPr>
        <p:spPr>
          <a:xfrm>
            <a:off x="4572000" y="3869741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модулі мен фазасы</a:t>
            </a:r>
            <a:endParaRPr lang="en-US" sz="1200" dirty="0"/>
          </a:p>
        </p:txBody>
      </p:sp>
      <p:sp>
        <p:nvSpPr>
          <p:cNvPr id="41" name="Text 38"/>
          <p:cNvSpPr txBox="1"/>
          <p:nvPr/>
        </p:nvSpPr>
        <p:spPr>
          <a:xfrm>
            <a:off x="4572000" y="4098341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√(100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+ 100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141,4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В;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45°</a:t>
            </a:r>
            <a:endParaRPr lang="en-US" sz="1550" dirty="0"/>
          </a:p>
        </p:txBody>
      </p:sp>
      <p:sp>
        <p:nvSpPr>
          <p:cNvPr id="42" name="Shape 39"/>
          <p:cNvSpPr/>
          <p:nvPr/>
        </p:nvSpPr>
        <p:spPr>
          <a:xfrm>
            <a:off x="3977640" y="464149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4105656" y="483077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4" name="Text 41"/>
          <p:cNvSpPr txBox="1"/>
          <p:nvPr/>
        </p:nvSpPr>
        <p:spPr>
          <a:xfrm>
            <a:off x="3995928" y="479419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45" name="Text 42"/>
          <p:cNvSpPr txBox="1"/>
          <p:nvPr/>
        </p:nvSpPr>
        <p:spPr>
          <a:xfrm>
            <a:off x="4572000" y="468721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Лездік мән</a:t>
            </a:r>
            <a:endParaRPr lang="en-US" sz="1200" dirty="0"/>
          </a:p>
        </p:txBody>
      </p:sp>
      <p:sp>
        <p:nvSpPr>
          <p:cNvPr id="46" name="Text 43"/>
          <p:cNvSpPr txBox="1"/>
          <p:nvPr/>
        </p:nvSpPr>
        <p:spPr>
          <a:xfrm>
            <a:off x="4572000" y="491581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141,4√2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(314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+ 45°) = 200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(314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+ 45°)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50" dirty="0"/>
          </a:p>
        </p:txBody>
      </p:sp>
      <p:sp>
        <p:nvSpPr>
          <p:cNvPr id="47" name="Shape 44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48" name="Text 45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49" name="Text 46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b="1" i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−j45°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7,07 −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7,07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А; 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200 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(314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+ 45°)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Туынды мен интегралдың кешенді түрі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7-дәріс  ·  Синусоидалы ток. Кешенді әдіс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Кешенді әдістің басты артықшылығы: дифференциалдық теңдеулер </a:t>
            </a:r>
            <a:r>
              <a:rPr lang="en-US" sz="16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алгебралық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теңдеулерге айналады.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83080"/>
            <a:ext cx="4023360" cy="3703320"/>
          </a:xfrm>
          <a:prstGeom prst="roundRect">
            <a:avLst>
              <a:gd name="adj" fmla="val 1728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57200" y="17830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40080" y="17830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Дифференциалдау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242316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dt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 ⇄  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jωİ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640080" y="2990088"/>
            <a:ext cx="3703320" cy="2404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есе артады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Вектор 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+90°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-қа бұрылады (озады)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Индуктивтіліктегі кернеу: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dt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⇒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jωLİ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4663440" y="1783080"/>
            <a:ext cx="4023360" cy="3703320"/>
          </a:xfrm>
          <a:prstGeom prst="roundRect">
            <a:avLst>
              <a:gd name="adj" fmla="val 1728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663440" y="17830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3D63B8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846320" y="17830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Интегралдау</a:t>
            </a:r>
            <a:endParaRPr lang="en-US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4754880" y="242316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dt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 ⇄  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jω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4846320" y="2990088"/>
            <a:ext cx="3703320" cy="2404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есе кемиді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Вектор 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−90°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-қа бұрылады (қалады)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Сыйымдылықтағы кернеу: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(1/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)∫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dt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⇒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jωC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450" dirty="0"/>
          </a:p>
        </p:txBody>
      </p:sp>
      <p:sp>
        <p:nvSpPr>
          <p:cNvPr id="18" name="Shape 15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20" name="Text 17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Осы екі ереже 8-дәрістегі индуктивті және сыйымдылық кедергілердің негізі болады.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Кирхгоф заңдары кешенді түрде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7-дәріс  ·  Синусоидалы ток. Кешенді әдіс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023360" cy="4389120"/>
          </a:xfrm>
          <a:prstGeom prst="roundRect">
            <a:avLst>
              <a:gd name="adj" fmla="val 1591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57200" y="10972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0972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Лездік мәндер үшін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31520" y="2697480"/>
            <a:ext cx="3364992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1" name="Shape 8"/>
          <p:cNvSpPr/>
          <p:nvPr/>
        </p:nvSpPr>
        <p:spPr>
          <a:xfrm flipV="1">
            <a:off x="731520" y="1801368"/>
            <a:ext cx="0" cy="1719072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2" name="Text 9"/>
          <p:cNvSpPr txBox="1"/>
          <p:nvPr/>
        </p:nvSpPr>
        <p:spPr>
          <a:xfrm>
            <a:off x="3931920" y="271576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731520" y="2248593"/>
            <a:ext cx="3291840" cy="897775"/>
          </a:xfrm>
          <a:custGeom>
            <a:avLst/>
            <a:gdLst/>
            <a:ahLst/>
            <a:cxnLst/>
            <a:rect l="l" t="t" r="r" b="b"/>
            <a:pathLst>
              <a:path w="3291840" h="897775">
                <a:moveTo>
                  <a:pt x="0" y="448887"/>
                </a:moveTo>
                <a:lnTo>
                  <a:pt x="20574" y="431264"/>
                </a:lnTo>
                <a:lnTo>
                  <a:pt x="41148" y="413668"/>
                </a:lnTo>
                <a:lnTo>
                  <a:pt x="61722" y="396126"/>
                </a:lnTo>
                <a:lnTo>
                  <a:pt x="82296" y="378666"/>
                </a:lnTo>
                <a:lnTo>
                  <a:pt x="102870" y="361314"/>
                </a:lnTo>
                <a:lnTo>
                  <a:pt x="123444" y="344097"/>
                </a:lnTo>
                <a:lnTo>
                  <a:pt x="144018" y="327041"/>
                </a:lnTo>
                <a:lnTo>
                  <a:pt x="164592" y="310173"/>
                </a:lnTo>
                <a:lnTo>
                  <a:pt x="185166" y="293520"/>
                </a:lnTo>
                <a:lnTo>
                  <a:pt x="205740" y="277106"/>
                </a:lnTo>
                <a:lnTo>
                  <a:pt x="226314" y="260956"/>
                </a:lnTo>
                <a:lnTo>
                  <a:pt x="246888" y="245097"/>
                </a:lnTo>
                <a:lnTo>
                  <a:pt x="267462" y="229551"/>
                </a:lnTo>
                <a:lnTo>
                  <a:pt x="288036" y="214344"/>
                </a:lnTo>
                <a:lnTo>
                  <a:pt x="308610" y="199499"/>
                </a:lnTo>
                <a:lnTo>
                  <a:pt x="329184" y="185038"/>
                </a:lnTo>
                <a:lnTo>
                  <a:pt x="349758" y="170984"/>
                </a:lnTo>
                <a:lnTo>
                  <a:pt x="370332" y="157358"/>
                </a:lnTo>
                <a:lnTo>
                  <a:pt x="390906" y="144182"/>
                </a:lnTo>
                <a:lnTo>
                  <a:pt x="411480" y="131476"/>
                </a:lnTo>
                <a:lnTo>
                  <a:pt x="432054" y="119259"/>
                </a:lnTo>
                <a:lnTo>
                  <a:pt x="452628" y="107551"/>
                </a:lnTo>
                <a:lnTo>
                  <a:pt x="473202" y="96368"/>
                </a:lnTo>
                <a:lnTo>
                  <a:pt x="493776" y="85730"/>
                </a:lnTo>
                <a:lnTo>
                  <a:pt x="514350" y="75651"/>
                </a:lnTo>
                <a:lnTo>
                  <a:pt x="534924" y="66148"/>
                </a:lnTo>
                <a:lnTo>
                  <a:pt x="555498" y="57235"/>
                </a:lnTo>
                <a:lnTo>
                  <a:pt x="576072" y="48926"/>
                </a:lnTo>
                <a:lnTo>
                  <a:pt x="596646" y="41233"/>
                </a:lnTo>
                <a:lnTo>
                  <a:pt x="617220" y="34170"/>
                </a:lnTo>
                <a:lnTo>
                  <a:pt x="637794" y="27745"/>
                </a:lnTo>
                <a:lnTo>
                  <a:pt x="658368" y="21970"/>
                </a:lnTo>
                <a:lnTo>
                  <a:pt x="678942" y="16853"/>
                </a:lnTo>
                <a:lnTo>
                  <a:pt x="699516" y="12403"/>
                </a:lnTo>
                <a:lnTo>
                  <a:pt x="720090" y="8625"/>
                </a:lnTo>
                <a:lnTo>
                  <a:pt x="740664" y="5527"/>
                </a:lnTo>
                <a:lnTo>
                  <a:pt x="761238" y="3111"/>
                </a:lnTo>
                <a:lnTo>
                  <a:pt x="781812" y="1384"/>
                </a:lnTo>
                <a:lnTo>
                  <a:pt x="802386" y="346"/>
                </a:lnTo>
                <a:lnTo>
                  <a:pt x="822960" y="0"/>
                </a:lnTo>
                <a:lnTo>
                  <a:pt x="843534" y="346"/>
                </a:lnTo>
                <a:lnTo>
                  <a:pt x="864108" y="1384"/>
                </a:lnTo>
                <a:lnTo>
                  <a:pt x="884682" y="3111"/>
                </a:lnTo>
                <a:lnTo>
                  <a:pt x="905256" y="5527"/>
                </a:lnTo>
                <a:lnTo>
                  <a:pt x="925830" y="8625"/>
                </a:lnTo>
                <a:lnTo>
                  <a:pt x="946404" y="12403"/>
                </a:lnTo>
                <a:lnTo>
                  <a:pt x="966978" y="16853"/>
                </a:lnTo>
                <a:lnTo>
                  <a:pt x="987552" y="21970"/>
                </a:lnTo>
                <a:lnTo>
                  <a:pt x="1008126" y="27745"/>
                </a:lnTo>
                <a:lnTo>
                  <a:pt x="1028700" y="34170"/>
                </a:lnTo>
                <a:lnTo>
                  <a:pt x="1049274" y="41233"/>
                </a:lnTo>
                <a:lnTo>
                  <a:pt x="1069848" y="48926"/>
                </a:lnTo>
                <a:lnTo>
                  <a:pt x="1090422" y="57235"/>
                </a:lnTo>
                <a:lnTo>
                  <a:pt x="1110996" y="66148"/>
                </a:lnTo>
                <a:lnTo>
                  <a:pt x="1131570" y="75651"/>
                </a:lnTo>
                <a:lnTo>
                  <a:pt x="1152144" y="85730"/>
                </a:lnTo>
                <a:lnTo>
                  <a:pt x="1172718" y="96368"/>
                </a:lnTo>
                <a:lnTo>
                  <a:pt x="1193292" y="107551"/>
                </a:lnTo>
                <a:lnTo>
                  <a:pt x="1213866" y="119259"/>
                </a:lnTo>
                <a:lnTo>
                  <a:pt x="1234440" y="131476"/>
                </a:lnTo>
                <a:lnTo>
                  <a:pt x="1255014" y="144182"/>
                </a:lnTo>
                <a:lnTo>
                  <a:pt x="1275588" y="157358"/>
                </a:lnTo>
                <a:lnTo>
                  <a:pt x="1296162" y="170984"/>
                </a:lnTo>
                <a:lnTo>
                  <a:pt x="1316736" y="185038"/>
                </a:lnTo>
                <a:lnTo>
                  <a:pt x="1337310" y="199499"/>
                </a:lnTo>
                <a:lnTo>
                  <a:pt x="1357884" y="214344"/>
                </a:lnTo>
                <a:lnTo>
                  <a:pt x="1378458" y="229551"/>
                </a:lnTo>
                <a:lnTo>
                  <a:pt x="1399032" y="245097"/>
                </a:lnTo>
                <a:lnTo>
                  <a:pt x="1419606" y="260956"/>
                </a:lnTo>
                <a:lnTo>
                  <a:pt x="1440180" y="277106"/>
                </a:lnTo>
                <a:lnTo>
                  <a:pt x="1460754" y="293520"/>
                </a:lnTo>
                <a:lnTo>
                  <a:pt x="1481328" y="310173"/>
                </a:lnTo>
                <a:lnTo>
                  <a:pt x="1501902" y="327041"/>
                </a:lnTo>
                <a:lnTo>
                  <a:pt x="1522476" y="344097"/>
                </a:lnTo>
                <a:lnTo>
                  <a:pt x="1543050" y="361314"/>
                </a:lnTo>
                <a:lnTo>
                  <a:pt x="1563624" y="378666"/>
                </a:lnTo>
                <a:lnTo>
                  <a:pt x="1584198" y="396126"/>
                </a:lnTo>
                <a:lnTo>
                  <a:pt x="1604772" y="413668"/>
                </a:lnTo>
                <a:lnTo>
                  <a:pt x="1625346" y="431264"/>
                </a:lnTo>
                <a:lnTo>
                  <a:pt x="1645920" y="448887"/>
                </a:lnTo>
                <a:lnTo>
                  <a:pt x="1666494" y="466511"/>
                </a:lnTo>
                <a:lnTo>
                  <a:pt x="1687068" y="484107"/>
                </a:lnTo>
                <a:lnTo>
                  <a:pt x="1707642" y="501648"/>
                </a:lnTo>
                <a:lnTo>
                  <a:pt x="1728216" y="519109"/>
                </a:lnTo>
                <a:lnTo>
                  <a:pt x="1748790" y="536461"/>
                </a:lnTo>
                <a:lnTo>
                  <a:pt x="1769364" y="553678"/>
                </a:lnTo>
                <a:lnTo>
                  <a:pt x="1789938" y="570733"/>
                </a:lnTo>
                <a:lnTo>
                  <a:pt x="1810512" y="587601"/>
                </a:lnTo>
                <a:lnTo>
                  <a:pt x="1831086" y="604255"/>
                </a:lnTo>
                <a:lnTo>
                  <a:pt x="1851660" y="620669"/>
                </a:lnTo>
                <a:lnTo>
                  <a:pt x="1872234" y="636818"/>
                </a:lnTo>
                <a:lnTo>
                  <a:pt x="1892808" y="652678"/>
                </a:lnTo>
                <a:lnTo>
                  <a:pt x="1913382" y="668223"/>
                </a:lnTo>
                <a:lnTo>
                  <a:pt x="1933956" y="683430"/>
                </a:lnTo>
                <a:lnTo>
                  <a:pt x="1954530" y="698276"/>
                </a:lnTo>
                <a:lnTo>
                  <a:pt x="1975104" y="712737"/>
                </a:lnTo>
                <a:lnTo>
                  <a:pt x="1995678" y="726791"/>
                </a:lnTo>
                <a:lnTo>
                  <a:pt x="2016252" y="740416"/>
                </a:lnTo>
                <a:lnTo>
                  <a:pt x="2036826" y="753592"/>
                </a:lnTo>
                <a:lnTo>
                  <a:pt x="2057400" y="766299"/>
                </a:lnTo>
                <a:lnTo>
                  <a:pt x="2077974" y="778515"/>
                </a:lnTo>
                <a:lnTo>
                  <a:pt x="2098548" y="790224"/>
                </a:lnTo>
                <a:lnTo>
                  <a:pt x="2119122" y="801406"/>
                </a:lnTo>
                <a:lnTo>
                  <a:pt x="2139696" y="812045"/>
                </a:lnTo>
                <a:lnTo>
                  <a:pt x="2160270" y="822123"/>
                </a:lnTo>
                <a:lnTo>
                  <a:pt x="2180844" y="831627"/>
                </a:lnTo>
                <a:lnTo>
                  <a:pt x="2201418" y="840540"/>
                </a:lnTo>
                <a:lnTo>
                  <a:pt x="2221992" y="848849"/>
                </a:lnTo>
                <a:lnTo>
                  <a:pt x="2242566" y="856541"/>
                </a:lnTo>
                <a:lnTo>
                  <a:pt x="2263140" y="863605"/>
                </a:lnTo>
                <a:lnTo>
                  <a:pt x="2283714" y="870029"/>
                </a:lnTo>
                <a:lnTo>
                  <a:pt x="2304288" y="875804"/>
                </a:lnTo>
                <a:lnTo>
                  <a:pt x="2324862" y="880921"/>
                </a:lnTo>
                <a:lnTo>
                  <a:pt x="2345436" y="885372"/>
                </a:lnTo>
                <a:lnTo>
                  <a:pt x="2366010" y="889149"/>
                </a:lnTo>
                <a:lnTo>
                  <a:pt x="2386584" y="892248"/>
                </a:lnTo>
                <a:lnTo>
                  <a:pt x="2407158" y="894663"/>
                </a:lnTo>
                <a:lnTo>
                  <a:pt x="2427732" y="896391"/>
                </a:lnTo>
                <a:lnTo>
                  <a:pt x="2448306" y="897428"/>
                </a:lnTo>
                <a:lnTo>
                  <a:pt x="2468880" y="897775"/>
                </a:lnTo>
                <a:lnTo>
                  <a:pt x="2489454" y="897428"/>
                </a:lnTo>
                <a:lnTo>
                  <a:pt x="2510028" y="896391"/>
                </a:lnTo>
                <a:lnTo>
                  <a:pt x="2530602" y="894663"/>
                </a:lnTo>
                <a:lnTo>
                  <a:pt x="2551176" y="892248"/>
                </a:lnTo>
                <a:lnTo>
                  <a:pt x="2571750" y="889149"/>
                </a:lnTo>
                <a:lnTo>
                  <a:pt x="2592324" y="885372"/>
                </a:lnTo>
                <a:lnTo>
                  <a:pt x="2612898" y="880921"/>
                </a:lnTo>
                <a:lnTo>
                  <a:pt x="2633472" y="875804"/>
                </a:lnTo>
                <a:lnTo>
                  <a:pt x="2654046" y="870029"/>
                </a:lnTo>
                <a:lnTo>
                  <a:pt x="2674620" y="863605"/>
                </a:lnTo>
                <a:lnTo>
                  <a:pt x="2695194" y="856541"/>
                </a:lnTo>
                <a:lnTo>
                  <a:pt x="2715768" y="848849"/>
                </a:lnTo>
                <a:lnTo>
                  <a:pt x="2736342" y="840540"/>
                </a:lnTo>
                <a:lnTo>
                  <a:pt x="2756916" y="831627"/>
                </a:lnTo>
                <a:lnTo>
                  <a:pt x="2777490" y="822123"/>
                </a:lnTo>
                <a:lnTo>
                  <a:pt x="2798064" y="812045"/>
                </a:lnTo>
                <a:lnTo>
                  <a:pt x="2818638" y="801406"/>
                </a:lnTo>
                <a:lnTo>
                  <a:pt x="2839212" y="790224"/>
                </a:lnTo>
                <a:lnTo>
                  <a:pt x="2859786" y="778515"/>
                </a:lnTo>
                <a:lnTo>
                  <a:pt x="2880360" y="766299"/>
                </a:lnTo>
                <a:lnTo>
                  <a:pt x="2900934" y="753592"/>
                </a:lnTo>
                <a:lnTo>
                  <a:pt x="2921508" y="740416"/>
                </a:lnTo>
                <a:lnTo>
                  <a:pt x="2942082" y="726791"/>
                </a:lnTo>
                <a:lnTo>
                  <a:pt x="2962656" y="712737"/>
                </a:lnTo>
                <a:lnTo>
                  <a:pt x="2983230" y="698276"/>
                </a:lnTo>
                <a:lnTo>
                  <a:pt x="3003804" y="683430"/>
                </a:lnTo>
                <a:lnTo>
                  <a:pt x="3024378" y="668223"/>
                </a:lnTo>
                <a:lnTo>
                  <a:pt x="3044952" y="652678"/>
                </a:lnTo>
                <a:lnTo>
                  <a:pt x="3065526" y="636818"/>
                </a:lnTo>
                <a:lnTo>
                  <a:pt x="3086100" y="620669"/>
                </a:lnTo>
                <a:lnTo>
                  <a:pt x="3106674" y="604255"/>
                </a:lnTo>
                <a:lnTo>
                  <a:pt x="3127248" y="587601"/>
                </a:lnTo>
                <a:lnTo>
                  <a:pt x="3147822" y="570733"/>
                </a:lnTo>
                <a:lnTo>
                  <a:pt x="3168396" y="553678"/>
                </a:lnTo>
                <a:lnTo>
                  <a:pt x="3188970" y="536461"/>
                </a:lnTo>
                <a:lnTo>
                  <a:pt x="3209544" y="519109"/>
                </a:lnTo>
                <a:lnTo>
                  <a:pt x="3230118" y="501648"/>
                </a:lnTo>
                <a:lnTo>
                  <a:pt x="3250692" y="484107"/>
                </a:lnTo>
                <a:lnTo>
                  <a:pt x="3271266" y="466511"/>
                </a:lnTo>
                <a:lnTo>
                  <a:pt x="3291840" y="448887"/>
                </a:lnTo>
              </a:path>
            </a:pathLst>
          </a:custGeom>
          <a:ln w="25400">
            <a:solidFill>
              <a:srgbClr val="294C9D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20" y="2098964"/>
            <a:ext cx="3291840" cy="1197033"/>
          </a:xfrm>
          <a:custGeom>
            <a:avLst/>
            <a:gdLst/>
            <a:ahLst/>
            <a:cxnLst/>
            <a:rect l="l" t="t" r="r" b="b"/>
            <a:pathLst>
              <a:path w="3291840" h="1197033">
                <a:moveTo>
                  <a:pt x="0" y="0"/>
                </a:moveTo>
                <a:lnTo>
                  <a:pt x="20574" y="461"/>
                </a:lnTo>
                <a:lnTo>
                  <a:pt x="41148" y="1845"/>
                </a:lnTo>
                <a:lnTo>
                  <a:pt x="61722" y="4149"/>
                </a:lnTo>
                <a:lnTo>
                  <a:pt x="82296" y="7369"/>
                </a:lnTo>
                <a:lnTo>
                  <a:pt x="102870" y="11500"/>
                </a:lnTo>
                <a:lnTo>
                  <a:pt x="123444" y="16537"/>
                </a:lnTo>
                <a:lnTo>
                  <a:pt x="144018" y="22471"/>
                </a:lnTo>
                <a:lnTo>
                  <a:pt x="164592" y="29293"/>
                </a:lnTo>
                <a:lnTo>
                  <a:pt x="185166" y="36993"/>
                </a:lnTo>
                <a:lnTo>
                  <a:pt x="205740" y="45559"/>
                </a:lnTo>
                <a:lnTo>
                  <a:pt x="226314" y="54978"/>
                </a:lnTo>
                <a:lnTo>
                  <a:pt x="246888" y="65234"/>
                </a:lnTo>
                <a:lnTo>
                  <a:pt x="267462" y="76313"/>
                </a:lnTo>
                <a:lnTo>
                  <a:pt x="288036" y="88197"/>
                </a:lnTo>
                <a:lnTo>
                  <a:pt x="308610" y="100868"/>
                </a:lnTo>
                <a:lnTo>
                  <a:pt x="329184" y="114306"/>
                </a:lnTo>
                <a:lnTo>
                  <a:pt x="349758" y="128491"/>
                </a:lnTo>
                <a:lnTo>
                  <a:pt x="370332" y="143401"/>
                </a:lnTo>
                <a:lnTo>
                  <a:pt x="390906" y="159012"/>
                </a:lnTo>
                <a:lnTo>
                  <a:pt x="411480" y="175301"/>
                </a:lnTo>
                <a:lnTo>
                  <a:pt x="432054" y="192243"/>
                </a:lnTo>
                <a:lnTo>
                  <a:pt x="452628" y="209811"/>
                </a:lnTo>
                <a:lnTo>
                  <a:pt x="473202" y="227979"/>
                </a:lnTo>
                <a:lnTo>
                  <a:pt x="493776" y="246717"/>
                </a:lnTo>
                <a:lnTo>
                  <a:pt x="514350" y="265998"/>
                </a:lnTo>
                <a:lnTo>
                  <a:pt x="534924" y="285792"/>
                </a:lnTo>
                <a:lnTo>
                  <a:pt x="555498" y="306069"/>
                </a:lnTo>
                <a:lnTo>
                  <a:pt x="576072" y="326796"/>
                </a:lnTo>
                <a:lnTo>
                  <a:pt x="596646" y="347942"/>
                </a:lnTo>
                <a:lnTo>
                  <a:pt x="617220" y="369474"/>
                </a:lnTo>
                <a:lnTo>
                  <a:pt x="637794" y="391360"/>
                </a:lnTo>
                <a:lnTo>
                  <a:pt x="658368" y="413565"/>
                </a:lnTo>
                <a:lnTo>
                  <a:pt x="678942" y="436055"/>
                </a:lnTo>
                <a:lnTo>
                  <a:pt x="699516" y="458795"/>
                </a:lnTo>
                <a:lnTo>
                  <a:pt x="720090" y="481752"/>
                </a:lnTo>
                <a:lnTo>
                  <a:pt x="740664" y="504888"/>
                </a:lnTo>
                <a:lnTo>
                  <a:pt x="761238" y="528168"/>
                </a:lnTo>
                <a:lnTo>
                  <a:pt x="781812" y="551557"/>
                </a:lnTo>
                <a:lnTo>
                  <a:pt x="802386" y="575019"/>
                </a:lnTo>
                <a:lnTo>
                  <a:pt x="822960" y="598516"/>
                </a:lnTo>
                <a:lnTo>
                  <a:pt x="843534" y="622014"/>
                </a:lnTo>
                <a:lnTo>
                  <a:pt x="864108" y="645475"/>
                </a:lnTo>
                <a:lnTo>
                  <a:pt x="884682" y="668864"/>
                </a:lnTo>
                <a:lnTo>
                  <a:pt x="905256" y="692145"/>
                </a:lnTo>
                <a:lnTo>
                  <a:pt x="925830" y="715281"/>
                </a:lnTo>
                <a:lnTo>
                  <a:pt x="946404" y="738237"/>
                </a:lnTo>
                <a:lnTo>
                  <a:pt x="966978" y="760978"/>
                </a:lnTo>
                <a:lnTo>
                  <a:pt x="987552" y="783468"/>
                </a:lnTo>
                <a:lnTo>
                  <a:pt x="1008126" y="805673"/>
                </a:lnTo>
                <a:lnTo>
                  <a:pt x="1028700" y="827559"/>
                </a:lnTo>
                <a:lnTo>
                  <a:pt x="1049274" y="849091"/>
                </a:lnTo>
                <a:lnTo>
                  <a:pt x="1069848" y="870237"/>
                </a:lnTo>
                <a:lnTo>
                  <a:pt x="1090422" y="890964"/>
                </a:lnTo>
                <a:lnTo>
                  <a:pt x="1110996" y="911240"/>
                </a:lnTo>
                <a:lnTo>
                  <a:pt x="1131570" y="931034"/>
                </a:lnTo>
                <a:lnTo>
                  <a:pt x="1152144" y="950315"/>
                </a:lnTo>
                <a:lnTo>
                  <a:pt x="1172718" y="969054"/>
                </a:lnTo>
                <a:lnTo>
                  <a:pt x="1193292" y="987222"/>
                </a:lnTo>
                <a:lnTo>
                  <a:pt x="1213866" y="1004790"/>
                </a:lnTo>
                <a:lnTo>
                  <a:pt x="1234440" y="1021731"/>
                </a:lnTo>
                <a:lnTo>
                  <a:pt x="1255014" y="1038020"/>
                </a:lnTo>
                <a:lnTo>
                  <a:pt x="1275588" y="1053632"/>
                </a:lnTo>
                <a:lnTo>
                  <a:pt x="1296162" y="1068541"/>
                </a:lnTo>
                <a:lnTo>
                  <a:pt x="1316736" y="1082726"/>
                </a:lnTo>
                <a:lnTo>
                  <a:pt x="1337310" y="1096165"/>
                </a:lnTo>
                <a:lnTo>
                  <a:pt x="1357884" y="1108835"/>
                </a:lnTo>
                <a:lnTo>
                  <a:pt x="1378458" y="1120720"/>
                </a:lnTo>
                <a:lnTo>
                  <a:pt x="1399032" y="1131798"/>
                </a:lnTo>
                <a:lnTo>
                  <a:pt x="1419606" y="1142055"/>
                </a:lnTo>
                <a:lnTo>
                  <a:pt x="1440180" y="1151473"/>
                </a:lnTo>
                <a:lnTo>
                  <a:pt x="1460754" y="1160039"/>
                </a:lnTo>
                <a:lnTo>
                  <a:pt x="1481328" y="1167739"/>
                </a:lnTo>
                <a:lnTo>
                  <a:pt x="1501902" y="1174562"/>
                </a:lnTo>
                <a:lnTo>
                  <a:pt x="1522476" y="1180496"/>
                </a:lnTo>
                <a:lnTo>
                  <a:pt x="1543050" y="1185532"/>
                </a:lnTo>
                <a:lnTo>
                  <a:pt x="1563624" y="1189664"/>
                </a:lnTo>
                <a:lnTo>
                  <a:pt x="1584198" y="1192884"/>
                </a:lnTo>
                <a:lnTo>
                  <a:pt x="1604772" y="1195188"/>
                </a:lnTo>
                <a:lnTo>
                  <a:pt x="1625346" y="1196571"/>
                </a:lnTo>
                <a:lnTo>
                  <a:pt x="1645920" y="1197033"/>
                </a:lnTo>
                <a:lnTo>
                  <a:pt x="1666494" y="1196571"/>
                </a:lnTo>
                <a:lnTo>
                  <a:pt x="1687068" y="1195188"/>
                </a:lnTo>
                <a:lnTo>
                  <a:pt x="1707642" y="1192884"/>
                </a:lnTo>
                <a:lnTo>
                  <a:pt x="1728216" y="1189664"/>
                </a:lnTo>
                <a:lnTo>
                  <a:pt x="1748790" y="1185532"/>
                </a:lnTo>
                <a:lnTo>
                  <a:pt x="1769364" y="1180496"/>
                </a:lnTo>
                <a:lnTo>
                  <a:pt x="1789938" y="1174562"/>
                </a:lnTo>
                <a:lnTo>
                  <a:pt x="1810512" y="1167739"/>
                </a:lnTo>
                <a:lnTo>
                  <a:pt x="1831086" y="1160039"/>
                </a:lnTo>
                <a:lnTo>
                  <a:pt x="1851660" y="1151473"/>
                </a:lnTo>
                <a:lnTo>
                  <a:pt x="1872234" y="1142055"/>
                </a:lnTo>
                <a:lnTo>
                  <a:pt x="1892808" y="1131798"/>
                </a:lnTo>
                <a:lnTo>
                  <a:pt x="1913382" y="1120720"/>
                </a:lnTo>
                <a:lnTo>
                  <a:pt x="1933956" y="1108835"/>
                </a:lnTo>
                <a:lnTo>
                  <a:pt x="1954530" y="1096165"/>
                </a:lnTo>
                <a:lnTo>
                  <a:pt x="1975104" y="1082726"/>
                </a:lnTo>
                <a:lnTo>
                  <a:pt x="1995678" y="1068541"/>
                </a:lnTo>
                <a:lnTo>
                  <a:pt x="2016252" y="1053632"/>
                </a:lnTo>
                <a:lnTo>
                  <a:pt x="2036826" y="1038020"/>
                </a:lnTo>
                <a:lnTo>
                  <a:pt x="2057400" y="1021731"/>
                </a:lnTo>
                <a:lnTo>
                  <a:pt x="2077974" y="1004790"/>
                </a:lnTo>
                <a:lnTo>
                  <a:pt x="2098548" y="987222"/>
                </a:lnTo>
                <a:lnTo>
                  <a:pt x="2119122" y="969054"/>
                </a:lnTo>
                <a:lnTo>
                  <a:pt x="2139696" y="950315"/>
                </a:lnTo>
                <a:lnTo>
                  <a:pt x="2160270" y="931034"/>
                </a:lnTo>
                <a:lnTo>
                  <a:pt x="2180844" y="911240"/>
                </a:lnTo>
                <a:lnTo>
                  <a:pt x="2201418" y="890964"/>
                </a:lnTo>
                <a:lnTo>
                  <a:pt x="2221992" y="870237"/>
                </a:lnTo>
                <a:lnTo>
                  <a:pt x="2242566" y="849091"/>
                </a:lnTo>
                <a:lnTo>
                  <a:pt x="2263140" y="827559"/>
                </a:lnTo>
                <a:lnTo>
                  <a:pt x="2283714" y="805673"/>
                </a:lnTo>
                <a:lnTo>
                  <a:pt x="2304288" y="783468"/>
                </a:lnTo>
                <a:lnTo>
                  <a:pt x="2324862" y="760978"/>
                </a:lnTo>
                <a:lnTo>
                  <a:pt x="2345436" y="738237"/>
                </a:lnTo>
                <a:lnTo>
                  <a:pt x="2366010" y="715281"/>
                </a:lnTo>
                <a:lnTo>
                  <a:pt x="2386584" y="692145"/>
                </a:lnTo>
                <a:lnTo>
                  <a:pt x="2407158" y="668864"/>
                </a:lnTo>
                <a:lnTo>
                  <a:pt x="2427732" y="645475"/>
                </a:lnTo>
                <a:lnTo>
                  <a:pt x="2448306" y="622014"/>
                </a:lnTo>
                <a:lnTo>
                  <a:pt x="2468880" y="598516"/>
                </a:lnTo>
                <a:lnTo>
                  <a:pt x="2489454" y="575019"/>
                </a:lnTo>
                <a:lnTo>
                  <a:pt x="2510028" y="551557"/>
                </a:lnTo>
                <a:lnTo>
                  <a:pt x="2530602" y="528168"/>
                </a:lnTo>
                <a:lnTo>
                  <a:pt x="2551176" y="504888"/>
                </a:lnTo>
                <a:lnTo>
                  <a:pt x="2571750" y="481752"/>
                </a:lnTo>
                <a:lnTo>
                  <a:pt x="2592324" y="458795"/>
                </a:lnTo>
                <a:lnTo>
                  <a:pt x="2612898" y="436055"/>
                </a:lnTo>
                <a:lnTo>
                  <a:pt x="2633472" y="413565"/>
                </a:lnTo>
                <a:lnTo>
                  <a:pt x="2654046" y="391360"/>
                </a:lnTo>
                <a:lnTo>
                  <a:pt x="2674620" y="369474"/>
                </a:lnTo>
                <a:lnTo>
                  <a:pt x="2695194" y="347942"/>
                </a:lnTo>
                <a:lnTo>
                  <a:pt x="2715768" y="326796"/>
                </a:lnTo>
                <a:lnTo>
                  <a:pt x="2736342" y="306069"/>
                </a:lnTo>
                <a:lnTo>
                  <a:pt x="2756916" y="285792"/>
                </a:lnTo>
                <a:lnTo>
                  <a:pt x="2777490" y="265998"/>
                </a:lnTo>
                <a:lnTo>
                  <a:pt x="2798064" y="246717"/>
                </a:lnTo>
                <a:lnTo>
                  <a:pt x="2818638" y="227979"/>
                </a:lnTo>
                <a:lnTo>
                  <a:pt x="2839212" y="209811"/>
                </a:lnTo>
                <a:lnTo>
                  <a:pt x="2859786" y="192243"/>
                </a:lnTo>
                <a:lnTo>
                  <a:pt x="2880360" y="175301"/>
                </a:lnTo>
                <a:lnTo>
                  <a:pt x="2900934" y="159012"/>
                </a:lnTo>
                <a:lnTo>
                  <a:pt x="2921508" y="143401"/>
                </a:lnTo>
                <a:lnTo>
                  <a:pt x="2942082" y="128491"/>
                </a:lnTo>
                <a:lnTo>
                  <a:pt x="2962656" y="114306"/>
                </a:lnTo>
                <a:lnTo>
                  <a:pt x="2983230" y="100868"/>
                </a:lnTo>
                <a:lnTo>
                  <a:pt x="3003804" y="88197"/>
                </a:lnTo>
                <a:lnTo>
                  <a:pt x="3024378" y="76313"/>
                </a:lnTo>
                <a:lnTo>
                  <a:pt x="3044952" y="65234"/>
                </a:lnTo>
                <a:lnTo>
                  <a:pt x="3065526" y="54978"/>
                </a:lnTo>
                <a:lnTo>
                  <a:pt x="3086100" y="45559"/>
                </a:lnTo>
                <a:lnTo>
                  <a:pt x="3106674" y="36993"/>
                </a:lnTo>
                <a:lnTo>
                  <a:pt x="3127248" y="29293"/>
                </a:lnTo>
                <a:lnTo>
                  <a:pt x="3147822" y="22471"/>
                </a:lnTo>
                <a:lnTo>
                  <a:pt x="3168396" y="16537"/>
                </a:lnTo>
                <a:lnTo>
                  <a:pt x="3188970" y="11500"/>
                </a:lnTo>
                <a:lnTo>
                  <a:pt x="3209544" y="7369"/>
                </a:lnTo>
                <a:lnTo>
                  <a:pt x="3230118" y="4149"/>
                </a:lnTo>
                <a:lnTo>
                  <a:pt x="3250692" y="1845"/>
                </a:lnTo>
                <a:lnTo>
                  <a:pt x="3271266" y="461"/>
                </a:lnTo>
                <a:lnTo>
                  <a:pt x="3291840" y="0"/>
                </a:lnTo>
              </a:path>
            </a:pathLst>
          </a:custGeom>
          <a:ln w="25400">
            <a:solidFill>
              <a:srgbClr val="C0590F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731520" y="1949421"/>
            <a:ext cx="3291840" cy="1496119"/>
          </a:xfrm>
          <a:custGeom>
            <a:avLst/>
            <a:gdLst/>
            <a:ahLst/>
            <a:cxnLst/>
            <a:rect l="l" t="t" r="r" b="b"/>
            <a:pathLst>
              <a:path w="3291840" h="1496119">
                <a:moveTo>
                  <a:pt x="0" y="149541"/>
                </a:moveTo>
                <a:lnTo>
                  <a:pt x="20574" y="132379"/>
                </a:lnTo>
                <a:lnTo>
                  <a:pt x="41148" y="116167"/>
                </a:lnTo>
                <a:lnTo>
                  <a:pt x="61722" y="100929"/>
                </a:lnTo>
                <a:lnTo>
                  <a:pt x="82296" y="86689"/>
                </a:lnTo>
                <a:lnTo>
                  <a:pt x="102870" y="73468"/>
                </a:lnTo>
                <a:lnTo>
                  <a:pt x="123444" y="61288"/>
                </a:lnTo>
                <a:lnTo>
                  <a:pt x="144018" y="50167"/>
                </a:lnTo>
                <a:lnTo>
                  <a:pt x="164592" y="40121"/>
                </a:lnTo>
                <a:lnTo>
                  <a:pt x="185166" y="31168"/>
                </a:lnTo>
                <a:lnTo>
                  <a:pt x="205740" y="23320"/>
                </a:lnTo>
                <a:lnTo>
                  <a:pt x="226314" y="16589"/>
                </a:lnTo>
                <a:lnTo>
                  <a:pt x="246888" y="10986"/>
                </a:lnTo>
                <a:lnTo>
                  <a:pt x="267462" y="6520"/>
                </a:lnTo>
                <a:lnTo>
                  <a:pt x="288036" y="3197"/>
                </a:lnTo>
                <a:lnTo>
                  <a:pt x="308610" y="1023"/>
                </a:lnTo>
                <a:lnTo>
                  <a:pt x="329184" y="0"/>
                </a:lnTo>
                <a:lnTo>
                  <a:pt x="349758" y="131"/>
                </a:lnTo>
                <a:lnTo>
                  <a:pt x="370332" y="1415"/>
                </a:lnTo>
                <a:lnTo>
                  <a:pt x="390906" y="3851"/>
                </a:lnTo>
                <a:lnTo>
                  <a:pt x="411480" y="7434"/>
                </a:lnTo>
                <a:lnTo>
                  <a:pt x="432054" y="12159"/>
                </a:lnTo>
                <a:lnTo>
                  <a:pt x="452628" y="18018"/>
                </a:lnTo>
                <a:lnTo>
                  <a:pt x="473202" y="25004"/>
                </a:lnTo>
                <a:lnTo>
                  <a:pt x="493776" y="33104"/>
                </a:lnTo>
                <a:lnTo>
                  <a:pt x="514350" y="42306"/>
                </a:lnTo>
                <a:lnTo>
                  <a:pt x="534924" y="52597"/>
                </a:lnTo>
                <a:lnTo>
                  <a:pt x="555498" y="63961"/>
                </a:lnTo>
                <a:lnTo>
                  <a:pt x="576072" y="76379"/>
                </a:lnTo>
                <a:lnTo>
                  <a:pt x="596646" y="89832"/>
                </a:lnTo>
                <a:lnTo>
                  <a:pt x="617220" y="104301"/>
                </a:lnTo>
                <a:lnTo>
                  <a:pt x="637794" y="119762"/>
                </a:lnTo>
                <a:lnTo>
                  <a:pt x="658368" y="136192"/>
                </a:lnTo>
                <a:lnTo>
                  <a:pt x="678942" y="153566"/>
                </a:lnTo>
                <a:lnTo>
                  <a:pt x="699516" y="171856"/>
                </a:lnTo>
                <a:lnTo>
                  <a:pt x="720090" y="191035"/>
                </a:lnTo>
                <a:lnTo>
                  <a:pt x="740664" y="211072"/>
                </a:lnTo>
                <a:lnTo>
                  <a:pt x="761238" y="231938"/>
                </a:lnTo>
                <a:lnTo>
                  <a:pt x="781812" y="253599"/>
                </a:lnTo>
                <a:lnTo>
                  <a:pt x="802386" y="276023"/>
                </a:lnTo>
                <a:lnTo>
                  <a:pt x="822960" y="299175"/>
                </a:lnTo>
                <a:lnTo>
                  <a:pt x="843534" y="323019"/>
                </a:lnTo>
                <a:lnTo>
                  <a:pt x="864108" y="347518"/>
                </a:lnTo>
                <a:lnTo>
                  <a:pt x="884682" y="372635"/>
                </a:lnTo>
                <a:lnTo>
                  <a:pt x="905256" y="398330"/>
                </a:lnTo>
                <a:lnTo>
                  <a:pt x="925830" y="424565"/>
                </a:lnTo>
                <a:lnTo>
                  <a:pt x="946404" y="451299"/>
                </a:lnTo>
                <a:lnTo>
                  <a:pt x="966978" y="478490"/>
                </a:lnTo>
                <a:lnTo>
                  <a:pt x="987552" y="506097"/>
                </a:lnTo>
                <a:lnTo>
                  <a:pt x="1008126" y="534077"/>
                </a:lnTo>
                <a:lnTo>
                  <a:pt x="1028700" y="562387"/>
                </a:lnTo>
                <a:lnTo>
                  <a:pt x="1049274" y="590984"/>
                </a:lnTo>
                <a:lnTo>
                  <a:pt x="1069848" y="619822"/>
                </a:lnTo>
                <a:lnTo>
                  <a:pt x="1090422" y="648858"/>
                </a:lnTo>
                <a:lnTo>
                  <a:pt x="1110996" y="678047"/>
                </a:lnTo>
                <a:lnTo>
                  <a:pt x="1131570" y="707345"/>
                </a:lnTo>
                <a:lnTo>
                  <a:pt x="1152144" y="736705"/>
                </a:lnTo>
                <a:lnTo>
                  <a:pt x="1172718" y="766082"/>
                </a:lnTo>
                <a:lnTo>
                  <a:pt x="1193292" y="795432"/>
                </a:lnTo>
                <a:lnTo>
                  <a:pt x="1213866" y="824708"/>
                </a:lnTo>
                <a:lnTo>
                  <a:pt x="1234440" y="853867"/>
                </a:lnTo>
                <a:lnTo>
                  <a:pt x="1255014" y="882862"/>
                </a:lnTo>
                <a:lnTo>
                  <a:pt x="1275588" y="911649"/>
                </a:lnTo>
                <a:lnTo>
                  <a:pt x="1296162" y="940184"/>
                </a:lnTo>
                <a:lnTo>
                  <a:pt x="1316736" y="968423"/>
                </a:lnTo>
                <a:lnTo>
                  <a:pt x="1337310" y="996322"/>
                </a:lnTo>
                <a:lnTo>
                  <a:pt x="1357884" y="1023839"/>
                </a:lnTo>
                <a:lnTo>
                  <a:pt x="1378458" y="1050930"/>
                </a:lnTo>
                <a:lnTo>
                  <a:pt x="1399032" y="1077554"/>
                </a:lnTo>
                <a:lnTo>
                  <a:pt x="1419606" y="1103670"/>
                </a:lnTo>
                <a:lnTo>
                  <a:pt x="1440180" y="1129238"/>
                </a:lnTo>
                <a:lnTo>
                  <a:pt x="1460754" y="1154218"/>
                </a:lnTo>
                <a:lnTo>
                  <a:pt x="1481328" y="1178571"/>
                </a:lnTo>
                <a:lnTo>
                  <a:pt x="1501902" y="1202261"/>
                </a:lnTo>
                <a:lnTo>
                  <a:pt x="1522476" y="1225251"/>
                </a:lnTo>
                <a:lnTo>
                  <a:pt x="1543050" y="1247504"/>
                </a:lnTo>
                <a:lnTo>
                  <a:pt x="1563624" y="1268988"/>
                </a:lnTo>
                <a:lnTo>
                  <a:pt x="1584198" y="1289668"/>
                </a:lnTo>
                <a:lnTo>
                  <a:pt x="1604772" y="1309514"/>
                </a:lnTo>
                <a:lnTo>
                  <a:pt x="1625346" y="1328493"/>
                </a:lnTo>
                <a:lnTo>
                  <a:pt x="1645920" y="1346578"/>
                </a:lnTo>
                <a:lnTo>
                  <a:pt x="1666494" y="1363739"/>
                </a:lnTo>
                <a:lnTo>
                  <a:pt x="1687068" y="1379952"/>
                </a:lnTo>
                <a:lnTo>
                  <a:pt x="1707642" y="1395190"/>
                </a:lnTo>
                <a:lnTo>
                  <a:pt x="1728216" y="1409430"/>
                </a:lnTo>
                <a:lnTo>
                  <a:pt x="1748790" y="1422650"/>
                </a:lnTo>
                <a:lnTo>
                  <a:pt x="1769364" y="1434831"/>
                </a:lnTo>
                <a:lnTo>
                  <a:pt x="1789938" y="1445952"/>
                </a:lnTo>
                <a:lnTo>
                  <a:pt x="1810512" y="1455997"/>
                </a:lnTo>
                <a:lnTo>
                  <a:pt x="1831086" y="1464951"/>
                </a:lnTo>
                <a:lnTo>
                  <a:pt x="1851660" y="1472799"/>
                </a:lnTo>
                <a:lnTo>
                  <a:pt x="1872234" y="1479530"/>
                </a:lnTo>
                <a:lnTo>
                  <a:pt x="1892808" y="1485132"/>
                </a:lnTo>
                <a:lnTo>
                  <a:pt x="1913382" y="1489599"/>
                </a:lnTo>
                <a:lnTo>
                  <a:pt x="1933956" y="1492922"/>
                </a:lnTo>
                <a:lnTo>
                  <a:pt x="1954530" y="1495096"/>
                </a:lnTo>
                <a:lnTo>
                  <a:pt x="1975104" y="1496119"/>
                </a:lnTo>
                <a:lnTo>
                  <a:pt x="1995678" y="1495988"/>
                </a:lnTo>
                <a:lnTo>
                  <a:pt x="2016252" y="1494703"/>
                </a:lnTo>
                <a:lnTo>
                  <a:pt x="2036826" y="1492268"/>
                </a:lnTo>
                <a:lnTo>
                  <a:pt x="2057400" y="1488685"/>
                </a:lnTo>
                <a:lnTo>
                  <a:pt x="2077974" y="1483960"/>
                </a:lnTo>
                <a:lnTo>
                  <a:pt x="2098548" y="1478100"/>
                </a:lnTo>
                <a:lnTo>
                  <a:pt x="2119122" y="1471115"/>
                </a:lnTo>
                <a:lnTo>
                  <a:pt x="2139696" y="1463015"/>
                </a:lnTo>
                <a:lnTo>
                  <a:pt x="2160270" y="1453812"/>
                </a:lnTo>
                <a:lnTo>
                  <a:pt x="2180844" y="1443521"/>
                </a:lnTo>
                <a:lnTo>
                  <a:pt x="2201418" y="1432158"/>
                </a:lnTo>
                <a:lnTo>
                  <a:pt x="2221992" y="1419740"/>
                </a:lnTo>
                <a:lnTo>
                  <a:pt x="2242566" y="1406286"/>
                </a:lnTo>
                <a:lnTo>
                  <a:pt x="2263140" y="1391818"/>
                </a:lnTo>
                <a:lnTo>
                  <a:pt x="2283714" y="1376356"/>
                </a:lnTo>
                <a:lnTo>
                  <a:pt x="2304288" y="1359926"/>
                </a:lnTo>
                <a:lnTo>
                  <a:pt x="2324862" y="1342553"/>
                </a:lnTo>
                <a:lnTo>
                  <a:pt x="2345436" y="1324262"/>
                </a:lnTo>
                <a:lnTo>
                  <a:pt x="2366010" y="1305084"/>
                </a:lnTo>
                <a:lnTo>
                  <a:pt x="2386584" y="1285046"/>
                </a:lnTo>
                <a:lnTo>
                  <a:pt x="2407158" y="1264181"/>
                </a:lnTo>
                <a:lnTo>
                  <a:pt x="2427732" y="1242519"/>
                </a:lnTo>
                <a:lnTo>
                  <a:pt x="2448306" y="1220095"/>
                </a:lnTo>
                <a:lnTo>
                  <a:pt x="2468880" y="1196944"/>
                </a:lnTo>
                <a:lnTo>
                  <a:pt x="2489454" y="1173100"/>
                </a:lnTo>
                <a:lnTo>
                  <a:pt x="2510028" y="1148601"/>
                </a:lnTo>
                <a:lnTo>
                  <a:pt x="2530602" y="1123484"/>
                </a:lnTo>
                <a:lnTo>
                  <a:pt x="2551176" y="1097788"/>
                </a:lnTo>
                <a:lnTo>
                  <a:pt x="2571750" y="1071553"/>
                </a:lnTo>
                <a:lnTo>
                  <a:pt x="2592324" y="1044820"/>
                </a:lnTo>
                <a:lnTo>
                  <a:pt x="2612898" y="1017628"/>
                </a:lnTo>
                <a:lnTo>
                  <a:pt x="2633472" y="990021"/>
                </a:lnTo>
                <a:lnTo>
                  <a:pt x="2654046" y="962041"/>
                </a:lnTo>
                <a:lnTo>
                  <a:pt x="2674620" y="933731"/>
                </a:lnTo>
                <a:lnTo>
                  <a:pt x="2695194" y="905135"/>
                </a:lnTo>
                <a:lnTo>
                  <a:pt x="2715768" y="876297"/>
                </a:lnTo>
                <a:lnTo>
                  <a:pt x="2736342" y="847260"/>
                </a:lnTo>
                <a:lnTo>
                  <a:pt x="2756916" y="818071"/>
                </a:lnTo>
                <a:lnTo>
                  <a:pt x="2777490" y="788774"/>
                </a:lnTo>
                <a:lnTo>
                  <a:pt x="2798064" y="759414"/>
                </a:lnTo>
                <a:lnTo>
                  <a:pt x="2818638" y="730037"/>
                </a:lnTo>
                <a:lnTo>
                  <a:pt x="2839212" y="700687"/>
                </a:lnTo>
                <a:lnTo>
                  <a:pt x="2859786" y="671410"/>
                </a:lnTo>
                <a:lnTo>
                  <a:pt x="2880360" y="642252"/>
                </a:lnTo>
                <a:lnTo>
                  <a:pt x="2900934" y="613257"/>
                </a:lnTo>
                <a:lnTo>
                  <a:pt x="2921508" y="584469"/>
                </a:lnTo>
                <a:lnTo>
                  <a:pt x="2942082" y="555934"/>
                </a:lnTo>
                <a:lnTo>
                  <a:pt x="2962656" y="527695"/>
                </a:lnTo>
                <a:lnTo>
                  <a:pt x="2983230" y="499796"/>
                </a:lnTo>
                <a:lnTo>
                  <a:pt x="3003804" y="472280"/>
                </a:lnTo>
                <a:lnTo>
                  <a:pt x="3024378" y="445189"/>
                </a:lnTo>
                <a:lnTo>
                  <a:pt x="3044952" y="418565"/>
                </a:lnTo>
                <a:lnTo>
                  <a:pt x="3065526" y="392449"/>
                </a:lnTo>
                <a:lnTo>
                  <a:pt x="3086100" y="366881"/>
                </a:lnTo>
                <a:lnTo>
                  <a:pt x="3106674" y="341901"/>
                </a:lnTo>
                <a:lnTo>
                  <a:pt x="3127248" y="317547"/>
                </a:lnTo>
                <a:lnTo>
                  <a:pt x="3147822" y="293857"/>
                </a:lnTo>
                <a:lnTo>
                  <a:pt x="3168396" y="270868"/>
                </a:lnTo>
                <a:lnTo>
                  <a:pt x="3188970" y="248614"/>
                </a:lnTo>
                <a:lnTo>
                  <a:pt x="3209544" y="227131"/>
                </a:lnTo>
                <a:lnTo>
                  <a:pt x="3230118" y="206450"/>
                </a:lnTo>
                <a:lnTo>
                  <a:pt x="3250692" y="186605"/>
                </a:lnTo>
                <a:lnTo>
                  <a:pt x="3271266" y="167625"/>
                </a:lnTo>
                <a:lnTo>
                  <a:pt x="3291840" y="149541"/>
                </a:lnTo>
              </a:path>
            </a:pathLst>
          </a:custGeom>
          <a:ln w="34925">
            <a:solidFill>
              <a:srgbClr val="2E7D32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40080" y="3749040"/>
            <a:ext cx="3703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әр сәтте орындалады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Графикте: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(3 А),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(4 А),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(5 А)</a:t>
            </a:r>
            <a:endParaRPr lang="en-US" sz="1450" dirty="0"/>
          </a:p>
        </p:txBody>
      </p:sp>
      <p:sp>
        <p:nvSpPr>
          <p:cNvPr id="17" name="Shape 14"/>
          <p:cNvSpPr/>
          <p:nvPr/>
        </p:nvSpPr>
        <p:spPr>
          <a:xfrm>
            <a:off x="4663440" y="1097280"/>
            <a:ext cx="4023360" cy="4389120"/>
          </a:xfrm>
          <a:prstGeom prst="roundRect">
            <a:avLst>
              <a:gd name="adj" fmla="val 1591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4663440" y="10972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3D63B8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4846320" y="10972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Кешенді мәндер үшін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5120640" y="3429000"/>
            <a:ext cx="2377440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21" name="Shape 18"/>
          <p:cNvSpPr/>
          <p:nvPr/>
        </p:nvSpPr>
        <p:spPr>
          <a:xfrm flipV="1">
            <a:off x="5303520" y="1874520"/>
            <a:ext cx="0" cy="169164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22" name="Text 19"/>
          <p:cNvSpPr txBox="1"/>
          <p:nvPr/>
        </p:nvSpPr>
        <p:spPr>
          <a:xfrm>
            <a:off x="7406640" y="344728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5358384" y="182880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8A93A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+j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5303520" y="3429000"/>
            <a:ext cx="960120" cy="0"/>
          </a:xfrm>
          <a:prstGeom prst="line">
            <a:avLst/>
          </a:prstGeom>
          <a:noFill/>
          <a:ln w="2857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5" name="Text 22"/>
          <p:cNvSpPr txBox="1"/>
          <p:nvPr/>
        </p:nvSpPr>
        <p:spPr>
          <a:xfrm>
            <a:off x="6080760" y="344728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400" b="1" baseline="-4000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 flipV="1">
            <a:off x="5303520" y="2148840"/>
            <a:ext cx="0" cy="1280160"/>
          </a:xfrm>
          <a:prstGeom prst="line">
            <a:avLst/>
          </a:prstGeom>
          <a:noFill/>
          <a:ln w="2857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27" name="Text 24"/>
          <p:cNvSpPr txBox="1"/>
          <p:nvPr/>
        </p:nvSpPr>
        <p:spPr>
          <a:xfrm>
            <a:off x="4892040" y="196596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400" b="1" baseline="-4000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 flipV="1">
            <a:off x="5303520" y="2148842"/>
            <a:ext cx="960122" cy="1280158"/>
          </a:xfrm>
          <a:prstGeom prst="line">
            <a:avLst/>
          </a:prstGeom>
          <a:noFill/>
          <a:ln w="38100">
            <a:solidFill>
              <a:srgbClr val="2E7D32"/>
            </a:solidFill>
            <a:prstDash val="solid"/>
            <a:tailEnd type="triangle"/>
          </a:ln>
        </p:spPr>
      </p:sp>
      <p:sp>
        <p:nvSpPr>
          <p:cNvPr id="29" name="Text 26"/>
          <p:cNvSpPr txBox="1"/>
          <p:nvPr/>
        </p:nvSpPr>
        <p:spPr>
          <a:xfrm>
            <a:off x="6309362" y="196596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endParaRPr lang="en-US" sz="1400" dirty="0"/>
          </a:p>
        </p:txBody>
      </p:sp>
      <p:sp>
        <p:nvSpPr>
          <p:cNvPr id="30" name="Shape 27"/>
          <p:cNvSpPr/>
          <p:nvPr/>
        </p:nvSpPr>
        <p:spPr>
          <a:xfrm flipV="1">
            <a:off x="6263640" y="2148840"/>
            <a:ext cx="0" cy="1280160"/>
          </a:xfrm>
          <a:prstGeom prst="line">
            <a:avLst/>
          </a:prstGeom>
          <a:noFill/>
          <a:ln w="15875">
            <a:solidFill>
              <a:srgbClr val="C0590F"/>
            </a:solidFill>
            <a:prstDash val="dash"/>
            <a:tailEnd type="triangle"/>
          </a:ln>
        </p:spPr>
      </p:sp>
      <p:sp>
        <p:nvSpPr>
          <p:cNvPr id="31" name="Text 28"/>
          <p:cNvSpPr txBox="1"/>
          <p:nvPr/>
        </p:nvSpPr>
        <p:spPr>
          <a:xfrm>
            <a:off x="4846320" y="3749040"/>
            <a:ext cx="3703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Ė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Алгебралық теңдеулер жүйесі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 +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= 5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50" i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j53,13°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450" dirty="0"/>
          </a:p>
        </p:txBody>
      </p:sp>
      <p:sp>
        <p:nvSpPr>
          <p:cNvPr id="32" name="Shape 29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FCEFE4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НАЗАР АУДАРЫҢЫЗ</a:t>
            </a:r>
            <a:endParaRPr lang="en-US" sz="950" dirty="0"/>
          </a:p>
        </p:txBody>
      </p:sp>
      <p:sp>
        <p:nvSpPr>
          <p:cNvPr id="34" name="Text 31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Әсерлік мәндердің </a:t>
            </a:r>
            <a:r>
              <a:rPr lang="en-US" sz="1400" b="1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модульдері</a:t>
            </a: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үшін заңдар орындалмайды! Мысал: түйінге </a:t>
            </a:r>
            <a:r>
              <a:rPr lang="en-US" sz="1400" dirty="0">
                <a:solidFill>
                  <a:srgbClr val="7A3A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90°</a:t>
            </a: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ығысқан 3 А және 4 А токтар кірсе, шығатын ток </a:t>
            </a:r>
            <a:r>
              <a:rPr lang="en-US" sz="1400" dirty="0">
                <a:solidFill>
                  <a:srgbClr val="7A3A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А, ал </a:t>
            </a:r>
            <a:r>
              <a:rPr lang="en-US" sz="1400" dirty="0">
                <a:solidFill>
                  <a:srgbClr val="7A3A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 емес.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Кешенді (символдық) әдістің алгоритмі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7-дәріс  ·  Синусоидалы ток. Кешенді әдіс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1851660" cy="3840480"/>
          </a:xfrm>
          <a:prstGeom prst="roundRect">
            <a:avLst>
              <a:gd name="adj" fmla="val 3457"/>
            </a:avLst>
          </a:prstGeom>
          <a:solidFill>
            <a:srgbClr val="EAF0FA"/>
          </a:solidFill>
          <a:ln/>
        </p:spPr>
      </p:sp>
      <p:sp>
        <p:nvSpPr>
          <p:cNvPr id="8" name="Shape 5"/>
          <p:cNvSpPr/>
          <p:nvPr/>
        </p:nvSpPr>
        <p:spPr>
          <a:xfrm>
            <a:off x="1181862" y="1261872"/>
            <a:ext cx="402336" cy="402336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08710" y="12618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1755648"/>
            <a:ext cx="16687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Уақыттан кешенге</a:t>
            </a:r>
            <a:endParaRPr lang="en-US" sz="1450" dirty="0"/>
          </a:p>
        </p:txBody>
      </p:sp>
      <p:sp>
        <p:nvSpPr>
          <p:cNvPr id="11" name="Text 8"/>
          <p:cNvSpPr txBox="1"/>
          <p:nvPr/>
        </p:nvSpPr>
        <p:spPr>
          <a:xfrm>
            <a:off x="566928" y="2395728"/>
            <a:ext cx="1632204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Барлық ЭҚК мен токтарды кешенді әсерлік мәнге ауыстыру: </a:t>
            </a:r>
            <a:r>
              <a:rPr lang="en-US" sz="12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2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2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2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→ </a:t>
            </a:r>
            <a:r>
              <a:rPr lang="en-US" sz="12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Ė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2336292" y="3017520"/>
            <a:ext cx="219456" cy="0"/>
          </a:xfrm>
          <a:prstGeom prst="line">
            <a:avLst/>
          </a:prstGeom>
          <a:noFill/>
          <a:ln w="25400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13" name="Shape 10"/>
          <p:cNvSpPr/>
          <p:nvPr/>
        </p:nvSpPr>
        <p:spPr>
          <a:xfrm>
            <a:off x="2583180" y="1097280"/>
            <a:ext cx="1851660" cy="3840480"/>
          </a:xfrm>
          <a:prstGeom prst="roundRect">
            <a:avLst>
              <a:gd name="adj" fmla="val 3457"/>
            </a:avLst>
          </a:prstGeom>
          <a:solidFill>
            <a:srgbClr val="EAF0FA"/>
          </a:solidFill>
          <a:ln/>
        </p:spPr>
      </p:sp>
      <p:sp>
        <p:nvSpPr>
          <p:cNvPr id="14" name="Shape 11"/>
          <p:cNvSpPr/>
          <p:nvPr/>
        </p:nvSpPr>
        <p:spPr>
          <a:xfrm>
            <a:off x="3307842" y="1261872"/>
            <a:ext cx="402336" cy="402336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3234690" y="12618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2674620" y="1755648"/>
            <a:ext cx="16687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Кешенді сұлба</a:t>
            </a:r>
            <a:endParaRPr lang="en-US" sz="1450" dirty="0"/>
          </a:p>
        </p:txBody>
      </p:sp>
      <p:sp>
        <p:nvSpPr>
          <p:cNvPr id="17" name="Text 14"/>
          <p:cNvSpPr txBox="1"/>
          <p:nvPr/>
        </p:nvSpPr>
        <p:spPr>
          <a:xfrm>
            <a:off x="2692908" y="2395728"/>
            <a:ext cx="1632204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Элементтерді кешенді кедергілермен алмастыру (8-дәріс)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4462272" y="3017520"/>
            <a:ext cx="219456" cy="0"/>
          </a:xfrm>
          <a:prstGeom prst="line">
            <a:avLst/>
          </a:prstGeom>
          <a:noFill/>
          <a:ln w="25400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4709160" y="1097280"/>
            <a:ext cx="1851660" cy="3840480"/>
          </a:xfrm>
          <a:prstGeom prst="roundRect">
            <a:avLst>
              <a:gd name="adj" fmla="val 3457"/>
            </a:avLst>
          </a:prstGeom>
          <a:solidFill>
            <a:srgbClr val="EAF0FA"/>
          </a:solidFill>
          <a:ln/>
        </p:spPr>
      </p:sp>
      <p:sp>
        <p:nvSpPr>
          <p:cNvPr id="20" name="Shape 17"/>
          <p:cNvSpPr/>
          <p:nvPr/>
        </p:nvSpPr>
        <p:spPr>
          <a:xfrm>
            <a:off x="5433822" y="1261872"/>
            <a:ext cx="402336" cy="402336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360670" y="12618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4800600" y="1755648"/>
            <a:ext cx="16687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Алгебралық есептеу</a:t>
            </a:r>
            <a:endParaRPr lang="en-US" sz="1450" dirty="0"/>
          </a:p>
        </p:txBody>
      </p:sp>
      <p:sp>
        <p:nvSpPr>
          <p:cNvPr id="23" name="Text 20"/>
          <p:cNvSpPr txBox="1"/>
          <p:nvPr/>
        </p:nvSpPr>
        <p:spPr>
          <a:xfrm>
            <a:off x="4818888" y="2395728"/>
            <a:ext cx="1632204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Тұрақты токтағы кез келген әдісті (Ом, Кирхгоф, КТӘ, ТПӘ) комплекс сандармен қолдану</a:t>
            </a:r>
            <a:endParaRPr lang="en-US" sz="1250" dirty="0"/>
          </a:p>
        </p:txBody>
      </p:sp>
      <p:sp>
        <p:nvSpPr>
          <p:cNvPr id="24" name="Shape 21"/>
          <p:cNvSpPr/>
          <p:nvPr/>
        </p:nvSpPr>
        <p:spPr>
          <a:xfrm>
            <a:off x="6588252" y="3017520"/>
            <a:ext cx="219456" cy="0"/>
          </a:xfrm>
          <a:prstGeom prst="line">
            <a:avLst/>
          </a:prstGeom>
          <a:noFill/>
          <a:ln w="25400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5" name="Shape 22"/>
          <p:cNvSpPr/>
          <p:nvPr/>
        </p:nvSpPr>
        <p:spPr>
          <a:xfrm>
            <a:off x="6835140" y="1097280"/>
            <a:ext cx="1851660" cy="3840480"/>
          </a:xfrm>
          <a:prstGeom prst="roundRect">
            <a:avLst>
              <a:gd name="adj" fmla="val 3457"/>
            </a:avLst>
          </a:prstGeom>
          <a:solidFill>
            <a:srgbClr val="1B2F5E"/>
          </a:solidFill>
          <a:ln/>
        </p:spPr>
      </p:sp>
      <p:sp>
        <p:nvSpPr>
          <p:cNvPr id="26" name="Shape 23"/>
          <p:cNvSpPr/>
          <p:nvPr/>
        </p:nvSpPr>
        <p:spPr>
          <a:xfrm>
            <a:off x="7559802" y="1261872"/>
            <a:ext cx="402336" cy="40233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7486650" y="12618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8" name="Text 25"/>
          <p:cNvSpPr txBox="1"/>
          <p:nvPr/>
        </p:nvSpPr>
        <p:spPr>
          <a:xfrm>
            <a:off x="6926580" y="1755648"/>
            <a:ext cx="16687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Кері өту</a:t>
            </a:r>
            <a:endParaRPr lang="en-US" sz="1450" dirty="0"/>
          </a:p>
        </p:txBody>
      </p:sp>
      <p:sp>
        <p:nvSpPr>
          <p:cNvPr id="29" name="Text 26"/>
          <p:cNvSpPr txBox="1"/>
          <p:nvPr/>
        </p:nvSpPr>
        <p:spPr>
          <a:xfrm>
            <a:off x="6944868" y="2395728"/>
            <a:ext cx="1632204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E3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Нәтижені лездік мәнге айналдыру: </a:t>
            </a:r>
            <a:r>
              <a:rPr lang="en-US" sz="1250" i="1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25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→ </a:t>
            </a:r>
            <a:r>
              <a:rPr lang="en-US" sz="1250" i="1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25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250" i="1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25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</a:t>
            </a:r>
            <a:r>
              <a:rPr lang="en-US" sz="1250" i="1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25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√2 </a:t>
            </a:r>
            <a:r>
              <a:rPr lang="en-US" sz="125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25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250" i="1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125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250" i="1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</a:t>
            </a:r>
            <a:r>
              <a:rPr lang="en-US" sz="1250" i="1" baseline="-4000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25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250" dirty="0"/>
          </a:p>
        </p:txBody>
      </p:sp>
      <p:sp>
        <p:nvSpPr>
          <p:cNvPr id="30" name="Shape 27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32" name="Text 29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Тұрақты ток тізбектеріне арналған барлық әдістер мен теоремалар (2–6-дәрістер) кешенді түрде толық сақталады.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Инженерлік қолданылуы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7-дәріс  ·  Синусоидалы ток. Кешенді әдіс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008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Номинал кернеулер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16916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Желі кернеуі 220/380 В, 10 кВ, 110 кВ — барлығы </a:t>
            </a:r>
            <a:r>
              <a:rPr lang="en-US" sz="155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әсерлік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мәндер. Оқшаулама амплитудаға (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√2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есе үлкен) есептеледі.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466344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84632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True RMS аспаптар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4846320" y="16916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Заманауи мультиметрлер әсерлік мәнді интеграл бойынша есептейді — бейсинусоидалы токтарда да дәл өлшейді.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45720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4008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Синхрофазорлар (PMU)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64008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Энергожүйедегі кернеу векторларын GPS уақытымен синхронды өлшейтін құрылғылар — векторлық диаграмманың нақты уақыттағы түрі.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466344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84632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Модельдеу бағдарламалары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484632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MATLAB, Python (complex түрі) және SPICE-тің AC-талдауы кешенді әдіспен жұмыс істейді.</a:t>
            </a:r>
            <a:endParaRPr lang="en-US" sz="15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Бақылау сұрақтары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7-дәріс  ·  Синусоидалы ток. Кешенді әдіс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30936" y="123052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22137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234440" y="109728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Неліктен айнымалы токтың негізгі сипаттамасы ретінде әсерлік мән алынады?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457200" y="1857538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30936" y="1990779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48640" y="198163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1234440" y="1857538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220 В желідегі кернеудің ең үлкен лездік мәні қанша? Оқшаулама қайсысына есептеледі?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457200" y="2617797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0936" y="2751038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48640" y="274189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234440" y="2617797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Неліктен бір жиіліктегі векторларды «тоқтатылған» күйде салуға болады?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457200" y="3378055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30936" y="3511296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48640" y="35021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1234440" y="3378055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Екі кернеудің әсерлік мәндерін неге арифметикалық қосуға болмайды?</a:t>
            </a:r>
            <a:endParaRPr lang="en-US" sz="1550" dirty="0"/>
          </a:p>
        </p:txBody>
      </p:sp>
      <p:sp>
        <p:nvSpPr>
          <p:cNvPr id="23" name="Shape 20"/>
          <p:cNvSpPr/>
          <p:nvPr/>
        </p:nvSpPr>
        <p:spPr>
          <a:xfrm>
            <a:off x="457200" y="4138313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30936" y="4271554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48640" y="4262410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1234440" y="4138313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Комплекс санды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-ге көбейту геометриялық тұрғыдан нені білдіреді?</a:t>
            </a:r>
            <a:endParaRPr lang="en-US" sz="1550" dirty="0"/>
          </a:p>
        </p:txBody>
      </p:sp>
      <p:sp>
        <p:nvSpPr>
          <p:cNvPr id="27" name="Shape 24"/>
          <p:cNvSpPr/>
          <p:nvPr/>
        </p:nvSpPr>
        <p:spPr>
          <a:xfrm>
            <a:off x="457200" y="4898571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30936" y="5031813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48640" y="502266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0" name="Text 27"/>
          <p:cNvSpPr txBox="1"/>
          <p:nvPr/>
        </p:nvSpPr>
        <p:spPr>
          <a:xfrm>
            <a:off x="1234440" y="4898571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Кешенді әдіс дифференциалдық теңдеуді қалай алгебралық теңдеуге айналдырады?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457200" y="565883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30936" y="579207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48640" y="578292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1234440" y="565883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Кешенді әдісті бейсинусоидалы токқа тікелей неге қолдануға болмайды?</a:t>
            </a:r>
            <a:endParaRPr lang="en-US" sz="15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9480" y="3749040"/>
            <a:ext cx="2286000" cy="369093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Қорытынды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143000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5" name="Shape 2"/>
          <p:cNvSpPr/>
          <p:nvPr/>
        </p:nvSpPr>
        <p:spPr>
          <a:xfrm>
            <a:off x="630936" y="1336853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530352" y="1309421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88720" y="1143000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Синусоидалы токтың әсерлік мәні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/√2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ол бірдей жылу бөлетін тұрақты токқа тең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57200" y="1987906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181758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30352" y="21543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88720" y="1987906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Синусоида айналмалы вектормен, ал бір жиіліктегі шамалар жиыны векторлық диаграммамен кескінделеді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57200" y="2832811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3" name="Shape 10"/>
          <p:cNvSpPr/>
          <p:nvPr/>
        </p:nvSpPr>
        <p:spPr>
          <a:xfrm>
            <a:off x="630936" y="3026664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30352" y="299923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1188720" y="2832811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Комплекс санның алгебралық, тригонометриялық және көрсеткіштік түрлері бар: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jb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|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i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jα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677717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871570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30352" y="384413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1188720" y="3677717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Кешенді әсерлік мән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Ue</a:t>
            </a:r>
            <a:r>
              <a:rPr lang="en-US" sz="1500" i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jψ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дифференциалдау —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jω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-ға көбейту, интегралдау —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jω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-ға бөлу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57200" y="4522622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21" name="Shape 18"/>
          <p:cNvSpPr/>
          <p:nvPr/>
        </p:nvSpPr>
        <p:spPr>
          <a:xfrm>
            <a:off x="630936" y="4716475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30352" y="4689043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4522622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Кирхгоф заңдары кешенді мәндер үшін орындалады; тұрақты ток әдістері кешенді түрде толық сақталады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" y="54406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ӘДЕБИЕТ (силлабус бойынша)</a:t>
            </a:r>
            <a:endParaRPr lang="en-US" sz="10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" y="5687568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Alexander C. K., Sadiku M. N. O. Fundamentals of Electric Circuits, 7th ed. — 367–409 б.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457200" y="649224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7-дәріс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ELC5421 7-дәріс: Синусоидалы токтың негізгі ұғымдары және синусоидалы шамаларды кешенді түрде кескіндеу</dc:title>
  <dc:subject>PptxGenJS Presentation</dc:subject>
  <dc:creator>Мамадияров М. М.</dc:creator>
  <cp:lastModifiedBy>Мамадияров М. М.</cp:lastModifiedBy>
  <cp:revision>1</cp:revision>
  <dcterms:created xsi:type="dcterms:W3CDTF">2026-09-29T10:51:27Z</dcterms:created>
  <dcterms:modified xsi:type="dcterms:W3CDTF">2026-09-29T10:51:27Z</dcterms:modified>
</cp:coreProperties>
</file>