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XL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Sheet1!$A$2:$A$58</c:f>
              <c:numCache>
                <c:formatCode>General</c:formatCode>
                <c:ptCount val="57"/>
                <c:pt idx="0">
                  <c:v>10</c:v>
                </c:pt>
                <c:pt idx="1">
                  <c:v>12.5</c:v>
                </c:pt>
                <c:pt idx="2">
                  <c:v>15</c:v>
                </c:pt>
                <c:pt idx="3">
                  <c:v>17.5</c:v>
                </c:pt>
                <c:pt idx="4">
                  <c:v>20</c:v>
                </c:pt>
                <c:pt idx="5">
                  <c:v>22.5</c:v>
                </c:pt>
                <c:pt idx="6">
                  <c:v>25</c:v>
                </c:pt>
                <c:pt idx="7">
                  <c:v>27.5</c:v>
                </c:pt>
                <c:pt idx="8">
                  <c:v>30</c:v>
                </c:pt>
                <c:pt idx="9">
                  <c:v>32.5</c:v>
                </c:pt>
                <c:pt idx="10">
                  <c:v>35</c:v>
                </c:pt>
                <c:pt idx="11">
                  <c:v>37.5</c:v>
                </c:pt>
                <c:pt idx="12">
                  <c:v>40</c:v>
                </c:pt>
                <c:pt idx="13">
                  <c:v>42.5</c:v>
                </c:pt>
                <c:pt idx="14">
                  <c:v>45</c:v>
                </c:pt>
                <c:pt idx="15">
                  <c:v>47.5</c:v>
                </c:pt>
                <c:pt idx="16">
                  <c:v>50</c:v>
                </c:pt>
                <c:pt idx="17">
                  <c:v>52.5</c:v>
                </c:pt>
                <c:pt idx="18">
                  <c:v>55</c:v>
                </c:pt>
                <c:pt idx="19">
                  <c:v>57.5</c:v>
                </c:pt>
                <c:pt idx="20">
                  <c:v>60</c:v>
                </c:pt>
                <c:pt idx="21">
                  <c:v>62.5</c:v>
                </c:pt>
                <c:pt idx="22">
                  <c:v>65</c:v>
                </c:pt>
                <c:pt idx="23">
                  <c:v>67.5</c:v>
                </c:pt>
                <c:pt idx="24">
                  <c:v>70</c:v>
                </c:pt>
                <c:pt idx="25">
                  <c:v>72.5</c:v>
                </c:pt>
                <c:pt idx="26">
                  <c:v>75</c:v>
                </c:pt>
                <c:pt idx="27">
                  <c:v>77.5</c:v>
                </c:pt>
                <c:pt idx="28">
                  <c:v>80</c:v>
                </c:pt>
                <c:pt idx="29">
                  <c:v>82.5</c:v>
                </c:pt>
                <c:pt idx="30">
                  <c:v>85</c:v>
                </c:pt>
                <c:pt idx="31">
                  <c:v>87.5</c:v>
                </c:pt>
                <c:pt idx="32">
                  <c:v>90</c:v>
                </c:pt>
                <c:pt idx="33">
                  <c:v>92.5</c:v>
                </c:pt>
                <c:pt idx="34">
                  <c:v>95</c:v>
                </c:pt>
                <c:pt idx="35">
                  <c:v>97.5</c:v>
                </c:pt>
                <c:pt idx="36">
                  <c:v>100</c:v>
                </c:pt>
                <c:pt idx="37">
                  <c:v>102.5</c:v>
                </c:pt>
                <c:pt idx="38">
                  <c:v>105</c:v>
                </c:pt>
                <c:pt idx="39">
                  <c:v>107.5</c:v>
                </c:pt>
                <c:pt idx="40">
                  <c:v>110</c:v>
                </c:pt>
                <c:pt idx="41">
                  <c:v>112.5</c:v>
                </c:pt>
                <c:pt idx="42">
                  <c:v>115</c:v>
                </c:pt>
                <c:pt idx="43">
                  <c:v>117.5</c:v>
                </c:pt>
                <c:pt idx="44">
                  <c:v>120</c:v>
                </c:pt>
                <c:pt idx="45">
                  <c:v>122.5</c:v>
                </c:pt>
                <c:pt idx="46">
                  <c:v>125</c:v>
                </c:pt>
                <c:pt idx="47">
                  <c:v>127.5</c:v>
                </c:pt>
                <c:pt idx="48">
                  <c:v>130</c:v>
                </c:pt>
                <c:pt idx="49">
                  <c:v>132.5</c:v>
                </c:pt>
                <c:pt idx="50">
                  <c:v>135</c:v>
                </c:pt>
                <c:pt idx="51">
                  <c:v>137.5</c:v>
                </c:pt>
                <c:pt idx="52">
                  <c:v>140</c:v>
                </c:pt>
                <c:pt idx="53">
                  <c:v>142.5</c:v>
                </c:pt>
                <c:pt idx="54">
                  <c:v>145</c:v>
                </c:pt>
                <c:pt idx="55">
                  <c:v>147.5</c:v>
                </c:pt>
                <c:pt idx="56">
                  <c:v>150</c:v>
                </c:pt>
              </c:numCache>
            </c:numRef>
          </c:xVal>
          <c:yVal>
            <c:numRef>
              <c:f>Sheet1!$B$2:$B$58</c:f>
              <c:numCache>
                <c:formatCode>General</c:formatCode>
                <c:ptCount val="57"/>
                <c:pt idx="0">
                  <c:v>6.283</c:v>
                </c:pt>
                <c:pt idx="1">
                  <c:v>7.854</c:v>
                </c:pt>
                <c:pt idx="2">
                  <c:v>9.425</c:v>
                </c:pt>
                <c:pt idx="3">
                  <c:v>10.996</c:v>
                </c:pt>
                <c:pt idx="4">
                  <c:v>12.566</c:v>
                </c:pt>
                <c:pt idx="5">
                  <c:v>14.137</c:v>
                </c:pt>
                <c:pt idx="6">
                  <c:v>15.708</c:v>
                </c:pt>
                <c:pt idx="7">
                  <c:v>17.279</c:v>
                </c:pt>
                <c:pt idx="8">
                  <c:v>18.85</c:v>
                </c:pt>
                <c:pt idx="9">
                  <c:v>20.42</c:v>
                </c:pt>
                <c:pt idx="10">
                  <c:v>21.991</c:v>
                </c:pt>
                <c:pt idx="11">
                  <c:v>23.562</c:v>
                </c:pt>
                <c:pt idx="12">
                  <c:v>25.133</c:v>
                </c:pt>
                <c:pt idx="13">
                  <c:v>26.704</c:v>
                </c:pt>
                <c:pt idx="14">
                  <c:v>28.274</c:v>
                </c:pt>
                <c:pt idx="15">
                  <c:v>29.845</c:v>
                </c:pt>
                <c:pt idx="16">
                  <c:v>31.416</c:v>
                </c:pt>
                <c:pt idx="17">
                  <c:v>32.987</c:v>
                </c:pt>
                <c:pt idx="18">
                  <c:v>34.558</c:v>
                </c:pt>
                <c:pt idx="19">
                  <c:v>36.128</c:v>
                </c:pt>
                <c:pt idx="20">
                  <c:v>37.699</c:v>
                </c:pt>
                <c:pt idx="21">
                  <c:v>39.27</c:v>
                </c:pt>
                <c:pt idx="22">
                  <c:v>40.841</c:v>
                </c:pt>
                <c:pt idx="23">
                  <c:v>42.412</c:v>
                </c:pt>
                <c:pt idx="24">
                  <c:v>43.982</c:v>
                </c:pt>
                <c:pt idx="25">
                  <c:v>45.553</c:v>
                </c:pt>
                <c:pt idx="26">
                  <c:v>47.124</c:v>
                </c:pt>
                <c:pt idx="27">
                  <c:v>48.695</c:v>
                </c:pt>
                <c:pt idx="28">
                  <c:v>50.265</c:v>
                </c:pt>
                <c:pt idx="29">
                  <c:v>51.836</c:v>
                </c:pt>
                <c:pt idx="30">
                  <c:v>53.407</c:v>
                </c:pt>
                <c:pt idx="31">
                  <c:v>54.978</c:v>
                </c:pt>
                <c:pt idx="32">
                  <c:v>56.549</c:v>
                </c:pt>
                <c:pt idx="33">
                  <c:v>58.119</c:v>
                </c:pt>
                <c:pt idx="34">
                  <c:v>59.69</c:v>
                </c:pt>
                <c:pt idx="35">
                  <c:v>61.261</c:v>
                </c:pt>
                <c:pt idx="36">
                  <c:v>62.832</c:v>
                </c:pt>
                <c:pt idx="37">
                  <c:v>64.403</c:v>
                </c:pt>
                <c:pt idx="38">
                  <c:v>65.973</c:v>
                </c:pt>
                <c:pt idx="39">
                  <c:v>67.544</c:v>
                </c:pt>
                <c:pt idx="40">
                  <c:v>69.115</c:v>
                </c:pt>
                <c:pt idx="41">
                  <c:v>70.686</c:v>
                </c:pt>
                <c:pt idx="42">
                  <c:v>72.257</c:v>
                </c:pt>
                <c:pt idx="43">
                  <c:v>73.827</c:v>
                </c:pt>
                <c:pt idx="44">
                  <c:v>75.398</c:v>
                </c:pt>
                <c:pt idx="45">
                  <c:v>76.969</c:v>
                </c:pt>
                <c:pt idx="46">
                  <c:v>78.54</c:v>
                </c:pt>
                <c:pt idx="47">
                  <c:v>80.111</c:v>
                </c:pt>
                <c:pt idx="48">
                  <c:v>81.681</c:v>
                </c:pt>
                <c:pt idx="49">
                  <c:v>83.252</c:v>
                </c:pt>
                <c:pt idx="50">
                  <c:v>84.823</c:v>
                </c:pt>
                <c:pt idx="51">
                  <c:v>86.394</c:v>
                </c:pt>
                <c:pt idx="52">
                  <c:v>87.965</c:v>
                </c:pt>
                <c:pt idx="53">
                  <c:v>89.535</c:v>
                </c:pt>
                <c:pt idx="54">
                  <c:v>91.106</c:v>
                </c:pt>
                <c:pt idx="55">
                  <c:v>92.677</c:v>
                </c:pt>
                <c:pt idx="56">
                  <c:v>94.248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XC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Sheet1!$A$2:$A$58</c:f>
              <c:numCache>
                <c:formatCode>General</c:formatCode>
                <c:ptCount val="57"/>
                <c:pt idx="0">
                  <c:v>10</c:v>
                </c:pt>
                <c:pt idx="1">
                  <c:v>12.5</c:v>
                </c:pt>
                <c:pt idx="2">
                  <c:v>15</c:v>
                </c:pt>
                <c:pt idx="3">
                  <c:v>17.5</c:v>
                </c:pt>
                <c:pt idx="4">
                  <c:v>20</c:v>
                </c:pt>
                <c:pt idx="5">
                  <c:v>22.5</c:v>
                </c:pt>
                <c:pt idx="6">
                  <c:v>25</c:v>
                </c:pt>
                <c:pt idx="7">
                  <c:v>27.5</c:v>
                </c:pt>
                <c:pt idx="8">
                  <c:v>30</c:v>
                </c:pt>
                <c:pt idx="9">
                  <c:v>32.5</c:v>
                </c:pt>
                <c:pt idx="10">
                  <c:v>35</c:v>
                </c:pt>
                <c:pt idx="11">
                  <c:v>37.5</c:v>
                </c:pt>
                <c:pt idx="12">
                  <c:v>40</c:v>
                </c:pt>
                <c:pt idx="13">
                  <c:v>42.5</c:v>
                </c:pt>
                <c:pt idx="14">
                  <c:v>45</c:v>
                </c:pt>
                <c:pt idx="15">
                  <c:v>47.5</c:v>
                </c:pt>
                <c:pt idx="16">
                  <c:v>50</c:v>
                </c:pt>
                <c:pt idx="17">
                  <c:v>52.5</c:v>
                </c:pt>
                <c:pt idx="18">
                  <c:v>55</c:v>
                </c:pt>
                <c:pt idx="19">
                  <c:v>57.5</c:v>
                </c:pt>
                <c:pt idx="20">
                  <c:v>60</c:v>
                </c:pt>
                <c:pt idx="21">
                  <c:v>62.5</c:v>
                </c:pt>
                <c:pt idx="22">
                  <c:v>65</c:v>
                </c:pt>
                <c:pt idx="23">
                  <c:v>67.5</c:v>
                </c:pt>
                <c:pt idx="24">
                  <c:v>70</c:v>
                </c:pt>
                <c:pt idx="25">
                  <c:v>72.5</c:v>
                </c:pt>
                <c:pt idx="26">
                  <c:v>75</c:v>
                </c:pt>
                <c:pt idx="27">
                  <c:v>77.5</c:v>
                </c:pt>
                <c:pt idx="28">
                  <c:v>80</c:v>
                </c:pt>
                <c:pt idx="29">
                  <c:v>82.5</c:v>
                </c:pt>
                <c:pt idx="30">
                  <c:v>85</c:v>
                </c:pt>
                <c:pt idx="31">
                  <c:v>87.5</c:v>
                </c:pt>
                <c:pt idx="32">
                  <c:v>90</c:v>
                </c:pt>
                <c:pt idx="33">
                  <c:v>92.5</c:v>
                </c:pt>
                <c:pt idx="34">
                  <c:v>95</c:v>
                </c:pt>
                <c:pt idx="35">
                  <c:v>97.5</c:v>
                </c:pt>
                <c:pt idx="36">
                  <c:v>100</c:v>
                </c:pt>
                <c:pt idx="37">
                  <c:v>102.5</c:v>
                </c:pt>
                <c:pt idx="38">
                  <c:v>105</c:v>
                </c:pt>
                <c:pt idx="39">
                  <c:v>107.5</c:v>
                </c:pt>
                <c:pt idx="40">
                  <c:v>110</c:v>
                </c:pt>
                <c:pt idx="41">
                  <c:v>112.5</c:v>
                </c:pt>
                <c:pt idx="42">
                  <c:v>115</c:v>
                </c:pt>
                <c:pt idx="43">
                  <c:v>117.5</c:v>
                </c:pt>
                <c:pt idx="44">
                  <c:v>120</c:v>
                </c:pt>
                <c:pt idx="45">
                  <c:v>122.5</c:v>
                </c:pt>
                <c:pt idx="46">
                  <c:v>125</c:v>
                </c:pt>
                <c:pt idx="47">
                  <c:v>127.5</c:v>
                </c:pt>
                <c:pt idx="48">
                  <c:v>130</c:v>
                </c:pt>
                <c:pt idx="49">
                  <c:v>132.5</c:v>
                </c:pt>
                <c:pt idx="50">
                  <c:v>135</c:v>
                </c:pt>
                <c:pt idx="51">
                  <c:v>137.5</c:v>
                </c:pt>
                <c:pt idx="52">
                  <c:v>140</c:v>
                </c:pt>
                <c:pt idx="53">
                  <c:v>142.5</c:v>
                </c:pt>
                <c:pt idx="54">
                  <c:v>145</c:v>
                </c:pt>
                <c:pt idx="55">
                  <c:v>147.5</c:v>
                </c:pt>
                <c:pt idx="56">
                  <c:v>150</c:v>
                </c:pt>
              </c:numCache>
            </c:numRef>
          </c:xVal>
          <c:yVal>
            <c:numRef>
              <c:f>Sheet1!$C$2:$C$58</c:f>
              <c:numCache>
                <c:formatCode>General</c:formatCode>
                <c:ptCount val="57"/>
                <c:pt idx="0">
                  <c:v>159.155</c:v>
                </c:pt>
                <c:pt idx="1">
                  <c:v>127.324</c:v>
                </c:pt>
                <c:pt idx="2">
                  <c:v>106.103</c:v>
                </c:pt>
                <c:pt idx="3">
                  <c:v>90.946</c:v>
                </c:pt>
                <c:pt idx="4">
                  <c:v>79.577</c:v>
                </c:pt>
                <c:pt idx="5">
                  <c:v>70.736</c:v>
                </c:pt>
                <c:pt idx="6">
                  <c:v>63.662</c:v>
                </c:pt>
                <c:pt idx="7">
                  <c:v>57.875</c:v>
                </c:pt>
                <c:pt idx="8">
                  <c:v>53.052</c:v>
                </c:pt>
                <c:pt idx="9">
                  <c:v>48.971</c:v>
                </c:pt>
                <c:pt idx="10">
                  <c:v>45.473</c:v>
                </c:pt>
                <c:pt idx="11">
                  <c:v>42.441</c:v>
                </c:pt>
                <c:pt idx="12">
                  <c:v>39.789</c:v>
                </c:pt>
                <c:pt idx="13">
                  <c:v>37.448</c:v>
                </c:pt>
                <c:pt idx="14">
                  <c:v>35.368</c:v>
                </c:pt>
                <c:pt idx="15">
                  <c:v>33.506</c:v>
                </c:pt>
                <c:pt idx="16">
                  <c:v>31.831</c:v>
                </c:pt>
                <c:pt idx="17">
                  <c:v>30.315</c:v>
                </c:pt>
                <c:pt idx="18">
                  <c:v>28.937</c:v>
                </c:pt>
                <c:pt idx="19">
                  <c:v>27.679</c:v>
                </c:pt>
                <c:pt idx="20">
                  <c:v>26.526</c:v>
                </c:pt>
                <c:pt idx="21">
                  <c:v>25.465</c:v>
                </c:pt>
                <c:pt idx="22">
                  <c:v>24.485</c:v>
                </c:pt>
                <c:pt idx="23">
                  <c:v>23.579</c:v>
                </c:pt>
                <c:pt idx="24">
                  <c:v>22.736</c:v>
                </c:pt>
                <c:pt idx="25">
                  <c:v>21.952</c:v>
                </c:pt>
                <c:pt idx="26">
                  <c:v>21.221</c:v>
                </c:pt>
                <c:pt idx="27">
                  <c:v>20.536</c:v>
                </c:pt>
                <c:pt idx="28">
                  <c:v>19.894</c:v>
                </c:pt>
                <c:pt idx="29">
                  <c:v>19.292</c:v>
                </c:pt>
                <c:pt idx="30">
                  <c:v>18.724</c:v>
                </c:pt>
                <c:pt idx="31">
                  <c:v>18.189</c:v>
                </c:pt>
                <c:pt idx="32">
                  <c:v>17.684</c:v>
                </c:pt>
                <c:pt idx="33">
                  <c:v>17.206</c:v>
                </c:pt>
                <c:pt idx="34">
                  <c:v>16.753</c:v>
                </c:pt>
                <c:pt idx="35">
                  <c:v>16.324</c:v>
                </c:pt>
                <c:pt idx="36">
                  <c:v>15.915</c:v>
                </c:pt>
                <c:pt idx="37">
                  <c:v>15.527</c:v>
                </c:pt>
                <c:pt idx="38">
                  <c:v>15.158</c:v>
                </c:pt>
                <c:pt idx="39">
                  <c:v>14.805</c:v>
                </c:pt>
                <c:pt idx="40">
                  <c:v>14.469</c:v>
                </c:pt>
                <c:pt idx="41">
                  <c:v>14.147</c:v>
                </c:pt>
                <c:pt idx="42">
                  <c:v>13.84</c:v>
                </c:pt>
                <c:pt idx="43">
                  <c:v>13.545</c:v>
                </c:pt>
                <c:pt idx="44">
                  <c:v>13.263</c:v>
                </c:pt>
                <c:pt idx="45">
                  <c:v>12.992</c:v>
                </c:pt>
                <c:pt idx="46">
                  <c:v>12.732</c:v>
                </c:pt>
                <c:pt idx="47">
                  <c:v>12.483</c:v>
                </c:pt>
                <c:pt idx="48">
                  <c:v>12.243</c:v>
                </c:pt>
                <c:pt idx="49">
                  <c:v>12.012</c:v>
                </c:pt>
                <c:pt idx="50">
                  <c:v>11.789</c:v>
                </c:pt>
                <c:pt idx="51">
                  <c:v>11.575</c:v>
                </c:pt>
                <c:pt idx="52">
                  <c:v>11.368</c:v>
                </c:pt>
                <c:pt idx="53">
                  <c:v>11.169</c:v>
                </c:pt>
                <c:pt idx="54">
                  <c:v>10.976</c:v>
                </c:pt>
                <c:pt idx="55">
                  <c:v>10.79</c:v>
                </c:pt>
                <c:pt idx="56">
                  <c:v>10.61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5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f, Гц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20"/>
      </c:val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X, Ом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1.xm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Айнымалы ток тізбектеріндегі R, L, C элементтері, кедергі және өткізгіштік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Идеал R, L, C элементтері және олардағы энергия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Резистор, индуктивтілік және сыйымдылық синусоидалы ток тізбегінде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кедергілердің жиілікке тәуелділігі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 RLC тізбегі: кешенді кедергі, кедергілер үшбұрышы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 сипаты: активті, индуктивті, сыйымдылық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өткізгіштік және параллель RLC тізбегі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 мен өткізгіштікті өзара түрлендіру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R, L, C элементтеріндегі ток пен кернеудің фазалық байланысын түсіндіреді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 және сыйымдылық кедергілерді жиілік бойынша есептейді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кедергіні алгебралық және көрсеткіштік түрде жазады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 RLC тізбегінің векторлық диаграммасын тұрғызады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тізбекті кешенді өткізгіштік арқылы есептейді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 және параллель орынбасу сұлбаларын өзара ауыстырады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Идеал пассивті элементтер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құрылғылар үш идеал элементтің комбинациясымен модельденеді.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2621280" cy="365760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96596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 </a:t>
            </a: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960120" y="2743200"/>
            <a:ext cx="1615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539240" y="266547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0080" y="3154680"/>
            <a:ext cx="2255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энергиясын қайтымсыз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жылуға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айналдырады. Энергия жинамайды.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261360" y="1828800"/>
            <a:ext cx="2621280" cy="365760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444240" y="196596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 </a:t>
            </a: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3764280" y="2743200"/>
            <a:ext cx="1615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34256" y="2715768"/>
            <a:ext cx="475488" cy="54864"/>
          </a:xfrm>
          <a:prstGeom prst="rect">
            <a:avLst/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4334256" y="26837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453128" y="26837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572000" y="26837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690872" y="26837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3444240" y="3154680"/>
            <a:ext cx="2255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өрісінде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энергия жинайды: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4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</a:t>
            </a:r>
            <a:r>
              <a:rPr lang="en-US" sz="14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Токтың секірмелі өзгеруіне қарсы әсер етеді.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065520" y="1828800"/>
            <a:ext cx="2621280" cy="365760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248400" y="196596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Сыйымдылық </a:t>
            </a: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568440" y="2743200"/>
            <a:ext cx="1615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321296" y="2697480"/>
            <a:ext cx="109728" cy="91440"/>
          </a:xfrm>
          <a:prstGeom prst="rect">
            <a:avLst/>
          </a:prstGeom>
          <a:solidFill>
            <a:srgbClr val="EAF0FA"/>
          </a:solidFill>
          <a:ln/>
        </p:spPr>
      </p:sp>
      <p:sp>
        <p:nvSpPr>
          <p:cNvPr id="26" name="Shape 23"/>
          <p:cNvSpPr/>
          <p:nvPr/>
        </p:nvSpPr>
        <p:spPr>
          <a:xfrm>
            <a:off x="7321296" y="2578608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431024" y="2578608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248400" y="3154680"/>
            <a:ext cx="2255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өрісінде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энергия жинайды: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4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</a:t>
            </a:r>
            <a:r>
              <a:rPr lang="en-US" sz="14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Кернеудің секірмелі өзгеруіне қарсы әсер етеді.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31" name="Text 28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энергияны жұтпайды, тек көзбен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алмасады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бұл реактивті қуаттың (9-дәріс) табиғаты.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 ток тізбегіндегі резистор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51560"/>
            <a:ext cx="8229600" cy="685800"/>
          </a:xfrm>
          <a:prstGeom prst="roundRect">
            <a:avLst>
              <a:gd name="adj" fmla="val 9333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0515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⇒ 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Rİ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457200" y="1920240"/>
            <a:ext cx="2103120" cy="2286000"/>
          </a:xfrm>
          <a:prstGeom prst="roundRect">
            <a:avLst>
              <a:gd name="adj" fmla="val 304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325880" y="22860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275588" y="22357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275588" y="37901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248156" y="283464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83464" y="29260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1097280" y="2377440"/>
            <a:ext cx="0" cy="32004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704088" y="24003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1828800" y="2468880"/>
            <a:ext cx="0" cy="1188720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8" name="Text 15"/>
          <p:cNvSpPr txBox="1"/>
          <p:nvPr/>
        </p:nvSpPr>
        <p:spPr>
          <a:xfrm>
            <a:off x="1874520" y="29260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2743200" y="1920240"/>
            <a:ext cx="3566160" cy="2286000"/>
          </a:xfrm>
          <a:prstGeom prst="roundRect">
            <a:avLst>
              <a:gd name="adj" fmla="val 280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926080" y="3063240"/>
            <a:ext cx="318211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 flipV="1">
            <a:off x="2926080" y="2075688"/>
            <a:ext cx="0" cy="190195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5943600" y="308152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2926080" y="2268208"/>
            <a:ext cx="3108960" cy="1590157"/>
          </a:xfrm>
          <a:custGeom>
            <a:avLst/>
            <a:gdLst/>
            <a:ahLst/>
            <a:cxnLst/>
            <a:rect l="l" t="t" r="r" b="b"/>
            <a:pathLst>
              <a:path w="3108960" h="1590157">
                <a:moveTo>
                  <a:pt x="0" y="795032"/>
                </a:moveTo>
                <a:lnTo>
                  <a:pt x="19431" y="760696"/>
                </a:lnTo>
                <a:lnTo>
                  <a:pt x="38862" y="726423"/>
                </a:lnTo>
                <a:lnTo>
                  <a:pt x="58293" y="692279"/>
                </a:lnTo>
                <a:lnTo>
                  <a:pt x="77724" y="658326"/>
                </a:lnTo>
                <a:lnTo>
                  <a:pt x="97155" y="624629"/>
                </a:lnTo>
                <a:lnTo>
                  <a:pt x="116586" y="591249"/>
                </a:lnTo>
                <a:lnTo>
                  <a:pt x="136017" y="558249"/>
                </a:lnTo>
                <a:lnTo>
                  <a:pt x="155448" y="525692"/>
                </a:lnTo>
                <a:lnTo>
                  <a:pt x="174879" y="493636"/>
                </a:lnTo>
                <a:lnTo>
                  <a:pt x="194310" y="462143"/>
                </a:lnTo>
                <a:lnTo>
                  <a:pt x="213741" y="431271"/>
                </a:lnTo>
                <a:lnTo>
                  <a:pt x="233172" y="401078"/>
                </a:lnTo>
                <a:lnTo>
                  <a:pt x="252603" y="371620"/>
                </a:lnTo>
                <a:lnTo>
                  <a:pt x="272034" y="342952"/>
                </a:lnTo>
                <a:lnTo>
                  <a:pt x="291465" y="315127"/>
                </a:lnTo>
                <a:lnTo>
                  <a:pt x="310896" y="288197"/>
                </a:lnTo>
                <a:lnTo>
                  <a:pt x="330327" y="262213"/>
                </a:lnTo>
                <a:lnTo>
                  <a:pt x="349758" y="237223"/>
                </a:lnTo>
                <a:lnTo>
                  <a:pt x="369189" y="213274"/>
                </a:lnTo>
                <a:lnTo>
                  <a:pt x="388620" y="190410"/>
                </a:lnTo>
                <a:lnTo>
                  <a:pt x="408051" y="168675"/>
                </a:lnTo>
                <a:lnTo>
                  <a:pt x="427482" y="148108"/>
                </a:lnTo>
                <a:lnTo>
                  <a:pt x="446913" y="128747"/>
                </a:lnTo>
                <a:lnTo>
                  <a:pt x="466344" y="110630"/>
                </a:lnTo>
                <a:lnTo>
                  <a:pt x="485775" y="93790"/>
                </a:lnTo>
                <a:lnTo>
                  <a:pt x="505206" y="78258"/>
                </a:lnTo>
                <a:lnTo>
                  <a:pt x="524637" y="64063"/>
                </a:lnTo>
                <a:lnTo>
                  <a:pt x="544068" y="51232"/>
                </a:lnTo>
                <a:lnTo>
                  <a:pt x="563499" y="39789"/>
                </a:lnTo>
                <a:lnTo>
                  <a:pt x="582930" y="29755"/>
                </a:lnTo>
                <a:lnTo>
                  <a:pt x="602361" y="21148"/>
                </a:lnTo>
                <a:lnTo>
                  <a:pt x="621792" y="13986"/>
                </a:lnTo>
                <a:lnTo>
                  <a:pt x="641223" y="8280"/>
                </a:lnTo>
                <a:lnTo>
                  <a:pt x="660654" y="4043"/>
                </a:lnTo>
                <a:lnTo>
                  <a:pt x="680085" y="1281"/>
                </a:lnTo>
                <a:lnTo>
                  <a:pt x="699516" y="0"/>
                </a:lnTo>
                <a:lnTo>
                  <a:pt x="718947" y="202"/>
                </a:lnTo>
                <a:lnTo>
                  <a:pt x="738378" y="1888"/>
                </a:lnTo>
                <a:lnTo>
                  <a:pt x="757809" y="5052"/>
                </a:lnTo>
                <a:lnTo>
                  <a:pt x="777240" y="9691"/>
                </a:lnTo>
                <a:lnTo>
                  <a:pt x="796671" y="15795"/>
                </a:lnTo>
                <a:lnTo>
                  <a:pt x="816102" y="23353"/>
                </a:lnTo>
                <a:lnTo>
                  <a:pt x="835533" y="32351"/>
                </a:lnTo>
                <a:lnTo>
                  <a:pt x="854964" y="42771"/>
                </a:lnTo>
                <a:lnTo>
                  <a:pt x="874395" y="54595"/>
                </a:lnTo>
                <a:lnTo>
                  <a:pt x="893826" y="67800"/>
                </a:lnTo>
                <a:lnTo>
                  <a:pt x="913257" y="82362"/>
                </a:lnTo>
                <a:lnTo>
                  <a:pt x="932688" y="98254"/>
                </a:lnTo>
                <a:lnTo>
                  <a:pt x="952119" y="115446"/>
                </a:lnTo>
                <a:lnTo>
                  <a:pt x="971550" y="133906"/>
                </a:lnTo>
                <a:lnTo>
                  <a:pt x="990981" y="153599"/>
                </a:lnTo>
                <a:lnTo>
                  <a:pt x="1010412" y="174488"/>
                </a:lnTo>
                <a:lnTo>
                  <a:pt x="1029843" y="196536"/>
                </a:lnTo>
                <a:lnTo>
                  <a:pt x="1049274" y="219700"/>
                </a:lnTo>
                <a:lnTo>
                  <a:pt x="1068705" y="243937"/>
                </a:lnTo>
                <a:lnTo>
                  <a:pt x="1088136" y="269203"/>
                </a:lnTo>
                <a:lnTo>
                  <a:pt x="1107567" y="295450"/>
                </a:lnTo>
                <a:lnTo>
                  <a:pt x="1126998" y="322629"/>
                </a:lnTo>
                <a:lnTo>
                  <a:pt x="1146429" y="350689"/>
                </a:lnTo>
                <a:lnTo>
                  <a:pt x="1165860" y="379578"/>
                </a:lnTo>
                <a:lnTo>
                  <a:pt x="1185291" y="409242"/>
                </a:lnTo>
                <a:lnTo>
                  <a:pt x="1204722" y="439626"/>
                </a:lnTo>
                <a:lnTo>
                  <a:pt x="1224153" y="470673"/>
                </a:lnTo>
                <a:lnTo>
                  <a:pt x="1243584" y="502325"/>
                </a:lnTo>
                <a:lnTo>
                  <a:pt x="1263015" y="534524"/>
                </a:lnTo>
                <a:lnTo>
                  <a:pt x="1282446" y="567208"/>
                </a:lnTo>
                <a:lnTo>
                  <a:pt x="1301877" y="600317"/>
                </a:lnTo>
                <a:lnTo>
                  <a:pt x="1321308" y="633790"/>
                </a:lnTo>
                <a:lnTo>
                  <a:pt x="1340739" y="667563"/>
                </a:lnTo>
                <a:lnTo>
                  <a:pt x="1360170" y="701575"/>
                </a:lnTo>
                <a:lnTo>
                  <a:pt x="1379601" y="735760"/>
                </a:lnTo>
                <a:lnTo>
                  <a:pt x="1399032" y="770057"/>
                </a:lnTo>
                <a:lnTo>
                  <a:pt x="1418463" y="804400"/>
                </a:lnTo>
                <a:lnTo>
                  <a:pt x="1437894" y="838725"/>
                </a:lnTo>
                <a:lnTo>
                  <a:pt x="1457325" y="872969"/>
                </a:lnTo>
                <a:lnTo>
                  <a:pt x="1476756" y="907067"/>
                </a:lnTo>
                <a:lnTo>
                  <a:pt x="1496187" y="940957"/>
                </a:lnTo>
                <a:lnTo>
                  <a:pt x="1515618" y="974574"/>
                </a:lnTo>
                <a:lnTo>
                  <a:pt x="1535049" y="1007856"/>
                </a:lnTo>
                <a:lnTo>
                  <a:pt x="1554480" y="1040741"/>
                </a:lnTo>
                <a:lnTo>
                  <a:pt x="1573911" y="1073168"/>
                </a:lnTo>
                <a:lnTo>
                  <a:pt x="1593342" y="1105076"/>
                </a:lnTo>
                <a:lnTo>
                  <a:pt x="1612773" y="1136405"/>
                </a:lnTo>
                <a:lnTo>
                  <a:pt x="1632204" y="1167098"/>
                </a:lnTo>
                <a:lnTo>
                  <a:pt x="1651635" y="1197096"/>
                </a:lnTo>
                <a:lnTo>
                  <a:pt x="1671066" y="1226344"/>
                </a:lnTo>
                <a:lnTo>
                  <a:pt x="1690497" y="1254788"/>
                </a:lnTo>
                <a:lnTo>
                  <a:pt x="1709928" y="1282373"/>
                </a:lnTo>
                <a:lnTo>
                  <a:pt x="1729359" y="1309050"/>
                </a:lnTo>
                <a:lnTo>
                  <a:pt x="1748790" y="1334767"/>
                </a:lnTo>
                <a:lnTo>
                  <a:pt x="1768221" y="1359478"/>
                </a:lnTo>
                <a:lnTo>
                  <a:pt x="1787652" y="1383136"/>
                </a:lnTo>
                <a:lnTo>
                  <a:pt x="1807083" y="1405696"/>
                </a:lnTo>
                <a:lnTo>
                  <a:pt x="1826514" y="1427117"/>
                </a:lnTo>
                <a:lnTo>
                  <a:pt x="1845945" y="1447358"/>
                </a:lnTo>
                <a:lnTo>
                  <a:pt x="1865376" y="1466383"/>
                </a:lnTo>
                <a:lnTo>
                  <a:pt x="1884807" y="1484155"/>
                </a:lnTo>
                <a:lnTo>
                  <a:pt x="1904238" y="1500642"/>
                </a:lnTo>
                <a:lnTo>
                  <a:pt x="1923669" y="1515812"/>
                </a:lnTo>
                <a:lnTo>
                  <a:pt x="1943100" y="1529637"/>
                </a:lnTo>
                <a:lnTo>
                  <a:pt x="1962531" y="1542092"/>
                </a:lnTo>
                <a:lnTo>
                  <a:pt x="1981962" y="1553153"/>
                </a:lnTo>
                <a:lnTo>
                  <a:pt x="2001393" y="1562799"/>
                </a:lnTo>
                <a:lnTo>
                  <a:pt x="2020824" y="1571013"/>
                </a:lnTo>
                <a:lnTo>
                  <a:pt x="2040255" y="1577780"/>
                </a:lnTo>
                <a:lnTo>
                  <a:pt x="2059686" y="1583086"/>
                </a:lnTo>
                <a:lnTo>
                  <a:pt x="2079117" y="1586922"/>
                </a:lnTo>
                <a:lnTo>
                  <a:pt x="2098548" y="1589280"/>
                </a:lnTo>
                <a:lnTo>
                  <a:pt x="2117979" y="1590157"/>
                </a:lnTo>
                <a:lnTo>
                  <a:pt x="2137410" y="1589550"/>
                </a:lnTo>
                <a:lnTo>
                  <a:pt x="2156841" y="1587461"/>
                </a:lnTo>
                <a:lnTo>
                  <a:pt x="2176272" y="1583893"/>
                </a:lnTo>
                <a:lnTo>
                  <a:pt x="2195703" y="1578854"/>
                </a:lnTo>
                <a:lnTo>
                  <a:pt x="2215134" y="1572352"/>
                </a:lnTo>
                <a:lnTo>
                  <a:pt x="2234565" y="1564400"/>
                </a:lnTo>
                <a:lnTo>
                  <a:pt x="2253996" y="1555012"/>
                </a:lnTo>
                <a:lnTo>
                  <a:pt x="2273427" y="1544207"/>
                </a:lnTo>
                <a:lnTo>
                  <a:pt x="2292858" y="1532004"/>
                </a:lnTo>
                <a:lnTo>
                  <a:pt x="2312289" y="1518426"/>
                </a:lnTo>
                <a:lnTo>
                  <a:pt x="2331720" y="1503499"/>
                </a:lnTo>
                <a:lnTo>
                  <a:pt x="2351151" y="1487249"/>
                </a:lnTo>
                <a:lnTo>
                  <a:pt x="2370582" y="1469709"/>
                </a:lnTo>
                <a:lnTo>
                  <a:pt x="2390013" y="1450909"/>
                </a:lnTo>
                <a:lnTo>
                  <a:pt x="2409444" y="1430886"/>
                </a:lnTo>
                <a:lnTo>
                  <a:pt x="2428875" y="1409676"/>
                </a:lnTo>
                <a:lnTo>
                  <a:pt x="2448306" y="1387320"/>
                </a:lnTo>
                <a:lnTo>
                  <a:pt x="2467737" y="1363859"/>
                </a:lnTo>
                <a:lnTo>
                  <a:pt x="2487168" y="1339337"/>
                </a:lnTo>
                <a:lnTo>
                  <a:pt x="2506599" y="1313799"/>
                </a:lnTo>
                <a:lnTo>
                  <a:pt x="2526030" y="1287293"/>
                </a:lnTo>
                <a:lnTo>
                  <a:pt x="2545461" y="1259869"/>
                </a:lnTo>
                <a:lnTo>
                  <a:pt x="2564892" y="1231577"/>
                </a:lnTo>
                <a:lnTo>
                  <a:pt x="2584323" y="1202471"/>
                </a:lnTo>
                <a:lnTo>
                  <a:pt x="2603754" y="1172605"/>
                </a:lnTo>
                <a:lnTo>
                  <a:pt x="2623185" y="1142035"/>
                </a:lnTo>
                <a:lnTo>
                  <a:pt x="2642616" y="1110817"/>
                </a:lnTo>
                <a:lnTo>
                  <a:pt x="2662047" y="1079010"/>
                </a:lnTo>
                <a:lnTo>
                  <a:pt x="2681478" y="1046673"/>
                </a:lnTo>
                <a:lnTo>
                  <a:pt x="2700909" y="1013866"/>
                </a:lnTo>
                <a:lnTo>
                  <a:pt x="2720340" y="980652"/>
                </a:lnTo>
                <a:lnTo>
                  <a:pt x="2739771" y="947091"/>
                </a:lnTo>
                <a:lnTo>
                  <a:pt x="2759202" y="913246"/>
                </a:lnTo>
                <a:lnTo>
                  <a:pt x="2778633" y="879181"/>
                </a:lnTo>
                <a:lnTo>
                  <a:pt x="2798064" y="844959"/>
                </a:lnTo>
                <a:lnTo>
                  <a:pt x="2817495" y="810644"/>
                </a:lnTo>
                <a:lnTo>
                  <a:pt x="2836926" y="776299"/>
                </a:lnTo>
                <a:lnTo>
                  <a:pt x="2856357" y="741990"/>
                </a:lnTo>
                <a:lnTo>
                  <a:pt x="2875788" y="707779"/>
                </a:lnTo>
                <a:lnTo>
                  <a:pt x="2895219" y="673732"/>
                </a:lnTo>
                <a:lnTo>
                  <a:pt x="2914650" y="639910"/>
                </a:lnTo>
                <a:lnTo>
                  <a:pt x="2934081" y="606378"/>
                </a:lnTo>
                <a:lnTo>
                  <a:pt x="2953512" y="573198"/>
                </a:lnTo>
                <a:lnTo>
                  <a:pt x="2972943" y="540432"/>
                </a:lnTo>
                <a:lnTo>
                  <a:pt x="2992374" y="508141"/>
                </a:lnTo>
                <a:lnTo>
                  <a:pt x="3011805" y="476385"/>
                </a:lnTo>
                <a:lnTo>
                  <a:pt x="3031236" y="445223"/>
                </a:lnTo>
                <a:lnTo>
                  <a:pt x="3050667" y="414715"/>
                </a:lnTo>
                <a:lnTo>
                  <a:pt x="3070098" y="384915"/>
                </a:lnTo>
                <a:lnTo>
                  <a:pt x="3089529" y="355881"/>
                </a:lnTo>
                <a:lnTo>
                  <a:pt x="3108960" y="327666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926080" y="2546469"/>
            <a:ext cx="3108960" cy="1033602"/>
          </a:xfrm>
          <a:custGeom>
            <a:avLst/>
            <a:gdLst/>
            <a:ahLst/>
            <a:cxnLst/>
            <a:rect l="l" t="t" r="r" b="b"/>
            <a:pathLst>
              <a:path w="3108960" h="1033602">
                <a:moveTo>
                  <a:pt x="0" y="516771"/>
                </a:moveTo>
                <a:lnTo>
                  <a:pt x="19431" y="494452"/>
                </a:lnTo>
                <a:lnTo>
                  <a:pt x="38862" y="472175"/>
                </a:lnTo>
                <a:lnTo>
                  <a:pt x="58293" y="449981"/>
                </a:lnTo>
                <a:lnTo>
                  <a:pt x="77724" y="427912"/>
                </a:lnTo>
                <a:lnTo>
                  <a:pt x="97155" y="406009"/>
                </a:lnTo>
                <a:lnTo>
                  <a:pt x="116586" y="384312"/>
                </a:lnTo>
                <a:lnTo>
                  <a:pt x="136017" y="362862"/>
                </a:lnTo>
                <a:lnTo>
                  <a:pt x="155448" y="341699"/>
                </a:lnTo>
                <a:lnTo>
                  <a:pt x="174879" y="320864"/>
                </a:lnTo>
                <a:lnTo>
                  <a:pt x="194310" y="300393"/>
                </a:lnTo>
                <a:lnTo>
                  <a:pt x="213741" y="280326"/>
                </a:lnTo>
                <a:lnTo>
                  <a:pt x="233172" y="260701"/>
                </a:lnTo>
                <a:lnTo>
                  <a:pt x="252603" y="241553"/>
                </a:lnTo>
                <a:lnTo>
                  <a:pt x="272034" y="222918"/>
                </a:lnTo>
                <a:lnTo>
                  <a:pt x="291465" y="204832"/>
                </a:lnTo>
                <a:lnTo>
                  <a:pt x="310896" y="187328"/>
                </a:lnTo>
                <a:lnTo>
                  <a:pt x="330327" y="170439"/>
                </a:lnTo>
                <a:lnTo>
                  <a:pt x="349758" y="154195"/>
                </a:lnTo>
                <a:lnTo>
                  <a:pt x="369189" y="138628"/>
                </a:lnTo>
                <a:lnTo>
                  <a:pt x="388620" y="123767"/>
                </a:lnTo>
                <a:lnTo>
                  <a:pt x="408051" y="109639"/>
                </a:lnTo>
                <a:lnTo>
                  <a:pt x="427482" y="96270"/>
                </a:lnTo>
                <a:lnTo>
                  <a:pt x="446913" y="83686"/>
                </a:lnTo>
                <a:lnTo>
                  <a:pt x="466344" y="71910"/>
                </a:lnTo>
                <a:lnTo>
                  <a:pt x="485775" y="60963"/>
                </a:lnTo>
                <a:lnTo>
                  <a:pt x="505206" y="50868"/>
                </a:lnTo>
                <a:lnTo>
                  <a:pt x="524637" y="41641"/>
                </a:lnTo>
                <a:lnTo>
                  <a:pt x="544068" y="33301"/>
                </a:lnTo>
                <a:lnTo>
                  <a:pt x="563499" y="25863"/>
                </a:lnTo>
                <a:lnTo>
                  <a:pt x="582930" y="19341"/>
                </a:lnTo>
                <a:lnTo>
                  <a:pt x="602361" y="13746"/>
                </a:lnTo>
                <a:lnTo>
                  <a:pt x="621792" y="9091"/>
                </a:lnTo>
                <a:lnTo>
                  <a:pt x="641223" y="5382"/>
                </a:lnTo>
                <a:lnTo>
                  <a:pt x="660654" y="2628"/>
                </a:lnTo>
                <a:lnTo>
                  <a:pt x="680085" y="833"/>
                </a:lnTo>
                <a:lnTo>
                  <a:pt x="699516" y="0"/>
                </a:lnTo>
                <a:lnTo>
                  <a:pt x="718947" y="131"/>
                </a:lnTo>
                <a:lnTo>
                  <a:pt x="738378" y="1227"/>
                </a:lnTo>
                <a:lnTo>
                  <a:pt x="757809" y="3284"/>
                </a:lnTo>
                <a:lnTo>
                  <a:pt x="777240" y="6299"/>
                </a:lnTo>
                <a:lnTo>
                  <a:pt x="796671" y="10267"/>
                </a:lnTo>
                <a:lnTo>
                  <a:pt x="816102" y="15180"/>
                </a:lnTo>
                <a:lnTo>
                  <a:pt x="835533" y="21028"/>
                </a:lnTo>
                <a:lnTo>
                  <a:pt x="854964" y="27801"/>
                </a:lnTo>
                <a:lnTo>
                  <a:pt x="874395" y="35487"/>
                </a:lnTo>
                <a:lnTo>
                  <a:pt x="893826" y="44070"/>
                </a:lnTo>
                <a:lnTo>
                  <a:pt x="913257" y="53536"/>
                </a:lnTo>
                <a:lnTo>
                  <a:pt x="932688" y="63865"/>
                </a:lnTo>
                <a:lnTo>
                  <a:pt x="952119" y="75040"/>
                </a:lnTo>
                <a:lnTo>
                  <a:pt x="971550" y="87039"/>
                </a:lnTo>
                <a:lnTo>
                  <a:pt x="990981" y="99839"/>
                </a:lnTo>
                <a:lnTo>
                  <a:pt x="1010412" y="113417"/>
                </a:lnTo>
                <a:lnTo>
                  <a:pt x="1029843" y="127748"/>
                </a:lnTo>
                <a:lnTo>
                  <a:pt x="1049274" y="142805"/>
                </a:lnTo>
                <a:lnTo>
                  <a:pt x="1068705" y="158559"/>
                </a:lnTo>
                <a:lnTo>
                  <a:pt x="1088136" y="174982"/>
                </a:lnTo>
                <a:lnTo>
                  <a:pt x="1107567" y="192042"/>
                </a:lnTo>
                <a:lnTo>
                  <a:pt x="1126998" y="209709"/>
                </a:lnTo>
                <a:lnTo>
                  <a:pt x="1146429" y="227948"/>
                </a:lnTo>
                <a:lnTo>
                  <a:pt x="1165860" y="246726"/>
                </a:lnTo>
                <a:lnTo>
                  <a:pt x="1185291" y="266007"/>
                </a:lnTo>
                <a:lnTo>
                  <a:pt x="1204722" y="285757"/>
                </a:lnTo>
                <a:lnTo>
                  <a:pt x="1224153" y="305938"/>
                </a:lnTo>
                <a:lnTo>
                  <a:pt x="1243584" y="326511"/>
                </a:lnTo>
                <a:lnTo>
                  <a:pt x="1263015" y="347440"/>
                </a:lnTo>
                <a:lnTo>
                  <a:pt x="1282446" y="368685"/>
                </a:lnTo>
                <a:lnTo>
                  <a:pt x="1301877" y="390206"/>
                </a:lnTo>
                <a:lnTo>
                  <a:pt x="1321308" y="411963"/>
                </a:lnTo>
                <a:lnTo>
                  <a:pt x="1340739" y="433916"/>
                </a:lnTo>
                <a:lnTo>
                  <a:pt x="1360170" y="456024"/>
                </a:lnTo>
                <a:lnTo>
                  <a:pt x="1379601" y="478244"/>
                </a:lnTo>
                <a:lnTo>
                  <a:pt x="1399032" y="500537"/>
                </a:lnTo>
                <a:lnTo>
                  <a:pt x="1418463" y="522860"/>
                </a:lnTo>
                <a:lnTo>
                  <a:pt x="1437894" y="545171"/>
                </a:lnTo>
                <a:lnTo>
                  <a:pt x="1457325" y="567430"/>
                </a:lnTo>
                <a:lnTo>
                  <a:pt x="1476756" y="589594"/>
                </a:lnTo>
                <a:lnTo>
                  <a:pt x="1496187" y="611622"/>
                </a:lnTo>
                <a:lnTo>
                  <a:pt x="1515618" y="633473"/>
                </a:lnTo>
                <a:lnTo>
                  <a:pt x="1535049" y="655106"/>
                </a:lnTo>
                <a:lnTo>
                  <a:pt x="1554480" y="676482"/>
                </a:lnTo>
                <a:lnTo>
                  <a:pt x="1573911" y="697559"/>
                </a:lnTo>
                <a:lnTo>
                  <a:pt x="1593342" y="718299"/>
                </a:lnTo>
                <a:lnTo>
                  <a:pt x="1612773" y="738663"/>
                </a:lnTo>
                <a:lnTo>
                  <a:pt x="1632204" y="758613"/>
                </a:lnTo>
                <a:lnTo>
                  <a:pt x="1651635" y="778112"/>
                </a:lnTo>
                <a:lnTo>
                  <a:pt x="1671066" y="797124"/>
                </a:lnTo>
                <a:lnTo>
                  <a:pt x="1690497" y="815612"/>
                </a:lnTo>
                <a:lnTo>
                  <a:pt x="1709928" y="833543"/>
                </a:lnTo>
                <a:lnTo>
                  <a:pt x="1729359" y="850882"/>
                </a:lnTo>
                <a:lnTo>
                  <a:pt x="1748790" y="867599"/>
                </a:lnTo>
                <a:lnTo>
                  <a:pt x="1768221" y="883661"/>
                </a:lnTo>
                <a:lnTo>
                  <a:pt x="1787652" y="899038"/>
                </a:lnTo>
                <a:lnTo>
                  <a:pt x="1807083" y="913702"/>
                </a:lnTo>
                <a:lnTo>
                  <a:pt x="1826514" y="927626"/>
                </a:lnTo>
                <a:lnTo>
                  <a:pt x="1845945" y="940783"/>
                </a:lnTo>
                <a:lnTo>
                  <a:pt x="1865376" y="953149"/>
                </a:lnTo>
                <a:lnTo>
                  <a:pt x="1884807" y="964701"/>
                </a:lnTo>
                <a:lnTo>
                  <a:pt x="1904238" y="975417"/>
                </a:lnTo>
                <a:lnTo>
                  <a:pt x="1923669" y="985278"/>
                </a:lnTo>
                <a:lnTo>
                  <a:pt x="1943100" y="994264"/>
                </a:lnTo>
                <a:lnTo>
                  <a:pt x="1962531" y="1002360"/>
                </a:lnTo>
                <a:lnTo>
                  <a:pt x="1981962" y="1009549"/>
                </a:lnTo>
                <a:lnTo>
                  <a:pt x="2001393" y="1015820"/>
                </a:lnTo>
                <a:lnTo>
                  <a:pt x="2020824" y="1021159"/>
                </a:lnTo>
                <a:lnTo>
                  <a:pt x="2040255" y="1025557"/>
                </a:lnTo>
                <a:lnTo>
                  <a:pt x="2059686" y="1029006"/>
                </a:lnTo>
                <a:lnTo>
                  <a:pt x="2079117" y="1031499"/>
                </a:lnTo>
                <a:lnTo>
                  <a:pt x="2098548" y="1033032"/>
                </a:lnTo>
                <a:lnTo>
                  <a:pt x="2117979" y="1033602"/>
                </a:lnTo>
                <a:lnTo>
                  <a:pt x="2137410" y="1033207"/>
                </a:lnTo>
                <a:lnTo>
                  <a:pt x="2156841" y="1031849"/>
                </a:lnTo>
                <a:lnTo>
                  <a:pt x="2176272" y="1029530"/>
                </a:lnTo>
                <a:lnTo>
                  <a:pt x="2195703" y="1026255"/>
                </a:lnTo>
                <a:lnTo>
                  <a:pt x="2215134" y="1022029"/>
                </a:lnTo>
                <a:lnTo>
                  <a:pt x="2234565" y="1016860"/>
                </a:lnTo>
                <a:lnTo>
                  <a:pt x="2253996" y="1010758"/>
                </a:lnTo>
                <a:lnTo>
                  <a:pt x="2273427" y="1003735"/>
                </a:lnTo>
                <a:lnTo>
                  <a:pt x="2292858" y="995803"/>
                </a:lnTo>
                <a:lnTo>
                  <a:pt x="2312289" y="986977"/>
                </a:lnTo>
                <a:lnTo>
                  <a:pt x="2331720" y="977274"/>
                </a:lnTo>
                <a:lnTo>
                  <a:pt x="2351151" y="966712"/>
                </a:lnTo>
                <a:lnTo>
                  <a:pt x="2370582" y="955311"/>
                </a:lnTo>
                <a:lnTo>
                  <a:pt x="2390013" y="943091"/>
                </a:lnTo>
                <a:lnTo>
                  <a:pt x="2409444" y="930076"/>
                </a:lnTo>
                <a:lnTo>
                  <a:pt x="2428875" y="916290"/>
                </a:lnTo>
                <a:lnTo>
                  <a:pt x="2448306" y="901758"/>
                </a:lnTo>
                <a:lnTo>
                  <a:pt x="2467737" y="886508"/>
                </a:lnTo>
                <a:lnTo>
                  <a:pt x="2487168" y="870569"/>
                </a:lnTo>
                <a:lnTo>
                  <a:pt x="2506599" y="853969"/>
                </a:lnTo>
                <a:lnTo>
                  <a:pt x="2526030" y="836740"/>
                </a:lnTo>
                <a:lnTo>
                  <a:pt x="2545461" y="818915"/>
                </a:lnTo>
                <a:lnTo>
                  <a:pt x="2564892" y="800525"/>
                </a:lnTo>
                <a:lnTo>
                  <a:pt x="2584323" y="781606"/>
                </a:lnTo>
                <a:lnTo>
                  <a:pt x="2603754" y="762193"/>
                </a:lnTo>
                <a:lnTo>
                  <a:pt x="2623185" y="742322"/>
                </a:lnTo>
                <a:lnTo>
                  <a:pt x="2642616" y="722031"/>
                </a:lnTo>
                <a:lnTo>
                  <a:pt x="2662047" y="701356"/>
                </a:lnTo>
                <a:lnTo>
                  <a:pt x="2681478" y="680337"/>
                </a:lnTo>
                <a:lnTo>
                  <a:pt x="2700909" y="659013"/>
                </a:lnTo>
                <a:lnTo>
                  <a:pt x="2720340" y="637424"/>
                </a:lnTo>
                <a:lnTo>
                  <a:pt x="2739771" y="615609"/>
                </a:lnTo>
                <a:lnTo>
                  <a:pt x="2759202" y="593610"/>
                </a:lnTo>
                <a:lnTo>
                  <a:pt x="2778633" y="571468"/>
                </a:lnTo>
                <a:lnTo>
                  <a:pt x="2798064" y="549223"/>
                </a:lnTo>
                <a:lnTo>
                  <a:pt x="2817495" y="526918"/>
                </a:lnTo>
                <a:lnTo>
                  <a:pt x="2836926" y="504595"/>
                </a:lnTo>
                <a:lnTo>
                  <a:pt x="2856357" y="482293"/>
                </a:lnTo>
                <a:lnTo>
                  <a:pt x="2875788" y="460057"/>
                </a:lnTo>
                <a:lnTo>
                  <a:pt x="2895219" y="437925"/>
                </a:lnTo>
                <a:lnTo>
                  <a:pt x="2914650" y="415942"/>
                </a:lnTo>
                <a:lnTo>
                  <a:pt x="2934081" y="394146"/>
                </a:lnTo>
                <a:lnTo>
                  <a:pt x="2953512" y="372579"/>
                </a:lnTo>
                <a:lnTo>
                  <a:pt x="2972943" y="351281"/>
                </a:lnTo>
                <a:lnTo>
                  <a:pt x="2992374" y="330291"/>
                </a:lnTo>
                <a:lnTo>
                  <a:pt x="3011805" y="309650"/>
                </a:lnTo>
                <a:lnTo>
                  <a:pt x="3031236" y="289395"/>
                </a:lnTo>
                <a:lnTo>
                  <a:pt x="3050667" y="269564"/>
                </a:lnTo>
                <a:lnTo>
                  <a:pt x="3070098" y="250195"/>
                </a:lnTo>
                <a:lnTo>
                  <a:pt x="3089529" y="231323"/>
                </a:lnTo>
                <a:lnTo>
                  <a:pt x="3108960" y="212983"/>
                </a:lnTo>
              </a:path>
            </a:pathLst>
          </a:custGeom>
          <a:ln w="25400">
            <a:solidFill>
              <a:srgbClr val="C0590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3449782" y="197550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3449782" y="2253797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492240" y="1920240"/>
            <a:ext cx="2194560" cy="2286000"/>
          </a:xfrm>
          <a:prstGeom prst="roundRect">
            <a:avLst>
              <a:gd name="adj" fmla="val 2917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675120" y="3246120"/>
            <a:ext cx="178308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9" name="Shape 26"/>
          <p:cNvSpPr/>
          <p:nvPr/>
        </p:nvSpPr>
        <p:spPr>
          <a:xfrm flipV="1">
            <a:off x="7132320" y="2788920"/>
            <a:ext cx="0" cy="68580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0" name="Text 27"/>
          <p:cNvSpPr txBox="1"/>
          <p:nvPr/>
        </p:nvSpPr>
        <p:spPr>
          <a:xfrm>
            <a:off x="8366760" y="32644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7187184" y="274320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7132320" y="3246120"/>
            <a:ext cx="914400" cy="0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3" name="Text 30"/>
          <p:cNvSpPr txBox="1"/>
          <p:nvPr/>
        </p:nvSpPr>
        <p:spPr>
          <a:xfrm>
            <a:off x="7955280" y="32735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7132320" y="3246120"/>
            <a:ext cx="1005840" cy="0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5" name="Text 32"/>
          <p:cNvSpPr txBox="1"/>
          <p:nvPr/>
        </p:nvSpPr>
        <p:spPr>
          <a:xfrm>
            <a:off x="8211312" y="29260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36" name="Text 33"/>
          <p:cNvSpPr txBox="1"/>
          <p:nvPr/>
        </p:nvSpPr>
        <p:spPr>
          <a:xfrm>
            <a:off x="457200" y="443484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пен кернеу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фазалас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 жиілікке тәуелсіз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 мәндер үшін: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</a:t>
            </a:r>
            <a:endParaRPr lang="en-US" sz="1450" dirty="0"/>
          </a:p>
        </p:txBody>
      </p:sp>
      <p:sp>
        <p:nvSpPr>
          <p:cNvPr id="37" name="Shape 34"/>
          <p:cNvSpPr/>
          <p:nvPr/>
        </p:nvSpPr>
        <p:spPr>
          <a:xfrm>
            <a:off x="5577840" y="4434840"/>
            <a:ext cx="3108960" cy="1828800"/>
          </a:xfrm>
          <a:prstGeom prst="roundRect">
            <a:avLst>
              <a:gd name="adj" fmla="val 3500"/>
            </a:avLst>
          </a:prstGeom>
          <a:solidFill>
            <a:srgbClr val="EAF0FA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5760720" y="452628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әрқашан оң: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≥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энергия тек тұтынылады.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 ток тізбегіндегі индуктивтілік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51560"/>
            <a:ext cx="8229600" cy="685800"/>
          </a:xfrm>
          <a:prstGeom prst="roundRect">
            <a:avLst>
              <a:gd name="adj" fmla="val 9333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0515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⇒ 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jωLİ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jX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457200" y="1920240"/>
            <a:ext cx="2103120" cy="2286000"/>
          </a:xfrm>
          <a:prstGeom prst="roundRect">
            <a:avLst>
              <a:gd name="adj" fmla="val 304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325880" y="22860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275588" y="22357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275588" y="37901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298448" y="2825496"/>
            <a:ext cx="54864" cy="475488"/>
          </a:xfrm>
          <a:prstGeom prst="rect">
            <a:avLst/>
          </a:prstGeom>
          <a:solidFill>
            <a:srgbClr val="F5F7FB"/>
          </a:solidFill>
          <a:ln/>
        </p:spPr>
      </p:sp>
      <p:sp>
        <p:nvSpPr>
          <p:cNvPr id="14" name="Shape 11"/>
          <p:cNvSpPr/>
          <p:nvPr/>
        </p:nvSpPr>
        <p:spPr>
          <a:xfrm>
            <a:off x="1266444" y="282549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266444" y="294436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266444" y="3063240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266444" y="3182112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283464" y="29260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1097280" y="2377440"/>
            <a:ext cx="0" cy="32004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0" name="Text 17"/>
          <p:cNvSpPr txBox="1"/>
          <p:nvPr/>
        </p:nvSpPr>
        <p:spPr>
          <a:xfrm>
            <a:off x="704088" y="24003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1828800" y="2468880"/>
            <a:ext cx="0" cy="1188720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1874520" y="29260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2743200" y="1920240"/>
            <a:ext cx="3566160" cy="2286000"/>
          </a:xfrm>
          <a:prstGeom prst="roundRect">
            <a:avLst>
              <a:gd name="adj" fmla="val 280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926080" y="3063240"/>
            <a:ext cx="318211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 flipV="1">
            <a:off x="2926080" y="2075688"/>
            <a:ext cx="0" cy="190195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6" name="Text 23"/>
          <p:cNvSpPr txBox="1"/>
          <p:nvPr/>
        </p:nvSpPr>
        <p:spPr>
          <a:xfrm>
            <a:off x="5943600" y="308152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2926080" y="2268110"/>
            <a:ext cx="3108960" cy="1590206"/>
          </a:xfrm>
          <a:custGeom>
            <a:avLst/>
            <a:gdLst/>
            <a:ahLst/>
            <a:cxnLst/>
            <a:rect l="l" t="t" r="r" b="b"/>
            <a:pathLst>
              <a:path w="3108960" h="1590206">
                <a:moveTo>
                  <a:pt x="0" y="0"/>
                </a:moveTo>
                <a:lnTo>
                  <a:pt x="19431" y="742"/>
                </a:lnTo>
                <a:lnTo>
                  <a:pt x="38862" y="2966"/>
                </a:lnTo>
                <a:lnTo>
                  <a:pt x="58293" y="6667"/>
                </a:lnTo>
                <a:lnTo>
                  <a:pt x="77724" y="11840"/>
                </a:lnTo>
                <a:lnTo>
                  <a:pt x="97155" y="18474"/>
                </a:lnTo>
                <a:lnTo>
                  <a:pt x="116586" y="26557"/>
                </a:lnTo>
                <a:lnTo>
                  <a:pt x="136017" y="36074"/>
                </a:lnTo>
                <a:lnTo>
                  <a:pt x="155448" y="47007"/>
                </a:lnTo>
                <a:lnTo>
                  <a:pt x="174879" y="59336"/>
                </a:lnTo>
                <a:lnTo>
                  <a:pt x="194310" y="73038"/>
                </a:lnTo>
                <a:lnTo>
                  <a:pt x="213741" y="88087"/>
                </a:lnTo>
                <a:lnTo>
                  <a:pt x="233172" y="104455"/>
                </a:lnTo>
                <a:lnTo>
                  <a:pt x="252603" y="122112"/>
                </a:lnTo>
                <a:lnTo>
                  <a:pt x="272034" y="141024"/>
                </a:lnTo>
                <a:lnTo>
                  <a:pt x="291465" y="161157"/>
                </a:lnTo>
                <a:lnTo>
                  <a:pt x="310896" y="182472"/>
                </a:lnTo>
                <a:lnTo>
                  <a:pt x="330327" y="204930"/>
                </a:lnTo>
                <a:lnTo>
                  <a:pt x="349758" y="228490"/>
                </a:lnTo>
                <a:lnTo>
                  <a:pt x="369189" y="253107"/>
                </a:lnTo>
                <a:lnTo>
                  <a:pt x="388620" y="278735"/>
                </a:lnTo>
                <a:lnTo>
                  <a:pt x="408051" y="305326"/>
                </a:lnTo>
                <a:lnTo>
                  <a:pt x="427482" y="332831"/>
                </a:lnTo>
                <a:lnTo>
                  <a:pt x="446913" y="361199"/>
                </a:lnTo>
                <a:lnTo>
                  <a:pt x="466344" y="390376"/>
                </a:lnTo>
                <a:lnTo>
                  <a:pt x="485775" y="420309"/>
                </a:lnTo>
                <a:lnTo>
                  <a:pt x="505206" y="450940"/>
                </a:lnTo>
                <a:lnTo>
                  <a:pt x="524637" y="482214"/>
                </a:lnTo>
                <a:lnTo>
                  <a:pt x="544068" y="514072"/>
                </a:lnTo>
                <a:lnTo>
                  <a:pt x="563499" y="546454"/>
                </a:lnTo>
                <a:lnTo>
                  <a:pt x="582930" y="579300"/>
                </a:lnTo>
                <a:lnTo>
                  <a:pt x="602361" y="612549"/>
                </a:lnTo>
                <a:lnTo>
                  <a:pt x="621792" y="646138"/>
                </a:lnTo>
                <a:lnTo>
                  <a:pt x="641223" y="680005"/>
                </a:lnTo>
                <a:lnTo>
                  <a:pt x="660654" y="714087"/>
                </a:lnTo>
                <a:lnTo>
                  <a:pt x="680085" y="748320"/>
                </a:lnTo>
                <a:lnTo>
                  <a:pt x="699516" y="782641"/>
                </a:lnTo>
                <a:lnTo>
                  <a:pt x="718947" y="816985"/>
                </a:lnTo>
                <a:lnTo>
                  <a:pt x="738378" y="851288"/>
                </a:lnTo>
                <a:lnTo>
                  <a:pt x="757809" y="885486"/>
                </a:lnTo>
                <a:lnTo>
                  <a:pt x="777240" y="919516"/>
                </a:lnTo>
                <a:lnTo>
                  <a:pt x="796671" y="953314"/>
                </a:lnTo>
                <a:lnTo>
                  <a:pt x="816102" y="986817"/>
                </a:lnTo>
                <a:lnTo>
                  <a:pt x="835533" y="1019962"/>
                </a:lnTo>
                <a:lnTo>
                  <a:pt x="854964" y="1052687"/>
                </a:lnTo>
                <a:lnTo>
                  <a:pt x="874395" y="1084932"/>
                </a:lnTo>
                <a:lnTo>
                  <a:pt x="893826" y="1116636"/>
                </a:lnTo>
                <a:lnTo>
                  <a:pt x="913257" y="1147741"/>
                </a:lnTo>
                <a:lnTo>
                  <a:pt x="932688" y="1178187"/>
                </a:lnTo>
                <a:lnTo>
                  <a:pt x="952119" y="1207919"/>
                </a:lnTo>
                <a:lnTo>
                  <a:pt x="971550" y="1236881"/>
                </a:lnTo>
                <a:lnTo>
                  <a:pt x="990981" y="1265019"/>
                </a:lnTo>
                <a:lnTo>
                  <a:pt x="1010412" y="1292280"/>
                </a:lnTo>
                <a:lnTo>
                  <a:pt x="1029843" y="1318613"/>
                </a:lnTo>
                <a:lnTo>
                  <a:pt x="1049274" y="1343970"/>
                </a:lnTo>
                <a:lnTo>
                  <a:pt x="1068705" y="1368303"/>
                </a:lnTo>
                <a:lnTo>
                  <a:pt x="1088136" y="1391567"/>
                </a:lnTo>
                <a:lnTo>
                  <a:pt x="1107567" y="1413717"/>
                </a:lnTo>
                <a:lnTo>
                  <a:pt x="1126998" y="1434714"/>
                </a:lnTo>
                <a:lnTo>
                  <a:pt x="1146429" y="1454517"/>
                </a:lnTo>
                <a:lnTo>
                  <a:pt x="1165860" y="1473091"/>
                </a:lnTo>
                <a:lnTo>
                  <a:pt x="1185291" y="1490399"/>
                </a:lnTo>
                <a:lnTo>
                  <a:pt x="1204722" y="1506410"/>
                </a:lnTo>
                <a:lnTo>
                  <a:pt x="1224153" y="1521094"/>
                </a:lnTo>
                <a:lnTo>
                  <a:pt x="1243584" y="1534424"/>
                </a:lnTo>
                <a:lnTo>
                  <a:pt x="1263015" y="1546374"/>
                </a:lnTo>
                <a:lnTo>
                  <a:pt x="1282446" y="1556923"/>
                </a:lnTo>
                <a:lnTo>
                  <a:pt x="1301877" y="1566051"/>
                </a:lnTo>
                <a:lnTo>
                  <a:pt x="1321308" y="1573740"/>
                </a:lnTo>
                <a:lnTo>
                  <a:pt x="1340739" y="1579977"/>
                </a:lnTo>
                <a:lnTo>
                  <a:pt x="1360170" y="1584749"/>
                </a:lnTo>
                <a:lnTo>
                  <a:pt x="1379601" y="1588049"/>
                </a:lnTo>
                <a:lnTo>
                  <a:pt x="1399032" y="1589869"/>
                </a:lnTo>
                <a:lnTo>
                  <a:pt x="1418463" y="1590206"/>
                </a:lnTo>
                <a:lnTo>
                  <a:pt x="1437894" y="1589060"/>
                </a:lnTo>
                <a:lnTo>
                  <a:pt x="1457325" y="1586432"/>
                </a:lnTo>
                <a:lnTo>
                  <a:pt x="1476756" y="1582328"/>
                </a:lnTo>
                <a:lnTo>
                  <a:pt x="1496187" y="1576756"/>
                </a:lnTo>
                <a:lnTo>
                  <a:pt x="1515618" y="1569725"/>
                </a:lnTo>
                <a:lnTo>
                  <a:pt x="1535049" y="1561250"/>
                </a:lnTo>
                <a:lnTo>
                  <a:pt x="1554480" y="1551344"/>
                </a:lnTo>
                <a:lnTo>
                  <a:pt x="1573911" y="1540028"/>
                </a:lnTo>
                <a:lnTo>
                  <a:pt x="1593342" y="1527323"/>
                </a:lnTo>
                <a:lnTo>
                  <a:pt x="1612773" y="1513251"/>
                </a:lnTo>
                <a:lnTo>
                  <a:pt x="1632204" y="1497839"/>
                </a:lnTo>
                <a:lnTo>
                  <a:pt x="1651635" y="1481117"/>
                </a:lnTo>
                <a:lnTo>
                  <a:pt x="1671066" y="1463114"/>
                </a:lnTo>
                <a:lnTo>
                  <a:pt x="1690497" y="1443866"/>
                </a:lnTo>
                <a:lnTo>
                  <a:pt x="1709928" y="1423407"/>
                </a:lnTo>
                <a:lnTo>
                  <a:pt x="1729359" y="1401776"/>
                </a:lnTo>
                <a:lnTo>
                  <a:pt x="1748790" y="1379013"/>
                </a:lnTo>
                <a:lnTo>
                  <a:pt x="1768221" y="1355160"/>
                </a:lnTo>
                <a:lnTo>
                  <a:pt x="1787652" y="1330263"/>
                </a:lnTo>
                <a:lnTo>
                  <a:pt x="1807083" y="1304368"/>
                </a:lnTo>
                <a:lnTo>
                  <a:pt x="1826514" y="1277522"/>
                </a:lnTo>
                <a:lnTo>
                  <a:pt x="1845945" y="1249776"/>
                </a:lnTo>
                <a:lnTo>
                  <a:pt x="1865376" y="1221183"/>
                </a:lnTo>
                <a:lnTo>
                  <a:pt x="1884807" y="1191794"/>
                </a:lnTo>
                <a:lnTo>
                  <a:pt x="1904238" y="1161665"/>
                </a:lnTo>
                <a:lnTo>
                  <a:pt x="1923669" y="1130853"/>
                </a:lnTo>
                <a:lnTo>
                  <a:pt x="1943100" y="1099414"/>
                </a:lnTo>
                <a:lnTo>
                  <a:pt x="1962531" y="1067407"/>
                </a:lnTo>
                <a:lnTo>
                  <a:pt x="1981962" y="1034892"/>
                </a:lnTo>
                <a:lnTo>
                  <a:pt x="2001393" y="1001931"/>
                </a:lnTo>
                <a:lnTo>
                  <a:pt x="2020824" y="968583"/>
                </a:lnTo>
                <a:lnTo>
                  <a:pt x="2040255" y="934911"/>
                </a:lnTo>
                <a:lnTo>
                  <a:pt x="2059686" y="900979"/>
                </a:lnTo>
                <a:lnTo>
                  <a:pt x="2079117" y="866850"/>
                </a:lnTo>
                <a:lnTo>
                  <a:pt x="2098548" y="832586"/>
                </a:lnTo>
                <a:lnTo>
                  <a:pt x="2117979" y="798253"/>
                </a:lnTo>
                <a:lnTo>
                  <a:pt x="2137410" y="763914"/>
                </a:lnTo>
                <a:lnTo>
                  <a:pt x="2156841" y="729633"/>
                </a:lnTo>
                <a:lnTo>
                  <a:pt x="2176272" y="695474"/>
                </a:lnTo>
                <a:lnTo>
                  <a:pt x="2195703" y="661501"/>
                </a:lnTo>
                <a:lnTo>
                  <a:pt x="2215134" y="627778"/>
                </a:lnTo>
                <a:lnTo>
                  <a:pt x="2234565" y="594367"/>
                </a:lnTo>
                <a:lnTo>
                  <a:pt x="2253996" y="561330"/>
                </a:lnTo>
                <a:lnTo>
                  <a:pt x="2273427" y="528730"/>
                </a:lnTo>
                <a:lnTo>
                  <a:pt x="2292858" y="496626"/>
                </a:lnTo>
                <a:lnTo>
                  <a:pt x="2312289" y="465080"/>
                </a:lnTo>
                <a:lnTo>
                  <a:pt x="2331720" y="434149"/>
                </a:lnTo>
                <a:lnTo>
                  <a:pt x="2351151" y="403891"/>
                </a:lnTo>
                <a:lnTo>
                  <a:pt x="2370582" y="374364"/>
                </a:lnTo>
                <a:lnTo>
                  <a:pt x="2390013" y="345622"/>
                </a:lnTo>
                <a:lnTo>
                  <a:pt x="2409444" y="317718"/>
                </a:lnTo>
                <a:lnTo>
                  <a:pt x="2428875" y="290705"/>
                </a:lnTo>
                <a:lnTo>
                  <a:pt x="2448306" y="264633"/>
                </a:lnTo>
                <a:lnTo>
                  <a:pt x="2467737" y="239551"/>
                </a:lnTo>
                <a:lnTo>
                  <a:pt x="2487168" y="215505"/>
                </a:lnTo>
                <a:lnTo>
                  <a:pt x="2506599" y="192541"/>
                </a:lnTo>
                <a:lnTo>
                  <a:pt x="2526030" y="170701"/>
                </a:lnTo>
                <a:lnTo>
                  <a:pt x="2545461" y="150026"/>
                </a:lnTo>
                <a:lnTo>
                  <a:pt x="2564892" y="130555"/>
                </a:lnTo>
                <a:lnTo>
                  <a:pt x="2584323" y="112323"/>
                </a:lnTo>
                <a:lnTo>
                  <a:pt x="2603754" y="95365"/>
                </a:lnTo>
                <a:lnTo>
                  <a:pt x="2623185" y="79713"/>
                </a:lnTo>
                <a:lnTo>
                  <a:pt x="2642616" y="65396"/>
                </a:lnTo>
                <a:lnTo>
                  <a:pt x="2662047" y="52440"/>
                </a:lnTo>
                <a:lnTo>
                  <a:pt x="2681478" y="40870"/>
                </a:lnTo>
                <a:lnTo>
                  <a:pt x="2700909" y="30706"/>
                </a:lnTo>
                <a:lnTo>
                  <a:pt x="2720340" y="21970"/>
                </a:lnTo>
                <a:lnTo>
                  <a:pt x="2739771" y="14675"/>
                </a:lnTo>
                <a:lnTo>
                  <a:pt x="2759202" y="8837"/>
                </a:lnTo>
                <a:lnTo>
                  <a:pt x="2778633" y="4465"/>
                </a:lnTo>
                <a:lnTo>
                  <a:pt x="2798064" y="1569"/>
                </a:lnTo>
                <a:lnTo>
                  <a:pt x="2817495" y="153"/>
                </a:lnTo>
                <a:lnTo>
                  <a:pt x="2836926" y="221"/>
                </a:lnTo>
                <a:lnTo>
                  <a:pt x="2856357" y="1771"/>
                </a:lnTo>
                <a:lnTo>
                  <a:pt x="2875788" y="4802"/>
                </a:lnTo>
                <a:lnTo>
                  <a:pt x="2895219" y="9307"/>
                </a:lnTo>
                <a:lnTo>
                  <a:pt x="2914650" y="15278"/>
                </a:lnTo>
                <a:lnTo>
                  <a:pt x="2934081" y="22704"/>
                </a:lnTo>
                <a:lnTo>
                  <a:pt x="2953512" y="31572"/>
                </a:lnTo>
                <a:lnTo>
                  <a:pt x="2972943" y="41864"/>
                </a:lnTo>
                <a:lnTo>
                  <a:pt x="2992374" y="53561"/>
                </a:lnTo>
                <a:lnTo>
                  <a:pt x="3011805" y="66642"/>
                </a:lnTo>
                <a:lnTo>
                  <a:pt x="3031236" y="81081"/>
                </a:lnTo>
                <a:lnTo>
                  <a:pt x="3050667" y="96853"/>
                </a:lnTo>
                <a:lnTo>
                  <a:pt x="3070098" y="113928"/>
                </a:lnTo>
                <a:lnTo>
                  <a:pt x="3089529" y="132274"/>
                </a:lnTo>
                <a:lnTo>
                  <a:pt x="3108960" y="151856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2926080" y="2546469"/>
            <a:ext cx="3108960" cy="1033602"/>
          </a:xfrm>
          <a:custGeom>
            <a:avLst/>
            <a:gdLst/>
            <a:ahLst/>
            <a:cxnLst/>
            <a:rect l="l" t="t" r="r" b="b"/>
            <a:pathLst>
              <a:path w="3108960" h="1033602">
                <a:moveTo>
                  <a:pt x="0" y="516771"/>
                </a:moveTo>
                <a:lnTo>
                  <a:pt x="19431" y="494452"/>
                </a:lnTo>
                <a:lnTo>
                  <a:pt x="38862" y="472175"/>
                </a:lnTo>
                <a:lnTo>
                  <a:pt x="58293" y="449981"/>
                </a:lnTo>
                <a:lnTo>
                  <a:pt x="77724" y="427912"/>
                </a:lnTo>
                <a:lnTo>
                  <a:pt x="97155" y="406009"/>
                </a:lnTo>
                <a:lnTo>
                  <a:pt x="116586" y="384312"/>
                </a:lnTo>
                <a:lnTo>
                  <a:pt x="136017" y="362862"/>
                </a:lnTo>
                <a:lnTo>
                  <a:pt x="155448" y="341699"/>
                </a:lnTo>
                <a:lnTo>
                  <a:pt x="174879" y="320864"/>
                </a:lnTo>
                <a:lnTo>
                  <a:pt x="194310" y="300393"/>
                </a:lnTo>
                <a:lnTo>
                  <a:pt x="213741" y="280326"/>
                </a:lnTo>
                <a:lnTo>
                  <a:pt x="233172" y="260701"/>
                </a:lnTo>
                <a:lnTo>
                  <a:pt x="252603" y="241553"/>
                </a:lnTo>
                <a:lnTo>
                  <a:pt x="272034" y="222918"/>
                </a:lnTo>
                <a:lnTo>
                  <a:pt x="291465" y="204832"/>
                </a:lnTo>
                <a:lnTo>
                  <a:pt x="310896" y="187328"/>
                </a:lnTo>
                <a:lnTo>
                  <a:pt x="330327" y="170439"/>
                </a:lnTo>
                <a:lnTo>
                  <a:pt x="349758" y="154195"/>
                </a:lnTo>
                <a:lnTo>
                  <a:pt x="369189" y="138628"/>
                </a:lnTo>
                <a:lnTo>
                  <a:pt x="388620" y="123767"/>
                </a:lnTo>
                <a:lnTo>
                  <a:pt x="408051" y="109639"/>
                </a:lnTo>
                <a:lnTo>
                  <a:pt x="427482" y="96270"/>
                </a:lnTo>
                <a:lnTo>
                  <a:pt x="446913" y="83686"/>
                </a:lnTo>
                <a:lnTo>
                  <a:pt x="466344" y="71910"/>
                </a:lnTo>
                <a:lnTo>
                  <a:pt x="485775" y="60963"/>
                </a:lnTo>
                <a:lnTo>
                  <a:pt x="505206" y="50868"/>
                </a:lnTo>
                <a:lnTo>
                  <a:pt x="524637" y="41641"/>
                </a:lnTo>
                <a:lnTo>
                  <a:pt x="544068" y="33301"/>
                </a:lnTo>
                <a:lnTo>
                  <a:pt x="563499" y="25863"/>
                </a:lnTo>
                <a:lnTo>
                  <a:pt x="582930" y="19341"/>
                </a:lnTo>
                <a:lnTo>
                  <a:pt x="602361" y="13746"/>
                </a:lnTo>
                <a:lnTo>
                  <a:pt x="621792" y="9091"/>
                </a:lnTo>
                <a:lnTo>
                  <a:pt x="641223" y="5382"/>
                </a:lnTo>
                <a:lnTo>
                  <a:pt x="660654" y="2628"/>
                </a:lnTo>
                <a:lnTo>
                  <a:pt x="680085" y="833"/>
                </a:lnTo>
                <a:lnTo>
                  <a:pt x="699516" y="0"/>
                </a:lnTo>
                <a:lnTo>
                  <a:pt x="718947" y="131"/>
                </a:lnTo>
                <a:lnTo>
                  <a:pt x="738378" y="1227"/>
                </a:lnTo>
                <a:lnTo>
                  <a:pt x="757809" y="3284"/>
                </a:lnTo>
                <a:lnTo>
                  <a:pt x="777240" y="6299"/>
                </a:lnTo>
                <a:lnTo>
                  <a:pt x="796671" y="10267"/>
                </a:lnTo>
                <a:lnTo>
                  <a:pt x="816102" y="15180"/>
                </a:lnTo>
                <a:lnTo>
                  <a:pt x="835533" y="21028"/>
                </a:lnTo>
                <a:lnTo>
                  <a:pt x="854964" y="27801"/>
                </a:lnTo>
                <a:lnTo>
                  <a:pt x="874395" y="35487"/>
                </a:lnTo>
                <a:lnTo>
                  <a:pt x="893826" y="44070"/>
                </a:lnTo>
                <a:lnTo>
                  <a:pt x="913257" y="53536"/>
                </a:lnTo>
                <a:lnTo>
                  <a:pt x="932688" y="63865"/>
                </a:lnTo>
                <a:lnTo>
                  <a:pt x="952119" y="75040"/>
                </a:lnTo>
                <a:lnTo>
                  <a:pt x="971550" y="87039"/>
                </a:lnTo>
                <a:lnTo>
                  <a:pt x="990981" y="99839"/>
                </a:lnTo>
                <a:lnTo>
                  <a:pt x="1010412" y="113417"/>
                </a:lnTo>
                <a:lnTo>
                  <a:pt x="1029843" y="127748"/>
                </a:lnTo>
                <a:lnTo>
                  <a:pt x="1049274" y="142805"/>
                </a:lnTo>
                <a:lnTo>
                  <a:pt x="1068705" y="158559"/>
                </a:lnTo>
                <a:lnTo>
                  <a:pt x="1088136" y="174982"/>
                </a:lnTo>
                <a:lnTo>
                  <a:pt x="1107567" y="192042"/>
                </a:lnTo>
                <a:lnTo>
                  <a:pt x="1126998" y="209709"/>
                </a:lnTo>
                <a:lnTo>
                  <a:pt x="1146429" y="227948"/>
                </a:lnTo>
                <a:lnTo>
                  <a:pt x="1165860" y="246726"/>
                </a:lnTo>
                <a:lnTo>
                  <a:pt x="1185291" y="266007"/>
                </a:lnTo>
                <a:lnTo>
                  <a:pt x="1204722" y="285757"/>
                </a:lnTo>
                <a:lnTo>
                  <a:pt x="1224153" y="305938"/>
                </a:lnTo>
                <a:lnTo>
                  <a:pt x="1243584" y="326511"/>
                </a:lnTo>
                <a:lnTo>
                  <a:pt x="1263015" y="347440"/>
                </a:lnTo>
                <a:lnTo>
                  <a:pt x="1282446" y="368685"/>
                </a:lnTo>
                <a:lnTo>
                  <a:pt x="1301877" y="390206"/>
                </a:lnTo>
                <a:lnTo>
                  <a:pt x="1321308" y="411963"/>
                </a:lnTo>
                <a:lnTo>
                  <a:pt x="1340739" y="433916"/>
                </a:lnTo>
                <a:lnTo>
                  <a:pt x="1360170" y="456024"/>
                </a:lnTo>
                <a:lnTo>
                  <a:pt x="1379601" y="478244"/>
                </a:lnTo>
                <a:lnTo>
                  <a:pt x="1399032" y="500537"/>
                </a:lnTo>
                <a:lnTo>
                  <a:pt x="1418463" y="522860"/>
                </a:lnTo>
                <a:lnTo>
                  <a:pt x="1437894" y="545171"/>
                </a:lnTo>
                <a:lnTo>
                  <a:pt x="1457325" y="567430"/>
                </a:lnTo>
                <a:lnTo>
                  <a:pt x="1476756" y="589594"/>
                </a:lnTo>
                <a:lnTo>
                  <a:pt x="1496187" y="611622"/>
                </a:lnTo>
                <a:lnTo>
                  <a:pt x="1515618" y="633473"/>
                </a:lnTo>
                <a:lnTo>
                  <a:pt x="1535049" y="655106"/>
                </a:lnTo>
                <a:lnTo>
                  <a:pt x="1554480" y="676482"/>
                </a:lnTo>
                <a:lnTo>
                  <a:pt x="1573911" y="697559"/>
                </a:lnTo>
                <a:lnTo>
                  <a:pt x="1593342" y="718299"/>
                </a:lnTo>
                <a:lnTo>
                  <a:pt x="1612773" y="738663"/>
                </a:lnTo>
                <a:lnTo>
                  <a:pt x="1632204" y="758613"/>
                </a:lnTo>
                <a:lnTo>
                  <a:pt x="1651635" y="778112"/>
                </a:lnTo>
                <a:lnTo>
                  <a:pt x="1671066" y="797124"/>
                </a:lnTo>
                <a:lnTo>
                  <a:pt x="1690497" y="815612"/>
                </a:lnTo>
                <a:lnTo>
                  <a:pt x="1709928" y="833543"/>
                </a:lnTo>
                <a:lnTo>
                  <a:pt x="1729359" y="850882"/>
                </a:lnTo>
                <a:lnTo>
                  <a:pt x="1748790" y="867599"/>
                </a:lnTo>
                <a:lnTo>
                  <a:pt x="1768221" y="883661"/>
                </a:lnTo>
                <a:lnTo>
                  <a:pt x="1787652" y="899038"/>
                </a:lnTo>
                <a:lnTo>
                  <a:pt x="1807083" y="913702"/>
                </a:lnTo>
                <a:lnTo>
                  <a:pt x="1826514" y="927626"/>
                </a:lnTo>
                <a:lnTo>
                  <a:pt x="1845945" y="940783"/>
                </a:lnTo>
                <a:lnTo>
                  <a:pt x="1865376" y="953149"/>
                </a:lnTo>
                <a:lnTo>
                  <a:pt x="1884807" y="964701"/>
                </a:lnTo>
                <a:lnTo>
                  <a:pt x="1904238" y="975417"/>
                </a:lnTo>
                <a:lnTo>
                  <a:pt x="1923669" y="985278"/>
                </a:lnTo>
                <a:lnTo>
                  <a:pt x="1943100" y="994264"/>
                </a:lnTo>
                <a:lnTo>
                  <a:pt x="1962531" y="1002360"/>
                </a:lnTo>
                <a:lnTo>
                  <a:pt x="1981962" y="1009549"/>
                </a:lnTo>
                <a:lnTo>
                  <a:pt x="2001393" y="1015820"/>
                </a:lnTo>
                <a:lnTo>
                  <a:pt x="2020824" y="1021159"/>
                </a:lnTo>
                <a:lnTo>
                  <a:pt x="2040255" y="1025557"/>
                </a:lnTo>
                <a:lnTo>
                  <a:pt x="2059686" y="1029006"/>
                </a:lnTo>
                <a:lnTo>
                  <a:pt x="2079117" y="1031499"/>
                </a:lnTo>
                <a:lnTo>
                  <a:pt x="2098548" y="1033032"/>
                </a:lnTo>
                <a:lnTo>
                  <a:pt x="2117979" y="1033602"/>
                </a:lnTo>
                <a:lnTo>
                  <a:pt x="2137410" y="1033207"/>
                </a:lnTo>
                <a:lnTo>
                  <a:pt x="2156841" y="1031849"/>
                </a:lnTo>
                <a:lnTo>
                  <a:pt x="2176272" y="1029530"/>
                </a:lnTo>
                <a:lnTo>
                  <a:pt x="2195703" y="1026255"/>
                </a:lnTo>
                <a:lnTo>
                  <a:pt x="2215134" y="1022029"/>
                </a:lnTo>
                <a:lnTo>
                  <a:pt x="2234565" y="1016860"/>
                </a:lnTo>
                <a:lnTo>
                  <a:pt x="2253996" y="1010758"/>
                </a:lnTo>
                <a:lnTo>
                  <a:pt x="2273427" y="1003735"/>
                </a:lnTo>
                <a:lnTo>
                  <a:pt x="2292858" y="995803"/>
                </a:lnTo>
                <a:lnTo>
                  <a:pt x="2312289" y="986977"/>
                </a:lnTo>
                <a:lnTo>
                  <a:pt x="2331720" y="977274"/>
                </a:lnTo>
                <a:lnTo>
                  <a:pt x="2351151" y="966712"/>
                </a:lnTo>
                <a:lnTo>
                  <a:pt x="2370582" y="955311"/>
                </a:lnTo>
                <a:lnTo>
                  <a:pt x="2390013" y="943091"/>
                </a:lnTo>
                <a:lnTo>
                  <a:pt x="2409444" y="930076"/>
                </a:lnTo>
                <a:lnTo>
                  <a:pt x="2428875" y="916290"/>
                </a:lnTo>
                <a:lnTo>
                  <a:pt x="2448306" y="901758"/>
                </a:lnTo>
                <a:lnTo>
                  <a:pt x="2467737" y="886508"/>
                </a:lnTo>
                <a:lnTo>
                  <a:pt x="2487168" y="870569"/>
                </a:lnTo>
                <a:lnTo>
                  <a:pt x="2506599" y="853969"/>
                </a:lnTo>
                <a:lnTo>
                  <a:pt x="2526030" y="836740"/>
                </a:lnTo>
                <a:lnTo>
                  <a:pt x="2545461" y="818915"/>
                </a:lnTo>
                <a:lnTo>
                  <a:pt x="2564892" y="800525"/>
                </a:lnTo>
                <a:lnTo>
                  <a:pt x="2584323" y="781606"/>
                </a:lnTo>
                <a:lnTo>
                  <a:pt x="2603754" y="762193"/>
                </a:lnTo>
                <a:lnTo>
                  <a:pt x="2623185" y="742322"/>
                </a:lnTo>
                <a:lnTo>
                  <a:pt x="2642616" y="722031"/>
                </a:lnTo>
                <a:lnTo>
                  <a:pt x="2662047" y="701356"/>
                </a:lnTo>
                <a:lnTo>
                  <a:pt x="2681478" y="680337"/>
                </a:lnTo>
                <a:lnTo>
                  <a:pt x="2700909" y="659013"/>
                </a:lnTo>
                <a:lnTo>
                  <a:pt x="2720340" y="637424"/>
                </a:lnTo>
                <a:lnTo>
                  <a:pt x="2739771" y="615609"/>
                </a:lnTo>
                <a:lnTo>
                  <a:pt x="2759202" y="593610"/>
                </a:lnTo>
                <a:lnTo>
                  <a:pt x="2778633" y="571468"/>
                </a:lnTo>
                <a:lnTo>
                  <a:pt x="2798064" y="549223"/>
                </a:lnTo>
                <a:lnTo>
                  <a:pt x="2817495" y="526918"/>
                </a:lnTo>
                <a:lnTo>
                  <a:pt x="2836926" y="504595"/>
                </a:lnTo>
                <a:lnTo>
                  <a:pt x="2856357" y="482293"/>
                </a:lnTo>
                <a:lnTo>
                  <a:pt x="2875788" y="460057"/>
                </a:lnTo>
                <a:lnTo>
                  <a:pt x="2895219" y="437925"/>
                </a:lnTo>
                <a:lnTo>
                  <a:pt x="2914650" y="415942"/>
                </a:lnTo>
                <a:lnTo>
                  <a:pt x="2934081" y="394146"/>
                </a:lnTo>
                <a:lnTo>
                  <a:pt x="2953512" y="372579"/>
                </a:lnTo>
                <a:lnTo>
                  <a:pt x="2972943" y="351281"/>
                </a:lnTo>
                <a:lnTo>
                  <a:pt x="2992374" y="330291"/>
                </a:lnTo>
                <a:lnTo>
                  <a:pt x="3011805" y="309650"/>
                </a:lnTo>
                <a:lnTo>
                  <a:pt x="3031236" y="289395"/>
                </a:lnTo>
                <a:lnTo>
                  <a:pt x="3050667" y="269564"/>
                </a:lnTo>
                <a:lnTo>
                  <a:pt x="3070098" y="250195"/>
                </a:lnTo>
                <a:lnTo>
                  <a:pt x="3089529" y="231323"/>
                </a:lnTo>
                <a:lnTo>
                  <a:pt x="3108960" y="212983"/>
                </a:lnTo>
              </a:path>
            </a:pathLst>
          </a:custGeom>
          <a:ln w="25400">
            <a:solidFill>
              <a:srgbClr val="C0590F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2743200" y="197550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3449782" y="2253797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6492240" y="1920240"/>
            <a:ext cx="2194560" cy="2286000"/>
          </a:xfrm>
          <a:prstGeom prst="roundRect">
            <a:avLst>
              <a:gd name="adj" fmla="val 2917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675120" y="3886200"/>
            <a:ext cx="178308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3" name="Shape 30"/>
          <p:cNvSpPr/>
          <p:nvPr/>
        </p:nvSpPr>
        <p:spPr>
          <a:xfrm flipV="1">
            <a:off x="7132320" y="2240280"/>
            <a:ext cx="0" cy="187452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4" name="Text 31"/>
          <p:cNvSpPr txBox="1"/>
          <p:nvPr/>
        </p:nvSpPr>
        <p:spPr>
          <a:xfrm>
            <a:off x="8366760" y="390448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7187184" y="219456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7132320" y="3886200"/>
            <a:ext cx="914400" cy="0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7" name="Text 34"/>
          <p:cNvSpPr txBox="1"/>
          <p:nvPr/>
        </p:nvSpPr>
        <p:spPr>
          <a:xfrm>
            <a:off x="7955280" y="391363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 flipV="1">
            <a:off x="7132320" y="2880360"/>
            <a:ext cx="0" cy="1005840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9" name="Text 36"/>
          <p:cNvSpPr txBox="1"/>
          <p:nvPr/>
        </p:nvSpPr>
        <p:spPr>
          <a:xfrm>
            <a:off x="7205472" y="28803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" y="443484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токтан 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-қа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озады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+90°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 кедергі: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πfL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Ом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Жиілік өссе,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өседі; тұрақты токта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1450" dirty="0"/>
          </a:p>
        </p:txBody>
      </p:sp>
      <p:sp>
        <p:nvSpPr>
          <p:cNvPr id="41" name="Shape 38"/>
          <p:cNvSpPr/>
          <p:nvPr/>
        </p:nvSpPr>
        <p:spPr>
          <a:xfrm>
            <a:off x="5577840" y="4434840"/>
            <a:ext cx="3108960" cy="1828800"/>
          </a:xfrm>
          <a:prstGeom prst="roundRect">
            <a:avLst>
              <a:gd name="adj" fmla="val 3500"/>
            </a:avLst>
          </a:prstGeom>
          <a:solidFill>
            <a:srgbClr val="EAF0FA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5760720" y="452628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Ширек периодта энергия магнит өрісіне жиналып, келесі ширекте көзге қайтарылады.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 ток тізбегіндегі сыйымдылық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51560"/>
            <a:ext cx="8229600" cy="685800"/>
          </a:xfrm>
          <a:prstGeom prst="roundRect">
            <a:avLst>
              <a:gd name="adj" fmla="val 9333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0515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⇒ 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jωC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−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jX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457200" y="1920240"/>
            <a:ext cx="2103120" cy="2286000"/>
          </a:xfrm>
          <a:prstGeom prst="roundRect">
            <a:avLst>
              <a:gd name="adj" fmla="val 304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325880" y="2286000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275588" y="22357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275588" y="37901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280160" y="3008376"/>
            <a:ext cx="91440" cy="109728"/>
          </a:xfrm>
          <a:prstGeom prst="rect">
            <a:avLst/>
          </a:prstGeom>
          <a:solidFill>
            <a:srgbClr val="F5F7FB"/>
          </a:solidFill>
          <a:ln/>
        </p:spPr>
      </p:sp>
      <p:sp>
        <p:nvSpPr>
          <p:cNvPr id="14" name="Shape 11"/>
          <p:cNvSpPr/>
          <p:nvPr/>
        </p:nvSpPr>
        <p:spPr>
          <a:xfrm>
            <a:off x="1161288" y="3008376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161288" y="3118104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28600" y="29260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1097280" y="2377440"/>
            <a:ext cx="0" cy="32004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18" name="Text 15"/>
          <p:cNvSpPr txBox="1"/>
          <p:nvPr/>
        </p:nvSpPr>
        <p:spPr>
          <a:xfrm>
            <a:off x="704088" y="24003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1828800" y="2468880"/>
            <a:ext cx="0" cy="1188720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0" name="Text 17"/>
          <p:cNvSpPr txBox="1"/>
          <p:nvPr/>
        </p:nvSpPr>
        <p:spPr>
          <a:xfrm>
            <a:off x="1874520" y="29260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2743200" y="1920240"/>
            <a:ext cx="3566160" cy="2286000"/>
          </a:xfrm>
          <a:prstGeom prst="roundRect">
            <a:avLst>
              <a:gd name="adj" fmla="val 280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2926080" y="3063240"/>
            <a:ext cx="318211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 flipV="1">
            <a:off x="2926080" y="2075688"/>
            <a:ext cx="0" cy="190195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4" name="Text 21"/>
          <p:cNvSpPr txBox="1"/>
          <p:nvPr/>
        </p:nvSpPr>
        <p:spPr>
          <a:xfrm>
            <a:off x="5943600" y="308152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2926080" y="2268165"/>
            <a:ext cx="3108960" cy="1590206"/>
          </a:xfrm>
          <a:custGeom>
            <a:avLst/>
            <a:gdLst/>
            <a:ahLst/>
            <a:cxnLst/>
            <a:rect l="l" t="t" r="r" b="b"/>
            <a:pathLst>
              <a:path w="3108960" h="1590206">
                <a:moveTo>
                  <a:pt x="0" y="1590206"/>
                </a:moveTo>
                <a:lnTo>
                  <a:pt x="19431" y="1589464"/>
                </a:lnTo>
                <a:lnTo>
                  <a:pt x="38862" y="1587240"/>
                </a:lnTo>
                <a:lnTo>
                  <a:pt x="58293" y="1583538"/>
                </a:lnTo>
                <a:lnTo>
                  <a:pt x="77724" y="1578366"/>
                </a:lnTo>
                <a:lnTo>
                  <a:pt x="97155" y="1571732"/>
                </a:lnTo>
                <a:lnTo>
                  <a:pt x="116586" y="1563648"/>
                </a:lnTo>
                <a:lnTo>
                  <a:pt x="136017" y="1554131"/>
                </a:lnTo>
                <a:lnTo>
                  <a:pt x="155448" y="1543198"/>
                </a:lnTo>
                <a:lnTo>
                  <a:pt x="174879" y="1530869"/>
                </a:lnTo>
                <a:lnTo>
                  <a:pt x="194310" y="1517168"/>
                </a:lnTo>
                <a:lnTo>
                  <a:pt x="213741" y="1502119"/>
                </a:lnTo>
                <a:lnTo>
                  <a:pt x="233172" y="1485751"/>
                </a:lnTo>
                <a:lnTo>
                  <a:pt x="252603" y="1468094"/>
                </a:lnTo>
                <a:lnTo>
                  <a:pt x="272034" y="1449182"/>
                </a:lnTo>
                <a:lnTo>
                  <a:pt x="291465" y="1429049"/>
                </a:lnTo>
                <a:lnTo>
                  <a:pt x="310896" y="1407734"/>
                </a:lnTo>
                <a:lnTo>
                  <a:pt x="330327" y="1385275"/>
                </a:lnTo>
                <a:lnTo>
                  <a:pt x="349758" y="1361716"/>
                </a:lnTo>
                <a:lnTo>
                  <a:pt x="369189" y="1337099"/>
                </a:lnTo>
                <a:lnTo>
                  <a:pt x="388620" y="1311471"/>
                </a:lnTo>
                <a:lnTo>
                  <a:pt x="408051" y="1284880"/>
                </a:lnTo>
                <a:lnTo>
                  <a:pt x="427482" y="1257375"/>
                </a:lnTo>
                <a:lnTo>
                  <a:pt x="446913" y="1229007"/>
                </a:lnTo>
                <a:lnTo>
                  <a:pt x="466344" y="1199830"/>
                </a:lnTo>
                <a:lnTo>
                  <a:pt x="485775" y="1169897"/>
                </a:lnTo>
                <a:lnTo>
                  <a:pt x="505206" y="1139265"/>
                </a:lnTo>
                <a:lnTo>
                  <a:pt x="524637" y="1107992"/>
                </a:lnTo>
                <a:lnTo>
                  <a:pt x="544068" y="1076134"/>
                </a:lnTo>
                <a:lnTo>
                  <a:pt x="563499" y="1043752"/>
                </a:lnTo>
                <a:lnTo>
                  <a:pt x="582930" y="1010906"/>
                </a:lnTo>
                <a:lnTo>
                  <a:pt x="602361" y="977657"/>
                </a:lnTo>
                <a:lnTo>
                  <a:pt x="621792" y="944068"/>
                </a:lnTo>
                <a:lnTo>
                  <a:pt x="641223" y="910201"/>
                </a:lnTo>
                <a:lnTo>
                  <a:pt x="660654" y="876118"/>
                </a:lnTo>
                <a:lnTo>
                  <a:pt x="680085" y="841885"/>
                </a:lnTo>
                <a:lnTo>
                  <a:pt x="699516" y="807565"/>
                </a:lnTo>
                <a:lnTo>
                  <a:pt x="718947" y="773221"/>
                </a:lnTo>
                <a:lnTo>
                  <a:pt x="738378" y="738918"/>
                </a:lnTo>
                <a:lnTo>
                  <a:pt x="757809" y="704719"/>
                </a:lnTo>
                <a:lnTo>
                  <a:pt x="777240" y="670689"/>
                </a:lnTo>
                <a:lnTo>
                  <a:pt x="796671" y="636892"/>
                </a:lnTo>
                <a:lnTo>
                  <a:pt x="816102" y="603389"/>
                </a:lnTo>
                <a:lnTo>
                  <a:pt x="835533" y="570244"/>
                </a:lnTo>
                <a:lnTo>
                  <a:pt x="854964" y="537519"/>
                </a:lnTo>
                <a:lnTo>
                  <a:pt x="874395" y="505274"/>
                </a:lnTo>
                <a:lnTo>
                  <a:pt x="893826" y="473569"/>
                </a:lnTo>
                <a:lnTo>
                  <a:pt x="913257" y="442465"/>
                </a:lnTo>
                <a:lnTo>
                  <a:pt x="932688" y="412018"/>
                </a:lnTo>
                <a:lnTo>
                  <a:pt x="952119" y="382286"/>
                </a:lnTo>
                <a:lnTo>
                  <a:pt x="971550" y="353324"/>
                </a:lnTo>
                <a:lnTo>
                  <a:pt x="990981" y="325187"/>
                </a:lnTo>
                <a:lnTo>
                  <a:pt x="1010412" y="297926"/>
                </a:lnTo>
                <a:lnTo>
                  <a:pt x="1029843" y="271592"/>
                </a:lnTo>
                <a:lnTo>
                  <a:pt x="1049274" y="246235"/>
                </a:lnTo>
                <a:lnTo>
                  <a:pt x="1068705" y="221903"/>
                </a:lnTo>
                <a:lnTo>
                  <a:pt x="1088136" y="198639"/>
                </a:lnTo>
                <a:lnTo>
                  <a:pt x="1107567" y="176488"/>
                </a:lnTo>
                <a:lnTo>
                  <a:pt x="1126998" y="155492"/>
                </a:lnTo>
                <a:lnTo>
                  <a:pt x="1146429" y="135688"/>
                </a:lnTo>
                <a:lnTo>
                  <a:pt x="1165860" y="117115"/>
                </a:lnTo>
                <a:lnTo>
                  <a:pt x="1185291" y="99807"/>
                </a:lnTo>
                <a:lnTo>
                  <a:pt x="1204722" y="83796"/>
                </a:lnTo>
                <a:lnTo>
                  <a:pt x="1224153" y="69111"/>
                </a:lnTo>
                <a:lnTo>
                  <a:pt x="1243584" y="55782"/>
                </a:lnTo>
                <a:lnTo>
                  <a:pt x="1263015" y="43831"/>
                </a:lnTo>
                <a:lnTo>
                  <a:pt x="1282446" y="33282"/>
                </a:lnTo>
                <a:lnTo>
                  <a:pt x="1301877" y="24155"/>
                </a:lnTo>
                <a:lnTo>
                  <a:pt x="1321308" y="16465"/>
                </a:lnTo>
                <a:lnTo>
                  <a:pt x="1340739" y="10229"/>
                </a:lnTo>
                <a:lnTo>
                  <a:pt x="1360170" y="5456"/>
                </a:lnTo>
                <a:lnTo>
                  <a:pt x="1379601" y="2157"/>
                </a:lnTo>
                <a:lnTo>
                  <a:pt x="1399032" y="337"/>
                </a:lnTo>
                <a:lnTo>
                  <a:pt x="1418463" y="0"/>
                </a:lnTo>
                <a:lnTo>
                  <a:pt x="1437894" y="1146"/>
                </a:lnTo>
                <a:lnTo>
                  <a:pt x="1457325" y="3774"/>
                </a:lnTo>
                <a:lnTo>
                  <a:pt x="1476756" y="7877"/>
                </a:lnTo>
                <a:lnTo>
                  <a:pt x="1496187" y="13450"/>
                </a:lnTo>
                <a:lnTo>
                  <a:pt x="1515618" y="20480"/>
                </a:lnTo>
                <a:lnTo>
                  <a:pt x="1535049" y="28956"/>
                </a:lnTo>
                <a:lnTo>
                  <a:pt x="1554480" y="38861"/>
                </a:lnTo>
                <a:lnTo>
                  <a:pt x="1573911" y="50177"/>
                </a:lnTo>
                <a:lnTo>
                  <a:pt x="1593342" y="62883"/>
                </a:lnTo>
                <a:lnTo>
                  <a:pt x="1612773" y="76955"/>
                </a:lnTo>
                <a:lnTo>
                  <a:pt x="1632204" y="92366"/>
                </a:lnTo>
                <a:lnTo>
                  <a:pt x="1651635" y="109089"/>
                </a:lnTo>
                <a:lnTo>
                  <a:pt x="1671066" y="127091"/>
                </a:lnTo>
                <a:lnTo>
                  <a:pt x="1690497" y="146340"/>
                </a:lnTo>
                <a:lnTo>
                  <a:pt x="1709928" y="166799"/>
                </a:lnTo>
                <a:lnTo>
                  <a:pt x="1729359" y="188430"/>
                </a:lnTo>
                <a:lnTo>
                  <a:pt x="1748790" y="211193"/>
                </a:lnTo>
                <a:lnTo>
                  <a:pt x="1768221" y="235045"/>
                </a:lnTo>
                <a:lnTo>
                  <a:pt x="1787652" y="259943"/>
                </a:lnTo>
                <a:lnTo>
                  <a:pt x="1807083" y="285838"/>
                </a:lnTo>
                <a:lnTo>
                  <a:pt x="1826514" y="312684"/>
                </a:lnTo>
                <a:lnTo>
                  <a:pt x="1845945" y="340429"/>
                </a:lnTo>
                <a:lnTo>
                  <a:pt x="1865376" y="369023"/>
                </a:lnTo>
                <a:lnTo>
                  <a:pt x="1884807" y="398412"/>
                </a:lnTo>
                <a:lnTo>
                  <a:pt x="1904238" y="428541"/>
                </a:lnTo>
                <a:lnTo>
                  <a:pt x="1923669" y="459353"/>
                </a:lnTo>
                <a:lnTo>
                  <a:pt x="1943100" y="490792"/>
                </a:lnTo>
                <a:lnTo>
                  <a:pt x="1962531" y="522799"/>
                </a:lnTo>
                <a:lnTo>
                  <a:pt x="1981962" y="555313"/>
                </a:lnTo>
                <a:lnTo>
                  <a:pt x="2001393" y="588275"/>
                </a:lnTo>
                <a:lnTo>
                  <a:pt x="2020824" y="621623"/>
                </a:lnTo>
                <a:lnTo>
                  <a:pt x="2040255" y="655294"/>
                </a:lnTo>
                <a:lnTo>
                  <a:pt x="2059686" y="689226"/>
                </a:lnTo>
                <a:lnTo>
                  <a:pt x="2079117" y="723356"/>
                </a:lnTo>
                <a:lnTo>
                  <a:pt x="2098548" y="757619"/>
                </a:lnTo>
                <a:lnTo>
                  <a:pt x="2117979" y="791953"/>
                </a:lnTo>
                <a:lnTo>
                  <a:pt x="2137410" y="826292"/>
                </a:lnTo>
                <a:lnTo>
                  <a:pt x="2156841" y="860573"/>
                </a:lnTo>
                <a:lnTo>
                  <a:pt x="2176272" y="894732"/>
                </a:lnTo>
                <a:lnTo>
                  <a:pt x="2195703" y="928704"/>
                </a:lnTo>
                <a:lnTo>
                  <a:pt x="2215134" y="962428"/>
                </a:lnTo>
                <a:lnTo>
                  <a:pt x="2234565" y="995839"/>
                </a:lnTo>
                <a:lnTo>
                  <a:pt x="2253996" y="1028876"/>
                </a:lnTo>
                <a:lnTo>
                  <a:pt x="2273427" y="1061476"/>
                </a:lnTo>
                <a:lnTo>
                  <a:pt x="2292858" y="1093580"/>
                </a:lnTo>
                <a:lnTo>
                  <a:pt x="2312289" y="1125126"/>
                </a:lnTo>
                <a:lnTo>
                  <a:pt x="2331720" y="1156057"/>
                </a:lnTo>
                <a:lnTo>
                  <a:pt x="2351151" y="1186314"/>
                </a:lnTo>
                <a:lnTo>
                  <a:pt x="2370582" y="1215842"/>
                </a:lnTo>
                <a:lnTo>
                  <a:pt x="2390013" y="1244584"/>
                </a:lnTo>
                <a:lnTo>
                  <a:pt x="2409444" y="1272488"/>
                </a:lnTo>
                <a:lnTo>
                  <a:pt x="2428875" y="1299501"/>
                </a:lnTo>
                <a:lnTo>
                  <a:pt x="2448306" y="1325573"/>
                </a:lnTo>
                <a:lnTo>
                  <a:pt x="2467737" y="1350655"/>
                </a:lnTo>
                <a:lnTo>
                  <a:pt x="2487168" y="1374700"/>
                </a:lnTo>
                <a:lnTo>
                  <a:pt x="2506599" y="1397665"/>
                </a:lnTo>
                <a:lnTo>
                  <a:pt x="2526030" y="1419505"/>
                </a:lnTo>
                <a:lnTo>
                  <a:pt x="2545461" y="1440180"/>
                </a:lnTo>
                <a:lnTo>
                  <a:pt x="2564892" y="1459651"/>
                </a:lnTo>
                <a:lnTo>
                  <a:pt x="2584323" y="1477883"/>
                </a:lnTo>
                <a:lnTo>
                  <a:pt x="2603754" y="1494840"/>
                </a:lnTo>
                <a:lnTo>
                  <a:pt x="2623185" y="1510493"/>
                </a:lnTo>
                <a:lnTo>
                  <a:pt x="2642616" y="1524810"/>
                </a:lnTo>
                <a:lnTo>
                  <a:pt x="2662047" y="1537766"/>
                </a:lnTo>
                <a:lnTo>
                  <a:pt x="2681478" y="1549336"/>
                </a:lnTo>
                <a:lnTo>
                  <a:pt x="2700909" y="1559499"/>
                </a:lnTo>
                <a:lnTo>
                  <a:pt x="2720340" y="1568236"/>
                </a:lnTo>
                <a:lnTo>
                  <a:pt x="2739771" y="1575531"/>
                </a:lnTo>
                <a:lnTo>
                  <a:pt x="2759202" y="1581369"/>
                </a:lnTo>
                <a:lnTo>
                  <a:pt x="2778633" y="1585740"/>
                </a:lnTo>
                <a:lnTo>
                  <a:pt x="2798064" y="1588637"/>
                </a:lnTo>
                <a:lnTo>
                  <a:pt x="2817495" y="1590052"/>
                </a:lnTo>
                <a:lnTo>
                  <a:pt x="2836926" y="1589985"/>
                </a:lnTo>
                <a:lnTo>
                  <a:pt x="2856357" y="1588435"/>
                </a:lnTo>
                <a:lnTo>
                  <a:pt x="2875788" y="1585404"/>
                </a:lnTo>
                <a:lnTo>
                  <a:pt x="2895219" y="1580899"/>
                </a:lnTo>
                <a:lnTo>
                  <a:pt x="2914650" y="1574927"/>
                </a:lnTo>
                <a:lnTo>
                  <a:pt x="2934081" y="1567501"/>
                </a:lnTo>
                <a:lnTo>
                  <a:pt x="2953512" y="1558634"/>
                </a:lnTo>
                <a:lnTo>
                  <a:pt x="2972943" y="1548342"/>
                </a:lnTo>
                <a:lnTo>
                  <a:pt x="2992374" y="1536645"/>
                </a:lnTo>
                <a:lnTo>
                  <a:pt x="3011805" y="1523564"/>
                </a:lnTo>
                <a:lnTo>
                  <a:pt x="3031236" y="1509124"/>
                </a:lnTo>
                <a:lnTo>
                  <a:pt x="3050667" y="1493352"/>
                </a:lnTo>
                <a:lnTo>
                  <a:pt x="3070098" y="1476277"/>
                </a:lnTo>
                <a:lnTo>
                  <a:pt x="3089529" y="1457932"/>
                </a:lnTo>
                <a:lnTo>
                  <a:pt x="3108960" y="1438349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926080" y="2546469"/>
            <a:ext cx="3108960" cy="1033602"/>
          </a:xfrm>
          <a:custGeom>
            <a:avLst/>
            <a:gdLst/>
            <a:ahLst/>
            <a:cxnLst/>
            <a:rect l="l" t="t" r="r" b="b"/>
            <a:pathLst>
              <a:path w="3108960" h="1033602">
                <a:moveTo>
                  <a:pt x="0" y="516771"/>
                </a:moveTo>
                <a:lnTo>
                  <a:pt x="19431" y="494452"/>
                </a:lnTo>
                <a:lnTo>
                  <a:pt x="38862" y="472175"/>
                </a:lnTo>
                <a:lnTo>
                  <a:pt x="58293" y="449981"/>
                </a:lnTo>
                <a:lnTo>
                  <a:pt x="77724" y="427912"/>
                </a:lnTo>
                <a:lnTo>
                  <a:pt x="97155" y="406009"/>
                </a:lnTo>
                <a:lnTo>
                  <a:pt x="116586" y="384312"/>
                </a:lnTo>
                <a:lnTo>
                  <a:pt x="136017" y="362862"/>
                </a:lnTo>
                <a:lnTo>
                  <a:pt x="155448" y="341699"/>
                </a:lnTo>
                <a:lnTo>
                  <a:pt x="174879" y="320864"/>
                </a:lnTo>
                <a:lnTo>
                  <a:pt x="194310" y="300393"/>
                </a:lnTo>
                <a:lnTo>
                  <a:pt x="213741" y="280326"/>
                </a:lnTo>
                <a:lnTo>
                  <a:pt x="233172" y="260701"/>
                </a:lnTo>
                <a:lnTo>
                  <a:pt x="252603" y="241553"/>
                </a:lnTo>
                <a:lnTo>
                  <a:pt x="272034" y="222918"/>
                </a:lnTo>
                <a:lnTo>
                  <a:pt x="291465" y="204832"/>
                </a:lnTo>
                <a:lnTo>
                  <a:pt x="310896" y="187328"/>
                </a:lnTo>
                <a:lnTo>
                  <a:pt x="330327" y="170439"/>
                </a:lnTo>
                <a:lnTo>
                  <a:pt x="349758" y="154195"/>
                </a:lnTo>
                <a:lnTo>
                  <a:pt x="369189" y="138628"/>
                </a:lnTo>
                <a:lnTo>
                  <a:pt x="388620" y="123767"/>
                </a:lnTo>
                <a:lnTo>
                  <a:pt x="408051" y="109639"/>
                </a:lnTo>
                <a:lnTo>
                  <a:pt x="427482" y="96270"/>
                </a:lnTo>
                <a:lnTo>
                  <a:pt x="446913" y="83686"/>
                </a:lnTo>
                <a:lnTo>
                  <a:pt x="466344" y="71910"/>
                </a:lnTo>
                <a:lnTo>
                  <a:pt x="485775" y="60963"/>
                </a:lnTo>
                <a:lnTo>
                  <a:pt x="505206" y="50868"/>
                </a:lnTo>
                <a:lnTo>
                  <a:pt x="524637" y="41641"/>
                </a:lnTo>
                <a:lnTo>
                  <a:pt x="544068" y="33301"/>
                </a:lnTo>
                <a:lnTo>
                  <a:pt x="563499" y="25863"/>
                </a:lnTo>
                <a:lnTo>
                  <a:pt x="582930" y="19341"/>
                </a:lnTo>
                <a:lnTo>
                  <a:pt x="602361" y="13746"/>
                </a:lnTo>
                <a:lnTo>
                  <a:pt x="621792" y="9091"/>
                </a:lnTo>
                <a:lnTo>
                  <a:pt x="641223" y="5382"/>
                </a:lnTo>
                <a:lnTo>
                  <a:pt x="660654" y="2628"/>
                </a:lnTo>
                <a:lnTo>
                  <a:pt x="680085" y="833"/>
                </a:lnTo>
                <a:lnTo>
                  <a:pt x="699516" y="0"/>
                </a:lnTo>
                <a:lnTo>
                  <a:pt x="718947" y="131"/>
                </a:lnTo>
                <a:lnTo>
                  <a:pt x="738378" y="1227"/>
                </a:lnTo>
                <a:lnTo>
                  <a:pt x="757809" y="3284"/>
                </a:lnTo>
                <a:lnTo>
                  <a:pt x="777240" y="6299"/>
                </a:lnTo>
                <a:lnTo>
                  <a:pt x="796671" y="10267"/>
                </a:lnTo>
                <a:lnTo>
                  <a:pt x="816102" y="15180"/>
                </a:lnTo>
                <a:lnTo>
                  <a:pt x="835533" y="21028"/>
                </a:lnTo>
                <a:lnTo>
                  <a:pt x="854964" y="27801"/>
                </a:lnTo>
                <a:lnTo>
                  <a:pt x="874395" y="35487"/>
                </a:lnTo>
                <a:lnTo>
                  <a:pt x="893826" y="44070"/>
                </a:lnTo>
                <a:lnTo>
                  <a:pt x="913257" y="53536"/>
                </a:lnTo>
                <a:lnTo>
                  <a:pt x="932688" y="63865"/>
                </a:lnTo>
                <a:lnTo>
                  <a:pt x="952119" y="75040"/>
                </a:lnTo>
                <a:lnTo>
                  <a:pt x="971550" y="87039"/>
                </a:lnTo>
                <a:lnTo>
                  <a:pt x="990981" y="99839"/>
                </a:lnTo>
                <a:lnTo>
                  <a:pt x="1010412" y="113417"/>
                </a:lnTo>
                <a:lnTo>
                  <a:pt x="1029843" y="127748"/>
                </a:lnTo>
                <a:lnTo>
                  <a:pt x="1049274" y="142805"/>
                </a:lnTo>
                <a:lnTo>
                  <a:pt x="1068705" y="158559"/>
                </a:lnTo>
                <a:lnTo>
                  <a:pt x="1088136" y="174982"/>
                </a:lnTo>
                <a:lnTo>
                  <a:pt x="1107567" y="192042"/>
                </a:lnTo>
                <a:lnTo>
                  <a:pt x="1126998" y="209709"/>
                </a:lnTo>
                <a:lnTo>
                  <a:pt x="1146429" y="227948"/>
                </a:lnTo>
                <a:lnTo>
                  <a:pt x="1165860" y="246726"/>
                </a:lnTo>
                <a:lnTo>
                  <a:pt x="1185291" y="266007"/>
                </a:lnTo>
                <a:lnTo>
                  <a:pt x="1204722" y="285757"/>
                </a:lnTo>
                <a:lnTo>
                  <a:pt x="1224153" y="305938"/>
                </a:lnTo>
                <a:lnTo>
                  <a:pt x="1243584" y="326511"/>
                </a:lnTo>
                <a:lnTo>
                  <a:pt x="1263015" y="347440"/>
                </a:lnTo>
                <a:lnTo>
                  <a:pt x="1282446" y="368685"/>
                </a:lnTo>
                <a:lnTo>
                  <a:pt x="1301877" y="390206"/>
                </a:lnTo>
                <a:lnTo>
                  <a:pt x="1321308" y="411963"/>
                </a:lnTo>
                <a:lnTo>
                  <a:pt x="1340739" y="433916"/>
                </a:lnTo>
                <a:lnTo>
                  <a:pt x="1360170" y="456024"/>
                </a:lnTo>
                <a:lnTo>
                  <a:pt x="1379601" y="478244"/>
                </a:lnTo>
                <a:lnTo>
                  <a:pt x="1399032" y="500537"/>
                </a:lnTo>
                <a:lnTo>
                  <a:pt x="1418463" y="522860"/>
                </a:lnTo>
                <a:lnTo>
                  <a:pt x="1437894" y="545171"/>
                </a:lnTo>
                <a:lnTo>
                  <a:pt x="1457325" y="567430"/>
                </a:lnTo>
                <a:lnTo>
                  <a:pt x="1476756" y="589594"/>
                </a:lnTo>
                <a:lnTo>
                  <a:pt x="1496187" y="611622"/>
                </a:lnTo>
                <a:lnTo>
                  <a:pt x="1515618" y="633473"/>
                </a:lnTo>
                <a:lnTo>
                  <a:pt x="1535049" y="655106"/>
                </a:lnTo>
                <a:lnTo>
                  <a:pt x="1554480" y="676482"/>
                </a:lnTo>
                <a:lnTo>
                  <a:pt x="1573911" y="697559"/>
                </a:lnTo>
                <a:lnTo>
                  <a:pt x="1593342" y="718299"/>
                </a:lnTo>
                <a:lnTo>
                  <a:pt x="1612773" y="738663"/>
                </a:lnTo>
                <a:lnTo>
                  <a:pt x="1632204" y="758613"/>
                </a:lnTo>
                <a:lnTo>
                  <a:pt x="1651635" y="778112"/>
                </a:lnTo>
                <a:lnTo>
                  <a:pt x="1671066" y="797124"/>
                </a:lnTo>
                <a:lnTo>
                  <a:pt x="1690497" y="815612"/>
                </a:lnTo>
                <a:lnTo>
                  <a:pt x="1709928" y="833543"/>
                </a:lnTo>
                <a:lnTo>
                  <a:pt x="1729359" y="850882"/>
                </a:lnTo>
                <a:lnTo>
                  <a:pt x="1748790" y="867599"/>
                </a:lnTo>
                <a:lnTo>
                  <a:pt x="1768221" y="883661"/>
                </a:lnTo>
                <a:lnTo>
                  <a:pt x="1787652" y="899038"/>
                </a:lnTo>
                <a:lnTo>
                  <a:pt x="1807083" y="913702"/>
                </a:lnTo>
                <a:lnTo>
                  <a:pt x="1826514" y="927626"/>
                </a:lnTo>
                <a:lnTo>
                  <a:pt x="1845945" y="940783"/>
                </a:lnTo>
                <a:lnTo>
                  <a:pt x="1865376" y="953149"/>
                </a:lnTo>
                <a:lnTo>
                  <a:pt x="1884807" y="964701"/>
                </a:lnTo>
                <a:lnTo>
                  <a:pt x="1904238" y="975417"/>
                </a:lnTo>
                <a:lnTo>
                  <a:pt x="1923669" y="985278"/>
                </a:lnTo>
                <a:lnTo>
                  <a:pt x="1943100" y="994264"/>
                </a:lnTo>
                <a:lnTo>
                  <a:pt x="1962531" y="1002360"/>
                </a:lnTo>
                <a:lnTo>
                  <a:pt x="1981962" y="1009549"/>
                </a:lnTo>
                <a:lnTo>
                  <a:pt x="2001393" y="1015820"/>
                </a:lnTo>
                <a:lnTo>
                  <a:pt x="2020824" y="1021159"/>
                </a:lnTo>
                <a:lnTo>
                  <a:pt x="2040255" y="1025557"/>
                </a:lnTo>
                <a:lnTo>
                  <a:pt x="2059686" y="1029006"/>
                </a:lnTo>
                <a:lnTo>
                  <a:pt x="2079117" y="1031499"/>
                </a:lnTo>
                <a:lnTo>
                  <a:pt x="2098548" y="1033032"/>
                </a:lnTo>
                <a:lnTo>
                  <a:pt x="2117979" y="1033602"/>
                </a:lnTo>
                <a:lnTo>
                  <a:pt x="2137410" y="1033207"/>
                </a:lnTo>
                <a:lnTo>
                  <a:pt x="2156841" y="1031849"/>
                </a:lnTo>
                <a:lnTo>
                  <a:pt x="2176272" y="1029530"/>
                </a:lnTo>
                <a:lnTo>
                  <a:pt x="2195703" y="1026255"/>
                </a:lnTo>
                <a:lnTo>
                  <a:pt x="2215134" y="1022029"/>
                </a:lnTo>
                <a:lnTo>
                  <a:pt x="2234565" y="1016860"/>
                </a:lnTo>
                <a:lnTo>
                  <a:pt x="2253996" y="1010758"/>
                </a:lnTo>
                <a:lnTo>
                  <a:pt x="2273427" y="1003735"/>
                </a:lnTo>
                <a:lnTo>
                  <a:pt x="2292858" y="995803"/>
                </a:lnTo>
                <a:lnTo>
                  <a:pt x="2312289" y="986977"/>
                </a:lnTo>
                <a:lnTo>
                  <a:pt x="2331720" y="977274"/>
                </a:lnTo>
                <a:lnTo>
                  <a:pt x="2351151" y="966712"/>
                </a:lnTo>
                <a:lnTo>
                  <a:pt x="2370582" y="955311"/>
                </a:lnTo>
                <a:lnTo>
                  <a:pt x="2390013" y="943091"/>
                </a:lnTo>
                <a:lnTo>
                  <a:pt x="2409444" y="930076"/>
                </a:lnTo>
                <a:lnTo>
                  <a:pt x="2428875" y="916290"/>
                </a:lnTo>
                <a:lnTo>
                  <a:pt x="2448306" y="901758"/>
                </a:lnTo>
                <a:lnTo>
                  <a:pt x="2467737" y="886508"/>
                </a:lnTo>
                <a:lnTo>
                  <a:pt x="2487168" y="870569"/>
                </a:lnTo>
                <a:lnTo>
                  <a:pt x="2506599" y="853969"/>
                </a:lnTo>
                <a:lnTo>
                  <a:pt x="2526030" y="836740"/>
                </a:lnTo>
                <a:lnTo>
                  <a:pt x="2545461" y="818915"/>
                </a:lnTo>
                <a:lnTo>
                  <a:pt x="2564892" y="800525"/>
                </a:lnTo>
                <a:lnTo>
                  <a:pt x="2584323" y="781606"/>
                </a:lnTo>
                <a:lnTo>
                  <a:pt x="2603754" y="762193"/>
                </a:lnTo>
                <a:lnTo>
                  <a:pt x="2623185" y="742322"/>
                </a:lnTo>
                <a:lnTo>
                  <a:pt x="2642616" y="722031"/>
                </a:lnTo>
                <a:lnTo>
                  <a:pt x="2662047" y="701356"/>
                </a:lnTo>
                <a:lnTo>
                  <a:pt x="2681478" y="680337"/>
                </a:lnTo>
                <a:lnTo>
                  <a:pt x="2700909" y="659013"/>
                </a:lnTo>
                <a:lnTo>
                  <a:pt x="2720340" y="637424"/>
                </a:lnTo>
                <a:lnTo>
                  <a:pt x="2739771" y="615609"/>
                </a:lnTo>
                <a:lnTo>
                  <a:pt x="2759202" y="593610"/>
                </a:lnTo>
                <a:lnTo>
                  <a:pt x="2778633" y="571468"/>
                </a:lnTo>
                <a:lnTo>
                  <a:pt x="2798064" y="549223"/>
                </a:lnTo>
                <a:lnTo>
                  <a:pt x="2817495" y="526918"/>
                </a:lnTo>
                <a:lnTo>
                  <a:pt x="2836926" y="504595"/>
                </a:lnTo>
                <a:lnTo>
                  <a:pt x="2856357" y="482293"/>
                </a:lnTo>
                <a:lnTo>
                  <a:pt x="2875788" y="460057"/>
                </a:lnTo>
                <a:lnTo>
                  <a:pt x="2895219" y="437925"/>
                </a:lnTo>
                <a:lnTo>
                  <a:pt x="2914650" y="415942"/>
                </a:lnTo>
                <a:lnTo>
                  <a:pt x="2934081" y="394146"/>
                </a:lnTo>
                <a:lnTo>
                  <a:pt x="2953512" y="372579"/>
                </a:lnTo>
                <a:lnTo>
                  <a:pt x="2972943" y="351281"/>
                </a:lnTo>
                <a:lnTo>
                  <a:pt x="2992374" y="330291"/>
                </a:lnTo>
                <a:lnTo>
                  <a:pt x="3011805" y="309650"/>
                </a:lnTo>
                <a:lnTo>
                  <a:pt x="3031236" y="289395"/>
                </a:lnTo>
                <a:lnTo>
                  <a:pt x="3050667" y="269564"/>
                </a:lnTo>
                <a:lnTo>
                  <a:pt x="3070098" y="250195"/>
                </a:lnTo>
                <a:lnTo>
                  <a:pt x="3089529" y="231323"/>
                </a:lnTo>
                <a:lnTo>
                  <a:pt x="3108960" y="212983"/>
                </a:lnTo>
              </a:path>
            </a:pathLst>
          </a:custGeom>
          <a:ln w="25400">
            <a:solidFill>
              <a:srgbClr val="C0590F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156364" y="197550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3449782" y="2253797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6492240" y="1920240"/>
            <a:ext cx="2194560" cy="2286000"/>
          </a:xfrm>
          <a:prstGeom prst="roundRect">
            <a:avLst>
              <a:gd name="adj" fmla="val 2917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675120" y="2514600"/>
            <a:ext cx="178308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 flipV="1">
            <a:off x="7132320" y="2057400"/>
            <a:ext cx="0" cy="201168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2" name="Text 29"/>
          <p:cNvSpPr txBox="1"/>
          <p:nvPr/>
        </p:nvSpPr>
        <p:spPr>
          <a:xfrm>
            <a:off x="8366760" y="253288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7187184" y="20116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7132320" y="2514600"/>
            <a:ext cx="914400" cy="0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5" name="Text 32"/>
          <p:cNvSpPr txBox="1"/>
          <p:nvPr/>
        </p:nvSpPr>
        <p:spPr>
          <a:xfrm>
            <a:off x="7955280" y="254203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36" name="Shape 33"/>
          <p:cNvSpPr/>
          <p:nvPr/>
        </p:nvSpPr>
        <p:spPr>
          <a:xfrm>
            <a:off x="7132320" y="2514600"/>
            <a:ext cx="0" cy="1005840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7" name="Text 34"/>
          <p:cNvSpPr txBox="1"/>
          <p:nvPr/>
        </p:nvSpPr>
        <p:spPr>
          <a:xfrm>
            <a:off x="7205472" y="33375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" y="443484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токтан 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-қа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қалады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−90°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Сыйымдылық кедергі: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ωC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1/(2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πfC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Ом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Жиілік өссе,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азаяды; тұрақты токта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(үзіліс)</a:t>
            </a:r>
            <a:endParaRPr lang="en-US" sz="1450" dirty="0"/>
          </a:p>
        </p:txBody>
      </p:sp>
      <p:sp>
        <p:nvSpPr>
          <p:cNvPr id="39" name="Shape 36"/>
          <p:cNvSpPr/>
          <p:nvPr/>
        </p:nvSpPr>
        <p:spPr>
          <a:xfrm>
            <a:off x="5577840" y="4434840"/>
            <a:ext cx="3108960" cy="1828800"/>
          </a:xfrm>
          <a:prstGeom prst="roundRect">
            <a:avLst>
              <a:gd name="adj" fmla="val 3500"/>
            </a:avLst>
          </a:prstGeom>
          <a:solidFill>
            <a:srgbClr val="EAF0FA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5760720" y="452628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Конденсатор тұрақты токты өткізбейді, ал жоғары жиілікті токты оңай өткізеді.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кедергілердің жиілікке тәуелділігі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0,1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 және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мкФ үшін: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πfL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сызықты өседі,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1/(2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πfC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гиперболамен кемиді.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874520"/>
          <a:ext cx="512064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852160" y="1874520"/>
            <a:ext cx="2834640" cy="4434840"/>
          </a:xfrm>
          <a:prstGeom prst="roundRect">
            <a:avLst>
              <a:gd name="adj" fmla="val 225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035040" y="198424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Байқаулар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035040" y="2331720"/>
            <a:ext cx="251460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Қисықтар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)) ≈ 50,3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 нүктесінде қиылысады: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Бұл —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жиілігі (10-дәріс)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R, L, C элементтерін салыстыру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011680"/>
                <a:gridCol w="2011680"/>
                <a:gridCol w="201168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Сипаттама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Резистор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Индуктивтілік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Сыйымдылық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Лездік мәндер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du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Кешенді түр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Rİ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jX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−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jX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Кедергі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1/(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Фазалық ығысу 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φ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+90°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−90°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Жиілікке тәуелділік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тәуелсіз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~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~1/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Тұрақты токта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қысқа тұйықталу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үзіліс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Энергия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жылуға айналады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өрісінде жиналады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электр өрісінде жиналады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Есте сақтау тәсілі: индуктивтілікте ток кернеуден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кешігеді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сыйымдылықта ток кернеуден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озады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Тұрақты токта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сым,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үзіліс.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катушка мен конденсатордағы ток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мкФ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фазалары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511296"/>
            <a:ext cx="3291840" cy="1645920"/>
          </a:xfrm>
          <a:prstGeom prst="roundRect">
            <a:avLst>
              <a:gd name="adj" fmla="val 3889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602736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Жиілік 100 Гц-ке дейін өссе: </a:t>
            </a: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3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3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62,8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(ток 2 есе азаяды), </a:t>
            </a: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3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3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15,9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(ток 2 есе өседі).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Бұрыштық жиілік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πf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314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рад/с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 кедергі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314 · 0,1 = 31,4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Катушка тогы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220/31,4 ≈ 7,0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(кернеуден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қалады)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Сыйымдылық кедергі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1/(314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≈ 31,8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Конденсатор тогы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220/31,8 ≈ 6,9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(кернеуден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озады)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3" name="Text 40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7,0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(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+90°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); 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6,9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(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−90°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 RLC тізбегі: кешенді кедергі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2-заңы кешенді түрде: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)]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475488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4572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jX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|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3000" b="1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jφ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5852160" y="2029968"/>
            <a:ext cx="2560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412480" y="2029968"/>
            <a:ext cx="0" cy="8229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>
            <a:off x="5852160" y="2852928"/>
            <a:ext cx="2560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flipV="1">
            <a:off x="5852160" y="2029968"/>
            <a:ext cx="0" cy="8229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650992" y="224028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650992" y="22219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4754880" y="230428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263640" y="1952244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080760" y="153619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894576" y="2002536"/>
            <a:ext cx="475488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7"/>
          <p:cNvSpPr/>
          <p:nvPr/>
        </p:nvSpPr>
        <p:spPr>
          <a:xfrm>
            <a:off x="6894576" y="1970532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013448" y="1970532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132320" y="1970532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251192" y="1970532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720840" y="153619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7717536" y="1984248"/>
            <a:ext cx="109728" cy="914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3"/>
          <p:cNvSpPr/>
          <p:nvPr/>
        </p:nvSpPr>
        <p:spPr>
          <a:xfrm>
            <a:off x="7717536" y="1865376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827264" y="1865376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7360920" y="14813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6044184" y="2212848"/>
            <a:ext cx="288036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0" name="Text 27"/>
          <p:cNvSpPr txBox="1"/>
          <p:nvPr/>
        </p:nvSpPr>
        <p:spPr>
          <a:xfrm>
            <a:off x="5868162" y="223113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3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4754880" cy="914400"/>
        </p:xfrm>
        <a:graphic>
          <a:graphicData uri="http://schemas.openxmlformats.org/drawingml/2006/table">
            <a:tbl>
              <a:tblPr/>
              <a:tblGrid>
                <a:gridCol w="855878"/>
                <a:gridCol w="2710282"/>
                <a:gridCol w="118872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кешенді кедергі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реактивті кедергі: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толық кедергі: 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 = √(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25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25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φ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фазалық ығысу: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φ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arctg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Shape 28"/>
          <p:cNvSpPr/>
          <p:nvPr/>
        </p:nvSpPr>
        <p:spPr>
          <a:xfrm>
            <a:off x="45720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33" name="Text 29"/>
          <p:cNvSpPr txBox="1"/>
          <p:nvPr/>
        </p:nvSpPr>
        <p:spPr>
          <a:xfrm>
            <a:off x="64008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34" name="Text 30"/>
          <p:cNvSpPr txBox="1"/>
          <p:nvPr/>
        </p:nvSpPr>
        <p:spPr>
          <a:xfrm>
            <a:off x="64008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 заңы кешенді түрде: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Zİ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әсерлік мәндер үшін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|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35" name="Shape 31"/>
          <p:cNvSpPr/>
          <p:nvPr/>
        </p:nvSpPr>
        <p:spPr>
          <a:xfrm>
            <a:off x="466344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36" name="Text 32"/>
          <p:cNvSpPr txBox="1"/>
          <p:nvPr/>
        </p:nvSpPr>
        <p:spPr>
          <a:xfrm>
            <a:off x="484632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37" name="Text 33"/>
          <p:cNvSpPr txBox="1"/>
          <p:nvPr/>
        </p:nvSpPr>
        <p:spPr>
          <a:xfrm>
            <a:off x="484632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пассивті екіұштыққа: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комплекс сан, бірақ синусоиданы кескіндемейді (нүктесіз жазылады).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Кедергілер үшбұрышы және кернеулердің векторлық диаграммасы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3931920" cy="3566160"/>
          </a:xfrm>
          <a:prstGeom prst="roundRect">
            <a:avLst>
              <a:gd name="adj" fmla="val 179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57200" y="117043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Кедергілер үшбұрышы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914400" y="4206240"/>
            <a:ext cx="2194560" cy="0"/>
          </a:xfrm>
          <a:prstGeom prst="line">
            <a:avLst/>
          </a:prstGeom>
          <a:noFill/>
          <a:ln w="38100">
            <a:solidFill>
              <a:srgbClr val="2E7D3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V="1">
            <a:off x="3108960" y="1828800"/>
            <a:ext cx="0" cy="2377440"/>
          </a:xfrm>
          <a:prstGeom prst="line">
            <a:avLst/>
          </a:prstGeom>
          <a:noFill/>
          <a:ln w="38100">
            <a:solidFill>
              <a:srgbClr val="C0590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V="1">
            <a:off x="914400" y="1828800"/>
            <a:ext cx="2194560" cy="2377440"/>
          </a:xfrm>
          <a:prstGeom prst="line">
            <a:avLst/>
          </a:prstGeom>
          <a:noFill/>
          <a:ln w="38100">
            <a:solidFill>
              <a:srgbClr val="294C9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828800" y="4224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3154680" y="28803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b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b="1" i="1" baseline="-40000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b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b="1" i="1" baseline="-40000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1417320" y="26974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600" b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57200" y="3749040"/>
            <a:ext cx="914400" cy="914400"/>
          </a:xfrm>
          <a:prstGeom prst="arc">
            <a:avLst>
              <a:gd name="adj1" fmla="val 18780000"/>
              <a:gd name="adj2" fmla="val 0"/>
            </a:avLst>
          </a:prstGeom>
          <a:ln w="15875">
            <a:solidFill>
              <a:srgbClr val="555F6D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389888" y="385876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4572000" y="1097280"/>
            <a:ext cx="4114800" cy="3566160"/>
          </a:xfrm>
          <a:prstGeom prst="roundRect">
            <a:avLst>
              <a:gd name="adj" fmla="val 179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572000" y="11704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Кернеулердің векторлық диаграммасы (</a:t>
            </a: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300" b="1" i="1" baseline="-40000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300" b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</a:t>
            </a: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300" b="1" i="1" baseline="-40000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846320" y="4206240"/>
            <a:ext cx="356616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 flipV="1">
            <a:off x="5029200" y="1463040"/>
            <a:ext cx="0" cy="292608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8321040" y="422452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5084064" y="1417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029200" y="4206240"/>
            <a:ext cx="1828800" cy="0"/>
          </a:xfrm>
          <a:prstGeom prst="line">
            <a:avLst/>
          </a:prstGeom>
          <a:noFill/>
          <a:ln w="22225">
            <a:solidFill>
              <a:srgbClr val="555F6D"/>
            </a:solidFill>
            <a:prstDash val="solid"/>
            <a:tailEnd type="triangle"/>
          </a:ln>
        </p:spPr>
      </p:sp>
      <p:sp>
        <p:nvSpPr>
          <p:cNvPr id="24" name="Text 21"/>
          <p:cNvSpPr txBox="1"/>
          <p:nvPr/>
        </p:nvSpPr>
        <p:spPr>
          <a:xfrm>
            <a:off x="6812280" y="4224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5029200" y="4206240"/>
            <a:ext cx="1591056" cy="0"/>
          </a:xfrm>
          <a:prstGeom prst="line">
            <a:avLst/>
          </a:prstGeom>
          <a:noFill/>
          <a:ln w="28575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26" name="Text 23"/>
          <p:cNvSpPr txBox="1"/>
          <p:nvPr/>
        </p:nvSpPr>
        <p:spPr>
          <a:xfrm>
            <a:off x="6163056" y="423367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="1" i="1" baseline="-40000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 flipV="1">
            <a:off x="6620256" y="2084832"/>
            <a:ext cx="0" cy="2121408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8" name="Text 25"/>
          <p:cNvSpPr txBox="1"/>
          <p:nvPr/>
        </p:nvSpPr>
        <p:spPr>
          <a:xfrm>
            <a:off x="6665976" y="199339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="1" i="1" baseline="-40000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6620256" y="2084832"/>
            <a:ext cx="0" cy="1060704"/>
          </a:xfrm>
          <a:prstGeom prst="line">
            <a:avLst/>
          </a:prstGeom>
          <a:noFill/>
          <a:ln w="28575">
            <a:solidFill>
              <a:srgbClr val="6A3FA0"/>
            </a:solidFill>
            <a:prstDash val="solid"/>
            <a:tailEnd type="triangle"/>
          </a:ln>
        </p:spPr>
      </p:sp>
      <p:sp>
        <p:nvSpPr>
          <p:cNvPr id="30" name="Text 27"/>
          <p:cNvSpPr txBox="1"/>
          <p:nvPr/>
        </p:nvSpPr>
        <p:spPr>
          <a:xfrm>
            <a:off x="6693408" y="32369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="1" i="1" baseline="-40000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 flipV="1">
            <a:off x="5029200" y="2084835"/>
            <a:ext cx="1591060" cy="2121405"/>
          </a:xfrm>
          <a:prstGeom prst="line">
            <a:avLst/>
          </a:prstGeom>
          <a:noFill/>
          <a:ln w="381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2" name="Text 29"/>
          <p:cNvSpPr txBox="1"/>
          <p:nvPr/>
        </p:nvSpPr>
        <p:spPr>
          <a:xfrm>
            <a:off x="6117340" y="1856235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457200" y="4846320"/>
            <a:ext cx="8229600" cy="1417320"/>
          </a:xfrm>
          <a:prstGeom prst="roundRect">
            <a:avLst>
              <a:gd name="adj" fmla="val 4516"/>
            </a:avLst>
          </a:prstGeom>
          <a:solidFill>
            <a:srgbClr val="EAF0FA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640080" y="4892040"/>
            <a:ext cx="78638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Кернеулер үшбұрышы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кедергілер үшбұрышына ұқсас: барлық қабырғасы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көбейтілген.
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әсерлік мәндер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геометриялық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қосылады.
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жеке-жеке жалпы кернеуден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үлкен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болуы мүмкін (келесі мысал).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тізбектей RLC тізбегі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822960" y="3877056"/>
            <a:ext cx="26517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474720" y="3877056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822960" y="4882896"/>
            <a:ext cx="26517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822960" y="3877056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21792" y="4178808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21792" y="41605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-274320" y="4242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В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1257300" y="3799332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074420" y="33832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1911096" y="3849624"/>
            <a:ext cx="475488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0"/>
          <p:cNvSpPr/>
          <p:nvPr/>
        </p:nvSpPr>
        <p:spPr>
          <a:xfrm>
            <a:off x="1911096" y="3817620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029968" y="3817620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2148840" y="3817620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267712" y="3817620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737360" y="33832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3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2756916" y="3831336"/>
            <a:ext cx="109728" cy="914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6"/>
          <p:cNvSpPr/>
          <p:nvPr/>
        </p:nvSpPr>
        <p:spPr>
          <a:xfrm>
            <a:off x="2756916" y="3712464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866644" y="3712464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2400300" y="33284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3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1021842" y="4059936"/>
            <a:ext cx="298323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3" name="Text 30"/>
          <p:cNvSpPr txBox="1"/>
          <p:nvPr/>
        </p:nvSpPr>
        <p:spPr>
          <a:xfrm>
            <a:off x="850964" y="407822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5" name="Shape 32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кедергі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(80 − 40) = 30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 = 50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j53,13°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40" name="Shape 37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/|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 = 100/50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45" name="Shape 42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8" name="Text 45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Фазалық ығысу</a:t>
            </a:r>
            <a:endParaRPr lang="en-US" sz="1200" dirty="0"/>
          </a:p>
        </p:txBody>
      </p:sp>
      <p:sp>
        <p:nvSpPr>
          <p:cNvPr id="49" name="Text 46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arctg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(40/30) = 53,13°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ток кернеуден қалады</a:t>
            </a:r>
            <a:endParaRPr lang="en-US" sz="1550" dirty="0"/>
          </a:p>
        </p:txBody>
      </p:sp>
      <p:sp>
        <p:nvSpPr>
          <p:cNvPr id="50" name="Shape 47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3" name="Text 50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Элементтердегі кернеулер</a:t>
            </a:r>
            <a:endParaRPr lang="en-US" sz="1200" dirty="0"/>
          </a:p>
        </p:txBody>
      </p:sp>
      <p:sp>
        <p:nvSpPr>
          <p:cNvPr id="54" name="Text 51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160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55" name="Shape 52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7" name="Text 54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58" name="Text 55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200" dirty="0"/>
          </a:p>
        </p:txBody>
      </p:sp>
      <p:sp>
        <p:nvSpPr>
          <p:cNvPr id="59" name="Text 56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√(60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(160 − 80)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√(3600 + 6400) = 100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✓</a:t>
            </a:r>
            <a:endParaRPr lang="en-US" sz="1550" dirty="0"/>
          </a:p>
        </p:txBody>
      </p:sp>
      <p:sp>
        <p:nvSpPr>
          <p:cNvPr id="60" name="Shape 57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61" name="Text 58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62" name="Text 59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53,13°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(индуктивті сипат);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160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Тізбектің сипаты: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таңбасы бойынша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2621280" cy="521208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Активті-индуктивті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77240" y="2926080"/>
            <a:ext cx="192024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 flipV="1">
            <a:off x="960120" y="1737360"/>
            <a:ext cx="0" cy="137160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1" name="Text 8"/>
          <p:cNvSpPr txBox="1"/>
          <p:nvPr/>
        </p:nvSpPr>
        <p:spPr>
          <a:xfrm>
            <a:off x="2606040" y="294436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1014984" y="16916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960120" y="2926080"/>
            <a:ext cx="1005840" cy="0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1993392" y="294436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 flipV="1">
            <a:off x="960120" y="1980444"/>
            <a:ext cx="793483" cy="945636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1781035" y="17061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40080" y="3383280"/>
            <a:ext cx="2255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0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0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ток кернеуден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қалады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Қозғалтқыштар, трансформаторлар.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3261360" y="1097280"/>
            <a:ext cx="2621280" cy="5212080"/>
          </a:xfrm>
          <a:prstGeom prst="roundRect">
            <a:avLst>
              <a:gd name="adj" fmla="val 2442"/>
            </a:avLst>
          </a:prstGeom>
          <a:solidFill>
            <a:srgbClr val="F5F7F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344424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3581400" y="2926080"/>
            <a:ext cx="192024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 flipV="1">
            <a:off x="3764280" y="1737360"/>
            <a:ext cx="0" cy="137160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5410200" y="294436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3819144" y="16916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3764280" y="2926080"/>
            <a:ext cx="1005840" cy="0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5" name="Text 22"/>
          <p:cNvSpPr txBox="1"/>
          <p:nvPr/>
        </p:nvSpPr>
        <p:spPr>
          <a:xfrm>
            <a:off x="4797552" y="294436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3764280" y="2926080"/>
            <a:ext cx="1371600" cy="0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7" name="Text 24"/>
          <p:cNvSpPr txBox="1"/>
          <p:nvPr/>
        </p:nvSpPr>
        <p:spPr>
          <a:xfrm>
            <a:off x="4953000" y="26060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3444240" y="3383280"/>
            <a:ext cx="2255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ток пен кернеу фазалас. Қыздырғыштар, резонанс режимі.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6065520" y="1097280"/>
            <a:ext cx="2621280" cy="521208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24840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Активті-сыйымдылық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6385560" y="2057400"/>
            <a:ext cx="192024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2" name="Shape 29"/>
          <p:cNvSpPr/>
          <p:nvPr/>
        </p:nvSpPr>
        <p:spPr>
          <a:xfrm flipV="1">
            <a:off x="6568440" y="1783080"/>
            <a:ext cx="0" cy="128016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3" name="Text 30"/>
          <p:cNvSpPr txBox="1"/>
          <p:nvPr/>
        </p:nvSpPr>
        <p:spPr>
          <a:xfrm>
            <a:off x="8214360" y="207568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6623304" y="173736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6568440" y="2057400"/>
            <a:ext cx="1005840" cy="0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6" name="Text 33"/>
          <p:cNvSpPr txBox="1"/>
          <p:nvPr/>
        </p:nvSpPr>
        <p:spPr>
          <a:xfrm>
            <a:off x="7601712" y="207568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6568440" y="2057400"/>
            <a:ext cx="793483" cy="945636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8" name="Text 35"/>
          <p:cNvSpPr txBox="1"/>
          <p:nvPr/>
        </p:nvSpPr>
        <p:spPr>
          <a:xfrm>
            <a:off x="7389355" y="30030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39" name="Text 36"/>
          <p:cNvSpPr txBox="1"/>
          <p:nvPr/>
        </p:nvSpPr>
        <p:spPr>
          <a:xfrm>
            <a:off x="6248400" y="3383280"/>
            <a:ext cx="2255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0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0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ток кернеуден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озады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Кабель желілері, конденсатор батареялары.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өткізгіштік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тармақтарды талдау үшін кедергіге кері шама —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өткізгіштік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қолданылады: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2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2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jB</a:t>
            </a: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|</a:t>
            </a:r>
            <a:r>
              <a:rPr lang="en-US" sz="2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2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900" b="1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−jφ</a:t>
            </a:r>
            <a:endParaRPr lang="en-US" sz="29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кешенді өткізгіштік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/|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r>
                        <a:rPr lang="en-US" sz="130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активті өткізгіштік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/|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r>
                        <a:rPr lang="en-US" sz="130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реактивті өткізгіштік: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1/(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ωL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Y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 = √(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</a:t>
                      </a:r>
                      <a:r>
                        <a:rPr lang="en-US" sz="130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30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толық өткізгіштік, 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Y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 = 1/|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 заңы: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YU̇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Параллель тармақтардың өткізгіштіктері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қосылады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ΣY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≠ 1/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егер тармақта реактивті элемент те бар болса.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RLC тізбегі: токтар диаграммасы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ортақ, токтар геометриялық қосылады: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)]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2148840"/>
            <a:ext cx="2606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3794760"/>
            <a:ext cx="2606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2148840"/>
            <a:ext cx="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691640" y="2148840"/>
            <a:ext cx="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560320" y="2148840"/>
            <a:ext cx="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429000" y="2148840"/>
            <a:ext cx="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21792" y="2770632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27523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-301752" y="28346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1613916" y="274320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1911096" y="28346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2532888" y="2734056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7"/>
          <p:cNvSpPr/>
          <p:nvPr/>
        </p:nvSpPr>
        <p:spPr>
          <a:xfrm>
            <a:off x="2500884" y="273405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500884" y="285292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2500884" y="2971800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2500884" y="3090672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2779776" y="28346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3383280" y="2916936"/>
            <a:ext cx="91440" cy="1097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3"/>
          <p:cNvSpPr/>
          <p:nvPr/>
        </p:nvSpPr>
        <p:spPr>
          <a:xfrm>
            <a:off x="3264408" y="2916936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264408" y="3026664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3703320" y="28346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1645920" y="21031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0" name="Shape 27"/>
          <p:cNvSpPr/>
          <p:nvPr/>
        </p:nvSpPr>
        <p:spPr>
          <a:xfrm>
            <a:off x="1645920" y="374904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1" name="Shape 28"/>
          <p:cNvSpPr/>
          <p:nvPr/>
        </p:nvSpPr>
        <p:spPr>
          <a:xfrm>
            <a:off x="2514600" y="21031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2" name="Shape 29"/>
          <p:cNvSpPr/>
          <p:nvPr/>
        </p:nvSpPr>
        <p:spPr>
          <a:xfrm>
            <a:off x="2514600" y="374904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3" name="Shape 30"/>
          <p:cNvSpPr/>
          <p:nvPr/>
        </p:nvSpPr>
        <p:spPr>
          <a:xfrm>
            <a:off x="4297680" y="4069080"/>
            <a:ext cx="256032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4" name="Shape 31"/>
          <p:cNvSpPr/>
          <p:nvPr/>
        </p:nvSpPr>
        <p:spPr>
          <a:xfrm flipV="1">
            <a:off x="4480560" y="1965960"/>
            <a:ext cx="0" cy="228600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5" name="Text 32"/>
          <p:cNvSpPr txBox="1"/>
          <p:nvPr/>
        </p:nvSpPr>
        <p:spPr>
          <a:xfrm>
            <a:off x="6766560" y="408736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36" name="Text 33"/>
          <p:cNvSpPr txBox="1"/>
          <p:nvPr/>
        </p:nvSpPr>
        <p:spPr>
          <a:xfrm>
            <a:off x="4535424" y="19202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4480560" y="4069080"/>
            <a:ext cx="2011680" cy="0"/>
          </a:xfrm>
          <a:prstGeom prst="line">
            <a:avLst/>
          </a:prstGeom>
          <a:noFill/>
          <a:ln w="22225">
            <a:solidFill>
              <a:srgbClr val="555F6D"/>
            </a:solidFill>
            <a:prstDash val="solid"/>
            <a:tailEnd type="triangle"/>
          </a:ln>
        </p:spPr>
      </p:sp>
      <p:sp>
        <p:nvSpPr>
          <p:cNvPr id="38" name="Text 35"/>
          <p:cNvSpPr txBox="1"/>
          <p:nvPr/>
        </p:nvSpPr>
        <p:spPr>
          <a:xfrm>
            <a:off x="6355080" y="408736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39" name="Shape 36"/>
          <p:cNvSpPr/>
          <p:nvPr/>
        </p:nvSpPr>
        <p:spPr>
          <a:xfrm>
            <a:off x="4480560" y="4069080"/>
            <a:ext cx="694944" cy="0"/>
          </a:xfrm>
          <a:prstGeom prst="line">
            <a:avLst/>
          </a:prstGeom>
          <a:noFill/>
          <a:ln w="28575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40" name="Text 37"/>
          <p:cNvSpPr txBox="1"/>
          <p:nvPr/>
        </p:nvSpPr>
        <p:spPr>
          <a:xfrm>
            <a:off x="4809744" y="408736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="1" i="1" baseline="-40000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41" name="Shape 38"/>
          <p:cNvSpPr/>
          <p:nvPr/>
        </p:nvSpPr>
        <p:spPr>
          <a:xfrm flipV="1">
            <a:off x="5175504" y="2331720"/>
            <a:ext cx="0" cy="1737360"/>
          </a:xfrm>
          <a:prstGeom prst="line">
            <a:avLst/>
          </a:prstGeom>
          <a:noFill/>
          <a:ln w="28575">
            <a:solidFill>
              <a:srgbClr val="6A3FA0"/>
            </a:solidFill>
            <a:prstDash val="solid"/>
            <a:tailEnd type="triangle"/>
          </a:ln>
        </p:spPr>
      </p:sp>
      <p:sp>
        <p:nvSpPr>
          <p:cNvPr id="42" name="Text 39"/>
          <p:cNvSpPr txBox="1"/>
          <p:nvPr/>
        </p:nvSpPr>
        <p:spPr>
          <a:xfrm>
            <a:off x="5221224" y="22402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="1" i="1" baseline="-40000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43" name="Shape 40"/>
          <p:cNvSpPr/>
          <p:nvPr/>
        </p:nvSpPr>
        <p:spPr>
          <a:xfrm>
            <a:off x="5175504" y="2331720"/>
            <a:ext cx="0" cy="1042416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44" name="Text 41"/>
          <p:cNvSpPr txBox="1"/>
          <p:nvPr/>
        </p:nvSpPr>
        <p:spPr>
          <a:xfrm>
            <a:off x="5266944" y="31455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="1" i="1" baseline="-40000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400" dirty="0"/>
          </a:p>
        </p:txBody>
      </p:sp>
      <p:sp>
        <p:nvSpPr>
          <p:cNvPr id="45" name="Shape 42"/>
          <p:cNvSpPr/>
          <p:nvPr/>
        </p:nvSpPr>
        <p:spPr>
          <a:xfrm flipV="1">
            <a:off x="4480560" y="3373750"/>
            <a:ext cx="695330" cy="695330"/>
          </a:xfrm>
          <a:prstGeom prst="line">
            <a:avLst/>
          </a:prstGeom>
          <a:noFill/>
          <a:ln w="381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46" name="Text 43"/>
          <p:cNvSpPr txBox="1"/>
          <p:nvPr/>
        </p:nvSpPr>
        <p:spPr>
          <a:xfrm>
            <a:off x="4764410" y="314515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47" name="Shape 44"/>
          <p:cNvSpPr/>
          <p:nvPr/>
        </p:nvSpPr>
        <p:spPr>
          <a:xfrm>
            <a:off x="5760720" y="1783080"/>
            <a:ext cx="2926080" cy="452628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5943600" y="18928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</a:t>
            </a:r>
            <a:endParaRPr lang="en-US" sz="1400" dirty="0"/>
          </a:p>
        </p:txBody>
      </p:sp>
      <p:sp>
        <p:nvSpPr>
          <p:cNvPr id="49" name="Text 46"/>
          <p:cNvSpPr txBox="1"/>
          <p:nvPr/>
        </p:nvSpPr>
        <p:spPr>
          <a:xfrm>
            <a:off x="5943600" y="2240280"/>
            <a:ext cx="260604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(5 − 3) = 2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2,83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ток кернеуден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45°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озады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сыйымдылық сипат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Тармақ тогы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жалпы токтан үлкен!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тізбектей сұлбаны параллельге ауыстыру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841248"/>
          </a:xfrm>
          <a:prstGeom prst="roundRect">
            <a:avLst>
              <a:gd name="adj" fmla="val 760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 +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(алдыңғы тізбектей RLC мысалы)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3317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587752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5877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баламалы параллель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182112"/>
            <a:ext cx="3291840" cy="1737360"/>
          </a:xfrm>
          <a:prstGeom prst="roundRect">
            <a:avLst>
              <a:gd name="adj" fmla="val 368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273552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екіұштықты тізбектей (</a:t>
            </a: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немесе параллель (</a:t>
            </a: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3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сұлбамен кескіндеуге болады — екеуі бір жиілікте эквивалентті.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квадраты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+ 40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2500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Ом²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 өткізгіштік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/|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30/2500 = 0,012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өткізгіштік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/|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40/2500 = 0,016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өткізгіштік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0,012 −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0,016 = 0,02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−j53,13°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параметрлер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83,3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62,5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3" name="Text 40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0,012 −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0,016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83,3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∥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62,5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катушка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Орама сымының кедергісі бар: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jωL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Сапа коэффициенті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ωL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неғұрлым үлкен болса, соғұрлым идеалға жақын.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конденсатор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Диэлектриктегі шығын 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tg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ωC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арқылы сипатталады; жоғары вольтты оқшауламаның сапасы осымен бақыланады.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шектейтін реакторлар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Желідегі индуктивті кедергі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қысқа тұйықталу тогын шектейді, ал қалыпты режимде шығын аз.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Кабельдер мен конденсатор батареялары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57200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Кабельдің сыйымдылығы және конденсатор батареялары индуктивті жүктеменің реактивті тогын өтейді (9-дәріс).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  ·  R, L, C элементтері. Кедергі және өткізгіштік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индуктивтілікте кернеу токтан озады, ал сыйымдылықта қалады? Физикалық түсіндіріңіз.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ток тізбегінде катушка мен конденсатор өзін қалай ұстайды?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 RLC тізбегінде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жалпы кернеуден неге үлкен болуы мүмкін?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Кедергілер үшбұрышындағы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бұрышы нені сипаттайды?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тізбекте неліктен тармақ тогы жалпы токтан үлкен болуы мүмкін?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теңдігі қай жағдайда орындалмайды?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Жиілік екі есе өссе,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RL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тізбегінің фазалық ығысуы қалай өзгереді?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Резисторда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индуктивтілікте кернеу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90°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озады 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ωL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); сыйымдылықта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90°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қалады 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кедергілер жиілікке тәуелді: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~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~ 1/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 тізбектің кешенді кедергісі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|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jφ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Ом заңы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Zİ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тармақтар үшін өткізгіштіктер қосылады: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jB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YU̇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Кернеулер мен токтардың әсерлік мәндері геометриялық қосылады — векторлық диаграмма мұны көрнекі көрсетеді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Alexander C. K., Sadiku M. N. O. Fundamentals of Electric Circuits, 7th ed. — 213–238, 383–400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8-дәріс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8-дәріс: Айнымалы ток тізбектеріндегі R, L, C элементтері, кедергі және өткізгіштік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2026-09-29T10:51:27Z</dcterms:created>
  <dcterms:modified xsi:type="dcterms:W3CDTF">2026-09-29T10:51:27Z</dcterms:modified>
</cp:coreProperties>
</file>