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Электромагнетизм, электромагниттік индукция және магнит тізбектерінің негізгі заңдары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өрісінің негізгі шамалары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Толық ток заңы; тогы бар өткізгіштің магнит өрісі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Электромагниттік күш; электромагниттік индукция заңы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Өздік индукция және индуктивтілік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Ферромагниттік материалдар: магниттелу қисығы, гистерезис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тізбектері: Ом және Кирхгоф заңдары, есептеу мысалы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Өзекшедегі шығындар; трансформатор принципі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өрісінің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шамаларын және олардың байланысын түсіндіреді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Толық ток заңын қарапайым конфигурацияларға қолданады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Электромагниттік индукция заңы мен Ленц ережесін түсіндіреді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Ферромагниттік материалдардың магниттелу және гистерезис қасиеттерін сипаттайды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Ауа саңылауы бар магнит тізбегінің МҚК-сін есептейді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Трансформатордың ЭҚК формуласын қолданады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өрісінің негізгі шамалары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548640" y="1097280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28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28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28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  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BS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331720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индукциясы — өрістің күштік сипаттамасы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Тл (тесла)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өрісінің кернеулігі — өрісті тудыратын токпен байланысты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А/м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Φ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ағыны —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бет арқылы өтетін индукция ағыны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Вб (вебер)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μ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магниттік тұрақты: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μ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4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π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· 10</a:t>
                      </a:r>
                      <a:r>
                        <a:rPr lang="en-US" sz="125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Гн/м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μ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салыстырмалы магниттік өтімділік (ауа — 1, электротехникалық болат — 10³…10⁴)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457200" y="4864608"/>
            <a:ext cx="4023360" cy="1444752"/>
          </a:xfrm>
          <a:prstGeom prst="roundRect">
            <a:avLst>
              <a:gd name="adj" fmla="val 4430"/>
            </a:avLst>
          </a:prstGeom>
          <a:solidFill>
            <a:srgbClr val="EAF0FA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40080" y="49560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40080" y="5212080"/>
            <a:ext cx="36576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ток арқылы анықталады (ортаға тәуелсіз), ал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ортаның қасиетін ескереді — ферромагнетикте ол мыңдаған есе күшейеді.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663440" y="4864608"/>
            <a:ext cx="4023360" cy="1444752"/>
          </a:xfrm>
          <a:prstGeom prst="roundRect">
            <a:avLst>
              <a:gd name="adj" fmla="val 4430"/>
            </a:avLst>
          </a:prstGeom>
          <a:solidFill>
            <a:srgbClr val="FCEFE4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4846320" y="495604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5" name="Text 11"/>
          <p:cNvSpPr txBox="1"/>
          <p:nvPr/>
        </p:nvSpPr>
        <p:spPr>
          <a:xfrm>
            <a:off x="4846320" y="5212080"/>
            <a:ext cx="365760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BS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өріс біркелкі және бетке перпендикуляр болғанда. Ағын ілінісу: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wΦ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Толық ток заңы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тұйық контур бойынша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векторының циркуляциясы осы контурмен қамтылған токтардың қосындысына тең: 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∮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dl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023360" cy="452628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Түзу өткізгіш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2148840" y="2942082"/>
            <a:ext cx="640080" cy="608076"/>
          </a:xfrm>
          <a:prstGeom prst="ellipse">
            <a:avLst/>
          </a:prstGeom>
          <a:ln w="15875">
            <a:solidFill>
              <a:srgbClr val="294C9D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920240" y="2724912"/>
            <a:ext cx="1097280" cy="1042416"/>
          </a:xfrm>
          <a:prstGeom prst="ellipse">
            <a:avLst/>
          </a:prstGeom>
          <a:ln w="15875">
            <a:solidFill>
              <a:srgbClr val="294C9D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691640" y="2507742"/>
            <a:ext cx="1554480" cy="1476756"/>
          </a:xfrm>
          <a:prstGeom prst="ellipse">
            <a:avLst/>
          </a:prstGeom>
          <a:ln w="15875">
            <a:solidFill>
              <a:srgbClr val="294C9D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359152" y="3136392"/>
            <a:ext cx="219456" cy="21945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441448" y="3218688"/>
            <a:ext cx="54864" cy="54864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6" name="Shape 13"/>
          <p:cNvSpPr/>
          <p:nvPr/>
        </p:nvSpPr>
        <p:spPr>
          <a:xfrm flipV="1">
            <a:off x="3246120" y="3154680"/>
            <a:ext cx="0" cy="137160"/>
          </a:xfrm>
          <a:prstGeom prst="line">
            <a:avLst/>
          </a:prstGeom>
          <a:noFill/>
          <a:ln w="1905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7" name="Text 14"/>
          <p:cNvSpPr txBox="1"/>
          <p:nvPr/>
        </p:nvSpPr>
        <p:spPr>
          <a:xfrm>
            <a:off x="3291840" y="29718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737360" y="3108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2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⊙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41605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/(2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πr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640080" y="4727448"/>
            <a:ext cx="3703320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Күш сызықтары — концентрлі шеңберлер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Бағыты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оң бұранда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ережесімен анықталады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4663440" y="1783080"/>
            <a:ext cx="4023360" cy="452628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66344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84632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Тороидтық орам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897880" y="2514600"/>
            <a:ext cx="1554480" cy="1463040"/>
          </a:xfrm>
          <a:prstGeom prst="ellipse">
            <a:avLst/>
          </a:prstGeom>
          <a:solidFill>
            <a:srgbClr val="B8C2D4"/>
          </a:solidFill>
          <a:ln w="1270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217920" y="2816352"/>
            <a:ext cx="914400" cy="859536"/>
          </a:xfrm>
          <a:prstGeom prst="ellipse">
            <a:avLst/>
          </a:prstGeom>
          <a:solidFill>
            <a:srgbClr val="F5F7FB"/>
          </a:solidFill>
          <a:ln w="1270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86600" y="3246120"/>
            <a:ext cx="411480" cy="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008014" y="3477232"/>
            <a:ext cx="332894" cy="225738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802274" y="3620068"/>
            <a:ext cx="127154" cy="365251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flipH="1">
            <a:off x="6420811" y="3620068"/>
            <a:ext cx="127154" cy="365251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 flipH="1">
            <a:off x="6009331" y="3477232"/>
            <a:ext cx="332894" cy="225738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 flipH="1">
            <a:off x="5852160" y="3246120"/>
            <a:ext cx="411480" cy="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 flipH="1" flipV="1">
            <a:off x="6009331" y="2789270"/>
            <a:ext cx="332894" cy="225738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 flipH="1" flipV="1">
            <a:off x="6420811" y="2506921"/>
            <a:ext cx="127154" cy="365251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 flipV="1">
            <a:off x="6802274" y="2506921"/>
            <a:ext cx="127154" cy="365251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 flipV="1">
            <a:off x="7008014" y="2789270"/>
            <a:ext cx="332894" cy="225738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4754880" y="416052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πr</a:t>
            </a:r>
            <a:r>
              <a:rPr lang="en-US" sz="20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орт</a:t>
            </a:r>
            <a:endParaRPr lang="en-US" sz="2000" dirty="0"/>
          </a:p>
        </p:txBody>
      </p:sp>
      <p:sp>
        <p:nvSpPr>
          <p:cNvPr id="37" name="Text 34"/>
          <p:cNvSpPr txBox="1"/>
          <p:nvPr/>
        </p:nvSpPr>
        <p:spPr>
          <a:xfrm>
            <a:off x="4846320" y="4727448"/>
            <a:ext cx="3703320" cy="1490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Өріс тек өзекше ішінде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қозғаушы күш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(МҚК),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Электромагниттік күш және электромагниттік индукция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720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Ампер күші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17373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304288"/>
            <a:ext cx="3703320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өрісіндегі тогы бар өткізгішке күш әсер етеді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Бағыты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сол қол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ережесімен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қозғалтқыштарының жұмыс принципі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ток пен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арасындағы бұрыш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4663440" y="1097280"/>
            <a:ext cx="4023360" cy="4389120"/>
          </a:xfrm>
          <a:prstGeom prst="roundRect">
            <a:avLst>
              <a:gd name="adj" fmla="val 1591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663440" y="10972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4632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Фарадей заңы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4754880" y="17373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dΨ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dΦ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4846320" y="2304288"/>
            <a:ext cx="3703320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Ағын ілінісуі өзгергенде ЭҚК индукцияланады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Ленц ережесі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индукциялық ток өзін тудырған ағын өзгерісіне қарсы әсер етеді («−» таңба)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Қозғалатын өткізгіште: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Blv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генератор принципі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9" name="Text 1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Бұл екі құбылыс — электр машиналарының негізі: қозғалтқыш (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электр энергиясын механикалыққа, генератор (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Blv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механикалықты электрге айналдырады.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Өздік индукция және индуктивтілік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Орамның өз тогы тудырған ағын ілінісуі токқа пропорционал; ток өзгергенде орамда өздік индукция ЭҚК-сі пайда болады: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 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2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 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22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2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22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22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индуктивтілік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Гн (генри)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Ψ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wΦ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ағын ілінісуі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Вб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μ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кедергісі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А/Вб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</a:t>
                      </a:r>
                      <a:r>
                        <a:rPr lang="en-US" sz="125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LI</a:t>
                      </a:r>
                      <a:r>
                        <a:rPr lang="en-US" sz="125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өрісінің энергиясы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 орам санының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квадратына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өзекше өтімділігіне пропорционал.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тек ауа немесе қанықпаған өзекше үшін; қанығуда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токқа тәуелді болады (сызықты емес элемент).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Ферромагниттік материалдар: магниттелу қисығы және гистерезис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846320" cy="5212080"/>
          </a:xfrm>
          <a:prstGeom prst="roundRect">
            <a:avLst>
              <a:gd name="adj" fmla="val 1321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22960" y="3703320"/>
            <a:ext cx="420624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9" name="Shape 6"/>
          <p:cNvSpPr/>
          <p:nvPr/>
        </p:nvSpPr>
        <p:spPr>
          <a:xfrm flipV="1">
            <a:off x="2880360" y="1371600"/>
            <a:ext cx="0" cy="461772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10" name="Text 7"/>
          <p:cNvSpPr txBox="1"/>
          <p:nvPr/>
        </p:nvSpPr>
        <p:spPr>
          <a:xfrm>
            <a:off x="4846320" y="3721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2926080" y="12344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822960" y="1686270"/>
            <a:ext cx="4114800" cy="4033455"/>
          </a:xfrm>
          <a:custGeom>
            <a:avLst/>
            <a:gdLst/>
            <a:ahLst/>
            <a:cxnLst/>
            <a:rect l="l" t="t" r="r" b="b"/>
            <a:pathLst>
              <a:path w="4114800" h="4033455">
                <a:moveTo>
                  <a:pt x="0" y="4033455"/>
                </a:moveTo>
                <a:lnTo>
                  <a:pt x="51435" y="4033251"/>
                </a:lnTo>
                <a:lnTo>
                  <a:pt x="102870" y="4032981"/>
                </a:lnTo>
                <a:lnTo>
                  <a:pt x="154305" y="4032628"/>
                </a:lnTo>
                <a:lnTo>
                  <a:pt x="205740" y="4032163"/>
                </a:lnTo>
                <a:lnTo>
                  <a:pt x="257175" y="4031554"/>
                </a:lnTo>
                <a:lnTo>
                  <a:pt x="308610" y="4030753"/>
                </a:lnTo>
                <a:lnTo>
                  <a:pt x="360045" y="4029702"/>
                </a:lnTo>
                <a:lnTo>
                  <a:pt x="411480" y="4028322"/>
                </a:lnTo>
                <a:lnTo>
                  <a:pt x="462915" y="4026511"/>
                </a:lnTo>
                <a:lnTo>
                  <a:pt x="514350" y="4024134"/>
                </a:lnTo>
                <a:lnTo>
                  <a:pt x="565785" y="4021017"/>
                </a:lnTo>
                <a:lnTo>
                  <a:pt x="617220" y="4016930"/>
                </a:lnTo>
                <a:lnTo>
                  <a:pt x="668655" y="4011573"/>
                </a:lnTo>
                <a:lnTo>
                  <a:pt x="720090" y="4004559"/>
                </a:lnTo>
                <a:lnTo>
                  <a:pt x="771525" y="3995382"/>
                </a:lnTo>
                <a:lnTo>
                  <a:pt x="822960" y="3983393"/>
                </a:lnTo>
                <a:lnTo>
                  <a:pt x="874395" y="3967752"/>
                </a:lnTo>
                <a:lnTo>
                  <a:pt x="925830" y="3947394"/>
                </a:lnTo>
                <a:lnTo>
                  <a:pt x="977265" y="3920968"/>
                </a:lnTo>
                <a:lnTo>
                  <a:pt x="1028700" y="3886788"/>
                </a:lnTo>
                <a:lnTo>
                  <a:pt x="1080135" y="3842788"/>
                </a:lnTo>
                <a:lnTo>
                  <a:pt x="1131570" y="3786483"/>
                </a:lnTo>
                <a:lnTo>
                  <a:pt x="1183005" y="3714983"/>
                </a:lnTo>
                <a:lnTo>
                  <a:pt x="1234440" y="3625069"/>
                </a:lnTo>
                <a:lnTo>
                  <a:pt x="1285875" y="3513373"/>
                </a:lnTo>
                <a:lnTo>
                  <a:pt x="1337310" y="3376708"/>
                </a:lnTo>
                <a:lnTo>
                  <a:pt x="1388745" y="3212562"/>
                </a:lnTo>
                <a:lnTo>
                  <a:pt x="1440180" y="3019742"/>
                </a:lnTo>
                <a:lnTo>
                  <a:pt x="1491615" y="2799065"/>
                </a:lnTo>
                <a:lnTo>
                  <a:pt x="1543050" y="2553912"/>
                </a:lnTo>
                <a:lnTo>
                  <a:pt x="1594485" y="2290412"/>
                </a:lnTo>
                <a:lnTo>
                  <a:pt x="1645920" y="2017050"/>
                </a:lnTo>
                <a:lnTo>
                  <a:pt x="1697355" y="1743689"/>
                </a:lnTo>
                <a:lnTo>
                  <a:pt x="1748790" y="1480189"/>
                </a:lnTo>
                <a:lnTo>
                  <a:pt x="1800225" y="1235036"/>
                </a:lnTo>
                <a:lnTo>
                  <a:pt x="1851660" y="1014359"/>
                </a:lnTo>
                <a:lnTo>
                  <a:pt x="1903095" y="821539"/>
                </a:lnTo>
                <a:lnTo>
                  <a:pt x="1954530" y="657393"/>
                </a:lnTo>
                <a:lnTo>
                  <a:pt x="2005965" y="520728"/>
                </a:lnTo>
                <a:lnTo>
                  <a:pt x="2057400" y="409032"/>
                </a:lnTo>
                <a:lnTo>
                  <a:pt x="2108835" y="319118"/>
                </a:lnTo>
                <a:lnTo>
                  <a:pt x="2160270" y="247618"/>
                </a:lnTo>
                <a:lnTo>
                  <a:pt x="2211705" y="191313"/>
                </a:lnTo>
                <a:lnTo>
                  <a:pt x="2263140" y="147313"/>
                </a:lnTo>
                <a:lnTo>
                  <a:pt x="2314575" y="113133"/>
                </a:lnTo>
                <a:lnTo>
                  <a:pt x="2366010" y="86707"/>
                </a:lnTo>
                <a:lnTo>
                  <a:pt x="2417445" y="66349"/>
                </a:lnTo>
                <a:lnTo>
                  <a:pt x="2468880" y="50708"/>
                </a:lnTo>
                <a:lnTo>
                  <a:pt x="2520315" y="38719"/>
                </a:lnTo>
                <a:lnTo>
                  <a:pt x="2571750" y="29542"/>
                </a:lnTo>
                <a:lnTo>
                  <a:pt x="2623185" y="22528"/>
                </a:lnTo>
                <a:lnTo>
                  <a:pt x="2674620" y="17171"/>
                </a:lnTo>
                <a:lnTo>
                  <a:pt x="2726055" y="13084"/>
                </a:lnTo>
                <a:lnTo>
                  <a:pt x="2777490" y="9967"/>
                </a:lnTo>
                <a:lnTo>
                  <a:pt x="2828925" y="7590"/>
                </a:lnTo>
                <a:lnTo>
                  <a:pt x="2880360" y="5779"/>
                </a:lnTo>
                <a:lnTo>
                  <a:pt x="2931795" y="4399"/>
                </a:lnTo>
                <a:lnTo>
                  <a:pt x="2983230" y="3348"/>
                </a:lnTo>
                <a:lnTo>
                  <a:pt x="3034665" y="2547"/>
                </a:lnTo>
                <a:lnTo>
                  <a:pt x="3086100" y="1938"/>
                </a:lnTo>
                <a:lnTo>
                  <a:pt x="3137535" y="1473"/>
                </a:lnTo>
                <a:lnTo>
                  <a:pt x="3188970" y="1120"/>
                </a:lnTo>
                <a:lnTo>
                  <a:pt x="3240405" y="850"/>
                </a:lnTo>
                <a:lnTo>
                  <a:pt x="3291840" y="646"/>
                </a:lnTo>
                <a:lnTo>
                  <a:pt x="3343275" y="489"/>
                </a:lnTo>
                <a:lnTo>
                  <a:pt x="3394710" y="371"/>
                </a:lnTo>
                <a:lnTo>
                  <a:pt x="3446145" y="280"/>
                </a:lnTo>
                <a:lnTo>
                  <a:pt x="3497580" y="211"/>
                </a:lnTo>
                <a:lnTo>
                  <a:pt x="3549015" y="159"/>
                </a:lnTo>
                <a:lnTo>
                  <a:pt x="3600450" y="119"/>
                </a:lnTo>
                <a:lnTo>
                  <a:pt x="3651885" y="89"/>
                </a:lnTo>
                <a:lnTo>
                  <a:pt x="3703320" y="65"/>
                </a:lnTo>
                <a:lnTo>
                  <a:pt x="3754755" y="48"/>
                </a:lnTo>
                <a:lnTo>
                  <a:pt x="3806190" y="34"/>
                </a:lnTo>
                <a:lnTo>
                  <a:pt x="3857625" y="24"/>
                </a:lnTo>
                <a:lnTo>
                  <a:pt x="3909060" y="16"/>
                </a:lnTo>
                <a:lnTo>
                  <a:pt x="3960495" y="11"/>
                </a:lnTo>
                <a:lnTo>
                  <a:pt x="4011930" y="6"/>
                </a:lnTo>
                <a:lnTo>
                  <a:pt x="4063365" y="3"/>
                </a:lnTo>
                <a:lnTo>
                  <a:pt x="4114800" y="0"/>
                </a:lnTo>
              </a:path>
            </a:pathLst>
          </a:custGeom>
          <a:ln w="28575">
            <a:solidFill>
              <a:srgbClr val="294C9D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22960" y="1686915"/>
            <a:ext cx="4114800" cy="4033455"/>
          </a:xfrm>
          <a:custGeom>
            <a:avLst/>
            <a:gdLst/>
            <a:ahLst/>
            <a:cxnLst/>
            <a:rect l="l" t="t" r="r" b="b"/>
            <a:pathLst>
              <a:path w="4114800" h="4033455">
                <a:moveTo>
                  <a:pt x="0" y="4033455"/>
                </a:moveTo>
                <a:lnTo>
                  <a:pt x="51435" y="4033453"/>
                </a:lnTo>
                <a:lnTo>
                  <a:pt x="102870" y="4033449"/>
                </a:lnTo>
                <a:lnTo>
                  <a:pt x="154305" y="4033445"/>
                </a:lnTo>
                <a:lnTo>
                  <a:pt x="205740" y="4033439"/>
                </a:lnTo>
                <a:lnTo>
                  <a:pt x="257175" y="4033431"/>
                </a:lnTo>
                <a:lnTo>
                  <a:pt x="308610" y="4033421"/>
                </a:lnTo>
                <a:lnTo>
                  <a:pt x="360045" y="4033408"/>
                </a:lnTo>
                <a:lnTo>
                  <a:pt x="411480" y="4033390"/>
                </a:lnTo>
                <a:lnTo>
                  <a:pt x="462915" y="4033367"/>
                </a:lnTo>
                <a:lnTo>
                  <a:pt x="514350" y="4033336"/>
                </a:lnTo>
                <a:lnTo>
                  <a:pt x="565785" y="4033297"/>
                </a:lnTo>
                <a:lnTo>
                  <a:pt x="617220" y="4033244"/>
                </a:lnTo>
                <a:lnTo>
                  <a:pt x="668655" y="4033175"/>
                </a:lnTo>
                <a:lnTo>
                  <a:pt x="720090" y="4033085"/>
                </a:lnTo>
                <a:lnTo>
                  <a:pt x="771525" y="4032966"/>
                </a:lnTo>
                <a:lnTo>
                  <a:pt x="822960" y="4032810"/>
                </a:lnTo>
                <a:lnTo>
                  <a:pt x="874395" y="4032605"/>
                </a:lnTo>
                <a:lnTo>
                  <a:pt x="925830" y="4032336"/>
                </a:lnTo>
                <a:lnTo>
                  <a:pt x="977265" y="4031982"/>
                </a:lnTo>
                <a:lnTo>
                  <a:pt x="1028700" y="4031518"/>
                </a:lnTo>
                <a:lnTo>
                  <a:pt x="1080135" y="4030908"/>
                </a:lnTo>
                <a:lnTo>
                  <a:pt x="1131570" y="4030108"/>
                </a:lnTo>
                <a:lnTo>
                  <a:pt x="1183005" y="4029056"/>
                </a:lnTo>
                <a:lnTo>
                  <a:pt x="1234440" y="4027677"/>
                </a:lnTo>
                <a:lnTo>
                  <a:pt x="1285875" y="4025865"/>
                </a:lnTo>
                <a:lnTo>
                  <a:pt x="1337310" y="4023489"/>
                </a:lnTo>
                <a:lnTo>
                  <a:pt x="1388745" y="4020372"/>
                </a:lnTo>
                <a:lnTo>
                  <a:pt x="1440180" y="4016284"/>
                </a:lnTo>
                <a:lnTo>
                  <a:pt x="1491615" y="4010928"/>
                </a:lnTo>
                <a:lnTo>
                  <a:pt x="1543050" y="4003913"/>
                </a:lnTo>
                <a:lnTo>
                  <a:pt x="1594485" y="3994737"/>
                </a:lnTo>
                <a:lnTo>
                  <a:pt x="1645920" y="3982747"/>
                </a:lnTo>
                <a:lnTo>
                  <a:pt x="1697355" y="3967107"/>
                </a:lnTo>
                <a:lnTo>
                  <a:pt x="1748790" y="3946748"/>
                </a:lnTo>
                <a:lnTo>
                  <a:pt x="1800225" y="3920322"/>
                </a:lnTo>
                <a:lnTo>
                  <a:pt x="1851660" y="3886143"/>
                </a:lnTo>
                <a:lnTo>
                  <a:pt x="1903095" y="3842142"/>
                </a:lnTo>
                <a:lnTo>
                  <a:pt x="1954530" y="3785837"/>
                </a:lnTo>
                <a:lnTo>
                  <a:pt x="2005965" y="3714338"/>
                </a:lnTo>
                <a:lnTo>
                  <a:pt x="2057400" y="3624424"/>
                </a:lnTo>
                <a:lnTo>
                  <a:pt x="2108835" y="3512728"/>
                </a:lnTo>
                <a:lnTo>
                  <a:pt x="2160270" y="3376062"/>
                </a:lnTo>
                <a:lnTo>
                  <a:pt x="2211705" y="3211916"/>
                </a:lnTo>
                <a:lnTo>
                  <a:pt x="2263140" y="3019097"/>
                </a:lnTo>
                <a:lnTo>
                  <a:pt x="2314575" y="2798420"/>
                </a:lnTo>
                <a:lnTo>
                  <a:pt x="2366010" y="2553267"/>
                </a:lnTo>
                <a:lnTo>
                  <a:pt x="2417445" y="2289766"/>
                </a:lnTo>
                <a:lnTo>
                  <a:pt x="2468880" y="2016405"/>
                </a:lnTo>
                <a:lnTo>
                  <a:pt x="2520315" y="1743044"/>
                </a:lnTo>
                <a:lnTo>
                  <a:pt x="2571750" y="1479543"/>
                </a:lnTo>
                <a:lnTo>
                  <a:pt x="2623185" y="1234390"/>
                </a:lnTo>
                <a:lnTo>
                  <a:pt x="2674620" y="1013713"/>
                </a:lnTo>
                <a:lnTo>
                  <a:pt x="2726055" y="820894"/>
                </a:lnTo>
                <a:lnTo>
                  <a:pt x="2777490" y="656748"/>
                </a:lnTo>
                <a:lnTo>
                  <a:pt x="2828925" y="520082"/>
                </a:lnTo>
                <a:lnTo>
                  <a:pt x="2880360" y="408386"/>
                </a:lnTo>
                <a:lnTo>
                  <a:pt x="2931795" y="318472"/>
                </a:lnTo>
                <a:lnTo>
                  <a:pt x="2983230" y="246973"/>
                </a:lnTo>
                <a:lnTo>
                  <a:pt x="3034665" y="190668"/>
                </a:lnTo>
                <a:lnTo>
                  <a:pt x="3086100" y="146667"/>
                </a:lnTo>
                <a:lnTo>
                  <a:pt x="3137535" y="112488"/>
                </a:lnTo>
                <a:lnTo>
                  <a:pt x="3188970" y="86062"/>
                </a:lnTo>
                <a:lnTo>
                  <a:pt x="3240405" y="65703"/>
                </a:lnTo>
                <a:lnTo>
                  <a:pt x="3291840" y="50063"/>
                </a:lnTo>
                <a:lnTo>
                  <a:pt x="3343275" y="38073"/>
                </a:lnTo>
                <a:lnTo>
                  <a:pt x="3394710" y="28897"/>
                </a:lnTo>
                <a:lnTo>
                  <a:pt x="3446145" y="21882"/>
                </a:lnTo>
                <a:lnTo>
                  <a:pt x="3497580" y="16526"/>
                </a:lnTo>
                <a:lnTo>
                  <a:pt x="3549015" y="12438"/>
                </a:lnTo>
                <a:lnTo>
                  <a:pt x="3600450" y="9321"/>
                </a:lnTo>
                <a:lnTo>
                  <a:pt x="3651885" y="6945"/>
                </a:lnTo>
                <a:lnTo>
                  <a:pt x="3703320" y="5133"/>
                </a:lnTo>
                <a:lnTo>
                  <a:pt x="3754755" y="3753"/>
                </a:lnTo>
                <a:lnTo>
                  <a:pt x="3806190" y="2702"/>
                </a:lnTo>
                <a:lnTo>
                  <a:pt x="3857625" y="1902"/>
                </a:lnTo>
                <a:lnTo>
                  <a:pt x="3909060" y="1292"/>
                </a:lnTo>
                <a:lnTo>
                  <a:pt x="3960495" y="828"/>
                </a:lnTo>
                <a:lnTo>
                  <a:pt x="4011930" y="474"/>
                </a:lnTo>
                <a:lnTo>
                  <a:pt x="4063365" y="205"/>
                </a:lnTo>
                <a:lnTo>
                  <a:pt x="4114800" y="0"/>
                </a:lnTo>
              </a:path>
            </a:pathLst>
          </a:custGeom>
          <a:ln w="28575">
            <a:solidFill>
              <a:srgbClr val="294C9D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880360" y="1691335"/>
            <a:ext cx="2057400" cy="2011985"/>
          </a:xfrm>
          <a:custGeom>
            <a:avLst/>
            <a:gdLst/>
            <a:ahLst/>
            <a:cxnLst/>
            <a:rect l="l" t="t" r="r" b="b"/>
            <a:pathLst>
              <a:path w="2057400" h="2011985">
                <a:moveTo>
                  <a:pt x="0" y="2011985"/>
                </a:moveTo>
                <a:lnTo>
                  <a:pt x="51435" y="1973908"/>
                </a:lnTo>
                <a:lnTo>
                  <a:pt x="102870" y="1872841"/>
                </a:lnTo>
                <a:lnTo>
                  <a:pt x="154305" y="1728605"/>
                </a:lnTo>
                <a:lnTo>
                  <a:pt x="205740" y="1559583"/>
                </a:lnTo>
                <a:lnTo>
                  <a:pt x="257175" y="1381194"/>
                </a:lnTo>
                <a:lnTo>
                  <a:pt x="308610" y="1205124"/>
                </a:lnTo>
                <a:lnTo>
                  <a:pt x="360045" y="1039283"/>
                </a:lnTo>
                <a:lnTo>
                  <a:pt x="411480" y="888293"/>
                </a:lnTo>
                <a:lnTo>
                  <a:pt x="462915" y="754225"/>
                </a:lnTo>
                <a:lnTo>
                  <a:pt x="514350" y="637367"/>
                </a:lnTo>
                <a:lnTo>
                  <a:pt x="565785" y="536881"/>
                </a:lnTo>
                <a:lnTo>
                  <a:pt x="617220" y="451313"/>
                </a:lnTo>
                <a:lnTo>
                  <a:pt x="668655" y="378946"/>
                </a:lnTo>
                <a:lnTo>
                  <a:pt x="720090" y="318025"/>
                </a:lnTo>
                <a:lnTo>
                  <a:pt x="771525" y="266886"/>
                </a:lnTo>
                <a:lnTo>
                  <a:pt x="822960" y="224026"/>
                </a:lnTo>
                <a:lnTo>
                  <a:pt x="874395" y="188125"/>
                </a:lnTo>
                <a:lnTo>
                  <a:pt x="925830" y="158049"/>
                </a:lnTo>
                <a:lnTo>
                  <a:pt x="977265" y="132835"/>
                </a:lnTo>
                <a:lnTo>
                  <a:pt x="1028700" y="111674"/>
                </a:lnTo>
                <a:lnTo>
                  <a:pt x="1080135" y="93893"/>
                </a:lnTo>
                <a:lnTo>
                  <a:pt x="1131570" y="78929"/>
                </a:lnTo>
                <a:lnTo>
                  <a:pt x="1183005" y="66317"/>
                </a:lnTo>
                <a:lnTo>
                  <a:pt x="1234440" y="55669"/>
                </a:lnTo>
                <a:lnTo>
                  <a:pt x="1285875" y="46667"/>
                </a:lnTo>
                <a:lnTo>
                  <a:pt x="1337310" y="39044"/>
                </a:lnTo>
                <a:lnTo>
                  <a:pt x="1388745" y="32580"/>
                </a:lnTo>
                <a:lnTo>
                  <a:pt x="1440180" y="27090"/>
                </a:lnTo>
                <a:lnTo>
                  <a:pt x="1491615" y="22423"/>
                </a:lnTo>
                <a:lnTo>
                  <a:pt x="1543050" y="18450"/>
                </a:lnTo>
                <a:lnTo>
                  <a:pt x="1594485" y="15064"/>
                </a:lnTo>
                <a:lnTo>
                  <a:pt x="1645920" y="12175"/>
                </a:lnTo>
                <a:lnTo>
                  <a:pt x="1697355" y="9709"/>
                </a:lnTo>
                <a:lnTo>
                  <a:pt x="1748790" y="7601"/>
                </a:lnTo>
                <a:lnTo>
                  <a:pt x="1800225" y="5798"/>
                </a:lnTo>
                <a:lnTo>
                  <a:pt x="1851660" y="4255"/>
                </a:lnTo>
                <a:lnTo>
                  <a:pt x="1903095" y="2934"/>
                </a:lnTo>
                <a:lnTo>
                  <a:pt x="1954530" y="1803"/>
                </a:lnTo>
                <a:lnTo>
                  <a:pt x="2005965" y="832"/>
                </a:lnTo>
                <a:lnTo>
                  <a:pt x="2057400" y="0"/>
                </a:lnTo>
              </a:path>
            </a:pathLst>
          </a:custGeom>
          <a:ln w="25400">
            <a:solidFill>
              <a:srgbClr val="C0590F"/>
            </a:solidFill>
            <a:prstDash val="dash"/>
          </a:ln>
        </p:spPr>
      </p:sp>
      <p:sp>
        <p:nvSpPr>
          <p:cNvPr id="15" name="Shape 12"/>
          <p:cNvSpPr/>
          <p:nvPr/>
        </p:nvSpPr>
        <p:spPr>
          <a:xfrm>
            <a:off x="2834640" y="2049581"/>
            <a:ext cx="91440" cy="91440"/>
          </a:xfrm>
          <a:prstGeom prst="ellipse">
            <a:avLst/>
          </a:prstGeom>
          <a:solidFill>
            <a:srgbClr val="C0272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2468880" y="1820981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27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300" b="1" i="1" baseline="-40000" dirty="0">
                <a:solidFill>
                  <a:srgbClr val="C027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2423160" y="3657600"/>
            <a:ext cx="91440" cy="9144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1965960" y="372160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r>
              <a:rPr lang="en-US" sz="13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300" b="1" i="1" baseline="-40000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4023360" y="1366221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қанығу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3497580" y="317081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бастапқы магниттелу қисығы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5577840" y="1097280"/>
            <a:ext cx="3108960" cy="5212080"/>
          </a:xfrm>
          <a:prstGeom prst="roundRect">
            <a:avLst>
              <a:gd name="adj" fmla="val 2059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760720" y="12070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ұғымдар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5760720" y="1554480"/>
            <a:ext cx="278892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Қанығу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өскенде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іс жүзінде өспейді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Қалдық индукция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болғандағы индукция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Коэрцитивтік күш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индукцияны нөлге келтіретін кернеулік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Жұмсақ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материалдар (электротехникалық болат): тар тұзақ, аз шығын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Қатаң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материалдар (тұрақты магниттер): кең тұзақ, үлкен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тізбегі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тізбегі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магнит ағыны тұйықталатын ферромагнит өзекшелер мен ауа саңылауларының жиыны.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280160" y="1965960"/>
            <a:ext cx="3108960" cy="3977640"/>
          </a:xfrm>
          <a:prstGeom prst="rect">
            <a:avLst/>
          </a:prstGeom>
          <a:solidFill>
            <a:srgbClr val="B8C2D4"/>
          </a:solidFill>
          <a:ln w="1270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627632" y="2313432"/>
            <a:ext cx="2414016" cy="3282696"/>
          </a:xfrm>
          <a:prstGeom prst="rect">
            <a:avLst/>
          </a:prstGeom>
          <a:solidFill>
            <a:srgbClr val="FFFFFF"/>
          </a:solidFill>
          <a:ln w="1270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023360" y="3899916"/>
            <a:ext cx="384048" cy="1097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407408" y="38176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1207008" y="3451860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207008" y="3634740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207008" y="3817620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1207008" y="4000500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207008" y="4183380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207008" y="4366260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flipH="1">
            <a:off x="731520" y="3451860"/>
            <a:ext cx="475488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flipH="1">
            <a:off x="731520" y="4366260"/>
            <a:ext cx="475488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81228" y="34015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81228" y="43159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22960" y="3268980"/>
            <a:ext cx="32004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662940" y="297637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713232" y="377190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2468880" y="2139696"/>
            <a:ext cx="731520" cy="0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6" name="Text 23"/>
          <p:cNvSpPr txBox="1"/>
          <p:nvPr/>
        </p:nvSpPr>
        <p:spPr>
          <a:xfrm>
            <a:off x="2651760" y="233172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1627632" y="5276088"/>
            <a:ext cx="2414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өзекше: </a:t>
            </a:r>
            <a:r>
              <a:rPr lang="en-US" sz="11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1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</a:t>
            </a:r>
            <a:r>
              <a:rPr lang="en-US" sz="11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1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1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1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11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5394960" y="1783080"/>
            <a:ext cx="3291840" cy="4526280"/>
          </a:xfrm>
          <a:prstGeom prst="roundRect">
            <a:avLst>
              <a:gd name="adj" fmla="val 19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5577840" y="189280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Құрамы</a:t>
            </a:r>
            <a:endParaRPr lang="en-US" sz="1400" dirty="0"/>
          </a:p>
        </p:txBody>
      </p:sp>
      <p:sp>
        <p:nvSpPr>
          <p:cNvPr id="30" name="Text 27"/>
          <p:cNvSpPr txBox="1"/>
          <p:nvPr/>
        </p:nvSpPr>
        <p:spPr>
          <a:xfrm>
            <a:off x="5577840" y="2240280"/>
            <a:ext cx="297180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Орам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орам,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ток) — МҚК көзі: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Ферромагнит өзекше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ағынды шоғырландырады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Ауа саңылауы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магнит кедергісі үлкен бөлік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Қолданылуы: трансформаторлар, электр машиналары, реле, электромагниттер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тізбегі мен электр тізбегінің ұқсастығы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1554480"/>
                <a:gridCol w="2560320"/>
                <a:gridCol w="155448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тізбегі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Белгісі, бірлігі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Электр тізбегі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Белгісі, бірлігі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қозғаушы күш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Электр қозғаушы күш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ағыны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Φ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Вб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Электр тогы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кедергісі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/(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μ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a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А/Вб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Электр кедергісі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ρl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Ом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Магнит кернеуі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Hl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Электр кернеуі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IR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 заңы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Φ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F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 заңы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Кирхгофтың 1-заңы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ΣΦ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Кирхгофтың 1-заңы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Кирхгофтың 2-заңы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ΣHl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ΣwI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Кирхгофтың 2-заңы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ΣIR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FCEFE4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НАЗАР АУДАРЫҢЫЗ</a:t>
            </a:r>
            <a:endParaRPr lang="en-US" sz="95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Айырмашылық: болаттың </a:t>
            </a:r>
            <a:r>
              <a:rPr lang="en-US" sz="14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1400" i="1" baseline="-40000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мәні </a:t>
            </a:r>
            <a:r>
              <a:rPr lang="en-US" sz="1400" i="1" dirty="0">
                <a:solidFill>
                  <a:srgbClr val="7A3A0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-қа тәуелді, сондықтан магнит тізбегі негізінен </a:t>
            </a:r>
            <a:r>
              <a:rPr lang="en-US" sz="1400" b="1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сызықты емес</a:t>
            </a:r>
            <a:r>
              <a:rPr lang="en-US" sz="1400" dirty="0">
                <a:solidFill>
                  <a:srgbClr val="7A3A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есеп магниттелу қисығы бойынша шешіледі.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ауа саңылауы бар магнит тізбегі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0,5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2000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мм,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500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қажет: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Тл (өзекше мен саңылауда)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МҚК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ток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1005840" y="3694176"/>
            <a:ext cx="2377440" cy="1737360"/>
          </a:xfrm>
          <a:prstGeom prst="rect">
            <a:avLst/>
          </a:prstGeom>
          <a:solidFill>
            <a:srgbClr val="B8C2D4"/>
          </a:solidFill>
          <a:ln w="1270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353312" y="4041648"/>
            <a:ext cx="1682496" cy="1042416"/>
          </a:xfrm>
          <a:prstGeom prst="rect">
            <a:avLst/>
          </a:prstGeom>
          <a:solidFill>
            <a:srgbClr val="FFFFFF"/>
          </a:solidFill>
          <a:ln w="1270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017520" y="4507992"/>
            <a:ext cx="384048" cy="1097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401568" y="4425696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932688" y="4059936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2688" y="4242816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2688" y="4425696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932688" y="4608576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932688" y="4791456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932688" y="4974336"/>
            <a:ext cx="49377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flipH="1">
            <a:off x="457200" y="4059936"/>
            <a:ext cx="475488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flipH="1">
            <a:off x="457200" y="4974336"/>
            <a:ext cx="475488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06908" y="4009644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06908" y="4924044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548640" y="3877056"/>
            <a:ext cx="32004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8" name="Text 25"/>
          <p:cNvSpPr txBox="1"/>
          <p:nvPr/>
        </p:nvSpPr>
        <p:spPr>
          <a:xfrm>
            <a:off x="388620" y="358444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438912" y="4379976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1828800" y="3867912"/>
            <a:ext cx="731520" cy="0"/>
          </a:xfrm>
          <a:prstGeom prst="line">
            <a:avLst/>
          </a:prstGeom>
          <a:noFill/>
          <a:ln w="2857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31" name="Text 28"/>
          <p:cNvSpPr txBox="1"/>
          <p:nvPr/>
        </p:nvSpPr>
        <p:spPr>
          <a:xfrm>
            <a:off x="2011680" y="4059936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endParaRPr lang="en-US" sz="1500" dirty="0"/>
          </a:p>
        </p:txBody>
      </p:sp>
      <p:sp>
        <p:nvSpPr>
          <p:cNvPr id="32" name="Text 29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6" name="Text 33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Ағын</a:t>
            </a:r>
            <a:endParaRPr lang="en-US" sz="1200" dirty="0"/>
          </a:p>
        </p:txBody>
      </p:sp>
      <p:sp>
        <p:nvSpPr>
          <p:cNvPr id="37" name="Text 34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· 4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Вб</a:t>
            </a:r>
            <a:endParaRPr lang="en-US" sz="1550" dirty="0"/>
          </a:p>
        </p:txBody>
      </p:sp>
      <p:sp>
        <p:nvSpPr>
          <p:cNvPr id="38" name="Shape 35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1" name="Text 38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Болаттағы магнит кернеуі</a:t>
            </a:r>
            <a:endParaRPr lang="en-US" sz="1200" dirty="0"/>
          </a:p>
        </p:txBody>
      </p:sp>
      <p:sp>
        <p:nvSpPr>
          <p:cNvPr id="42" name="Text 39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0,5/(4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−7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2000) ≈ 199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43" name="Shape 40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4" name="Shape 41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5" name="Text 42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6" name="Text 43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Саңылаудағы магнит кернеуі</a:t>
            </a:r>
            <a:endParaRPr lang="en-US" sz="1200" dirty="0"/>
          </a:p>
        </p:txBody>
      </p:sp>
      <p:sp>
        <p:nvSpPr>
          <p:cNvPr id="47" name="Text 44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Bδ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−7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≈ 796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48" name="Shape 45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9" name="Shape 46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1" name="Text 48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Қажетті МҚК</a:t>
            </a:r>
            <a:endParaRPr lang="en-US" sz="1200" dirty="0"/>
          </a:p>
        </p:txBody>
      </p:sp>
      <p:sp>
        <p:nvSpPr>
          <p:cNvPr id="52" name="Text 49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199 + 796 ≈ 995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53" name="Shape 50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4" name="Shape 51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56" name="Text 53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Орам тогы</a:t>
            </a:r>
            <a:endParaRPr lang="en-US" sz="1200" dirty="0"/>
          </a:p>
        </p:txBody>
      </p:sp>
      <p:sp>
        <p:nvSpPr>
          <p:cNvPr id="57" name="Text 54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995/500 ≈ 2,0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58" name="Shape 55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60" name="Text 57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А. 1 мм саңылауға МҚК-тің 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80 %-ы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жұмсалады!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тізбегін есептеудің тура және кері есептері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Болаттың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тәуелділігі сызықты емес, сондықтан есеп магниттелу қисығын пайдаланып шешіледі.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1181862" y="19476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10871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Тура есеп: берілгені </a:t>
            </a:r>
            <a:r>
              <a:rPr lang="en-US" sz="14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endParaRPr lang="en-US" sz="14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бөлікте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табу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2336292" y="363474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58318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15" name="Shape 12"/>
          <p:cNvSpPr/>
          <p:nvPr/>
        </p:nvSpPr>
        <p:spPr>
          <a:xfrm>
            <a:off x="3307842" y="19476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23469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267462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анықтау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269290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Болат үшін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магниттелу қисығынан, саңылау үшін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2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12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462272" y="363474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470916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5433822" y="19476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6067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480060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МҚК табу</a:t>
            </a:r>
            <a:endParaRPr lang="en-US" sz="1450" dirty="0"/>
          </a:p>
        </p:txBody>
      </p:sp>
      <p:sp>
        <p:nvSpPr>
          <p:cNvPr id="24" name="Text 21"/>
          <p:cNvSpPr txBox="1"/>
          <p:nvPr/>
        </p:nvSpPr>
        <p:spPr>
          <a:xfrm>
            <a:off x="481888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Кирхгофтың 2-заңы: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ΣH</a:t>
            </a:r>
            <a:r>
              <a:rPr lang="en-US" sz="12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2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6588252" y="363474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683514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1B2F5E"/>
          </a:solidFill>
          <a:ln/>
        </p:spPr>
      </p:sp>
      <p:sp>
        <p:nvSpPr>
          <p:cNvPr id="27" name="Shape 24"/>
          <p:cNvSpPr/>
          <p:nvPr/>
        </p:nvSpPr>
        <p:spPr>
          <a:xfrm>
            <a:off x="7559802" y="1947672"/>
            <a:ext cx="402336" cy="40233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748665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692658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 есеп: берілгені </a:t>
            </a:r>
            <a:r>
              <a:rPr lang="en-US" sz="145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1450" dirty="0"/>
          </a:p>
        </p:txBody>
      </p:sp>
      <p:sp>
        <p:nvSpPr>
          <p:cNvPr id="30" name="Text 27"/>
          <p:cNvSpPr txBox="1"/>
          <p:nvPr/>
        </p:nvSpPr>
        <p:spPr>
          <a:xfrm>
            <a:off x="694486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Бірнеше </a:t>
            </a:r>
            <a:r>
              <a:rPr lang="en-US" sz="12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2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мәні үшін тура есеп жүргізіп, </a:t>
            </a:r>
            <a:r>
              <a:rPr lang="en-US" sz="12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2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2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250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2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графигін тұрғызу; ізделетін </a:t>
            </a:r>
            <a:r>
              <a:rPr lang="en-US" sz="1250" i="1" dirty="0">
                <a:solidFill>
                  <a:srgbClr val="E3E9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2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графиктен (немесе итерациямен) алынады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33" name="Text 30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Практикада кері есеп компьютерде итерациялық әдіспен (мысалы, Ньютон әдісі) немесе ақырлы элементтер әдісімен (FEM) шешіледі.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Ферромагнитті өзекшедегі шығындар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2621280" cy="521208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Гистерезистік шығын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1691640"/>
            <a:ext cx="243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~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fB</a:t>
            </a:r>
            <a:r>
              <a:rPr lang="en-US" sz="22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2200" b="1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13432"/>
            <a:ext cx="2255520" cy="3904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қайта магниттелу циклінде тұзақ ауданына пропорционал энергия жылуға айналады (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1,6…2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 Жұмсақ материалдар қолданылады.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261360" y="1097280"/>
            <a:ext cx="2621280" cy="5212080"/>
          </a:xfrm>
          <a:prstGeom prst="roundRect">
            <a:avLst>
              <a:gd name="adj" fmla="val 2442"/>
            </a:avLst>
          </a:prstGeom>
          <a:solidFill>
            <a:srgbClr val="F5F7F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344424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Құйынды токтар шығыны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3352800" y="1691640"/>
            <a:ext cx="243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~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22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3444240" y="2313432"/>
            <a:ext cx="2255520" cy="3904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Өзгермелі ағын өзекше ішінде токтар индукциялайды. Өзекше оқшауланған жұқа табақтардан (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0,27…0,5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мм) жиналады.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065520" y="1097280"/>
            <a:ext cx="2621280" cy="521208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24840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6248400" y="1691640"/>
            <a:ext cx="2255520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Болаттағы жалпы шығын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бос жүріс тәжірибесінде өлшенеді және кернеуге (индукцияға) тәуелді, жүктемеге іс жүзінде тәуелсіз.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Трансформатор: жұмыс принципі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Бірінші ретті орамның айнымалы тогы өзекшеде ортақ ағын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тудырады; ол екі орамда ЭҚК индукциялайды: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4754880" cy="1188720"/>
          </a:xfrm>
          <a:prstGeom prst="roundRect">
            <a:avLst>
              <a:gd name="adj" fmla="val 5385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4,44 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fwΦ</a:t>
            </a:r>
            <a:r>
              <a:rPr lang="en-US" sz="22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2350008"/>
            <a:ext cx="4572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22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22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2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2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2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989320" y="1801368"/>
            <a:ext cx="2194560" cy="1737360"/>
          </a:xfrm>
          <a:prstGeom prst="rect">
            <a:avLst/>
          </a:prstGeom>
          <a:solidFill>
            <a:srgbClr val="B8C2D4"/>
          </a:solidFill>
          <a:ln w="1270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281928" y="2093976"/>
            <a:ext cx="1609344" cy="1152144"/>
          </a:xfrm>
          <a:prstGeom prst="rect">
            <a:avLst/>
          </a:prstGeom>
          <a:solidFill>
            <a:srgbClr val="FFFFFF"/>
          </a:solidFill>
          <a:ln w="1270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934456" y="2121408"/>
            <a:ext cx="40233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934456" y="2322576"/>
            <a:ext cx="40233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934456" y="2523744"/>
            <a:ext cx="40233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934456" y="2724912"/>
            <a:ext cx="40233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934456" y="2926080"/>
            <a:ext cx="40233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934456" y="3127248"/>
            <a:ext cx="402336" cy="91440"/>
          </a:xfrm>
          <a:prstGeom prst="line">
            <a:avLst/>
          </a:prstGeom>
          <a:noFill/>
          <a:ln w="25400">
            <a:solidFill>
              <a:srgbClr val="C0590F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836408" y="2350008"/>
            <a:ext cx="402336" cy="91440"/>
          </a:xfrm>
          <a:prstGeom prst="line">
            <a:avLst/>
          </a:prstGeom>
          <a:noFill/>
          <a:ln w="25400">
            <a:solidFill>
              <a:srgbClr val="2E7D32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836408" y="2624328"/>
            <a:ext cx="402336" cy="91440"/>
          </a:xfrm>
          <a:prstGeom prst="line">
            <a:avLst/>
          </a:prstGeom>
          <a:noFill/>
          <a:ln w="25400">
            <a:solidFill>
              <a:srgbClr val="2E7D32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836408" y="2898648"/>
            <a:ext cx="402336" cy="91440"/>
          </a:xfrm>
          <a:prstGeom prst="line">
            <a:avLst/>
          </a:prstGeom>
          <a:noFill/>
          <a:ln w="25400">
            <a:solidFill>
              <a:srgbClr val="2E7D32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486400" y="253288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8257032" y="2532888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300" b="1" baseline="-400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6812280" y="1947672"/>
            <a:ext cx="548640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127248"/>
          <a:ext cx="4754880" cy="914400"/>
        </p:xfrm>
        <a:graphic>
          <a:graphicData uri="http://schemas.openxmlformats.org/drawingml/2006/table">
            <a:tbl>
              <a:tblPr/>
              <a:tblGrid>
                <a:gridCol w="855878"/>
                <a:gridCol w="2710282"/>
                <a:gridCol w="118872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орамдағы ЭҚК-тің әсерлік мәні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Φ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ағынның амплитудасы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Вб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трансформациялау коэффициенті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26" name="Shape 22"/>
          <p:cNvSpPr/>
          <p:nvPr/>
        </p:nvSpPr>
        <p:spPr>
          <a:xfrm>
            <a:off x="457200" y="459943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7" name="Text 23"/>
          <p:cNvSpPr txBox="1"/>
          <p:nvPr/>
        </p:nvSpPr>
        <p:spPr>
          <a:xfrm>
            <a:off x="640080" y="469087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28" name="Text 24"/>
          <p:cNvSpPr txBox="1"/>
          <p:nvPr/>
        </p:nvSpPr>
        <p:spPr>
          <a:xfrm>
            <a:off x="640080" y="494690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4,44 = 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/√2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синусоидалы ағында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ωwΦ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/√2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Кернеу орам санына пропорционал.</a:t>
            </a:r>
            <a:endParaRPr lang="en-US" sz="1400" dirty="0"/>
          </a:p>
        </p:txBody>
      </p:sp>
      <p:sp>
        <p:nvSpPr>
          <p:cNvPr id="29" name="Shape 25"/>
          <p:cNvSpPr/>
          <p:nvPr/>
        </p:nvSpPr>
        <p:spPr>
          <a:xfrm>
            <a:off x="4663440" y="459943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30" name="Text 26"/>
          <p:cNvSpPr txBox="1"/>
          <p:nvPr/>
        </p:nvSpPr>
        <p:spPr>
          <a:xfrm>
            <a:off x="4846320" y="469087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31" name="Text 27"/>
          <p:cNvSpPr txBox="1"/>
          <p:nvPr/>
        </p:nvSpPr>
        <p:spPr>
          <a:xfrm>
            <a:off x="4846320" y="494690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Идеал трансформатор (шығынсыз, шашырау ағыны жоқ). Нақты трансформатордың орынбасу сұлбасы «Электротехниканың теориялық негіздері II» пәнінде қарастырылады.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трансформатор орамдарын есептеу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499616"/>
          </a:xfrm>
          <a:prstGeom prst="roundRect">
            <a:avLst>
              <a:gd name="adj" fmla="val 4268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500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өзекше қимасы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см²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қажет: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990088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3246120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324612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840480"/>
            <a:ext cx="3291840" cy="1280160"/>
          </a:xfrm>
          <a:prstGeom prst="roundRect">
            <a:avLst>
              <a:gd name="adj" fmla="val 500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93192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Электротехникалық болат үшін </a:t>
            </a:r>
            <a:r>
              <a:rPr lang="en-US" sz="13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3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3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1,0…1,6</a:t>
            </a:r>
            <a:r>
              <a:rPr lang="en-US" sz="13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Тл — нәтиже рұқсат етілген аймақта.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66306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62648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Ағын амплитудасы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/(4,44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fw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220/(4,44 · 50 · 500) ≈ 1,98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Вб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393442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684907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64833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43916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Индукция амплитудасы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667762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1,98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/(20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≈ 0,99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Тл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415284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706749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67017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4610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Екінші орам саны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689604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500 · 12/220 ≈ 27,3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⇒ 28 орам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4437126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72859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469201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448284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Трансформациялау коэффициенті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711446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500/28 ≈ 17,9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мВб,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Тл,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28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орам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Электромагниттік реле мен контакторлар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87452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Орам тогы өзекшені магниттеп, якорьді тартады — релелік қорғау мен автоматиканың негізгі элементі.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Трансформаторлар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Кернеуді түрлендіреді; өлшеуіш ток және кернеу трансформаторлары қорғаныс пен есептеуге сигнал береді.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машиналары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Генераторлар (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Blv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мен қозғалтқыштар (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BIl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); магнит тізбегінде ауа саңылауы міндетті.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Датчиктер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Холл датчиктері, индукциялық және трансформаторлық ток датчиктері магнит өрісін өлшеу арқылы токты анықтайды.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  ·  Электромагнетизм. Магнит тізбектері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индукциясы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мен кернеулік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-тың физикалық айырмашылығы неде?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ферромагнит өзекше магнит ағынын мыңдаған есе күшейтеді?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Ленц ережесі энергияның сақталу заңымен қалай байланысты?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Жұқа ауа саңылауы неге МҚК-тің басым бөлігін «алады»?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тізбегін электр тізбегі сияқты неге сызықты деп есептеуге болмайды?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 өзекшесін неге тұтас болаттан емес, жұқа табақтардан жинайды?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Трансформатордың бірінші ретті кернеуін 20 %-ға арттырса, өзекшедегі индукция қалай өзгереді?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өрісі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шамаларымен сипатталады: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μ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BS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Толық ток заңы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∮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магнит тізбегінің 2-заңының негізі: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ΣHl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ΣwI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Фарадей заңы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dΨ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Ленц ережесі — генераторлар, трансформаторлар және индуктивтіліктің негізі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Ферромагнетиктер қанығуымен және гистерезисімен сипатталады; өзекшеде гистерезис және құйынды токтар шығыны бар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Магнит тізбегі Ом 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және Кирхгоф заңдарымен есептеледі; ауа саңылауының магнит кедергісі өте үлкен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Floyd T. L., Buchla D. M. Principles of Electric Circuits, 10th ed. — 406–443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12-дәріс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12-дәріс: Электромагнетизм, электромагниттік индукция және магнит тізбектерінің негізгі заңдары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2026-09-29T10:51:27Z</dcterms:created>
  <dcterms:modified xsi:type="dcterms:W3CDTF">2026-09-29T10:51:27Z</dcterms:modified>
</cp:coreProperties>
</file>