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9144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94C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939fe36-8a2f-544c-b1ef-3e560798ac68/scratchpad/lib/wm_b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3383280"/>
            <a:ext cx="2606040" cy="4207669"/>
          </a:xfrm>
          <a:prstGeom prst="rect">
            <a:avLst/>
          </a:prstGeom>
        </p:spPr>
      </p:pic>
      <p:pic>
        <p:nvPicPr>
          <p:cNvPr id="3" name="Image 1" descr="/tmp/claude-0/-home-claude/1939fe36-8a2f-544c-b1ef-3e560798ac68/scratchpad/lib/log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840" y="548640"/>
            <a:ext cx="4846320" cy="10966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2011680"/>
            <a:ext cx="80467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38100" dist="25400" dir="2700000">
              <a:srgbClr val="000000">
                <a:alpha val="30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Электротехниканың теориялық негіздері I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288036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14-дәріс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22960" y="324612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Төртұштықтар: негізгі теңдеулер, параметрлер және орынбасу сұлбалары</a:t>
            </a:r>
            <a:endParaRPr lang="en-US" sz="2300" dirty="0"/>
          </a:p>
        </p:txBody>
      </p:sp>
      <p:sp>
        <p:nvSpPr>
          <p:cNvPr id="7" name="Text 3"/>
          <p:cNvSpPr txBox="1"/>
          <p:nvPr/>
        </p:nvSpPr>
        <p:spPr>
          <a:xfrm>
            <a:off x="731520" y="470916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Оқытушы: Мамадияров Максат Муратович, PhD, қауымдастырылған профессор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731520" y="512064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«Электроника, телекоммуникация және ғарыштық технологиялар» кафедрасы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731520" y="553212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m.mamadiyarov@satbayev.university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731520" y="626364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6B07101 – Энергетика  ·  2026–2027 оқу жылы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Дәріс мазмұны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14-дәріс  ·  Төртұштықтар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18872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49224" y="127101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94360" y="128930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18872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Төртұштық ұғымы және жіктелуі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457200" y="192024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9224" y="200253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94360" y="202082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1325880" y="192024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Төртұштық теңдеулерінің түрлері: A, Z, Y, H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457200" y="265176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49224" y="273405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94360" y="275234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1325880" y="265176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A-параметрлер: мағынасы және анықтау тәсілдері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457200" y="338328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49224" y="346557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94360" y="348386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1325880" y="338328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Т-тәрізді және П-тәрізді орынбасу сұлбалары</a:t>
            </a:r>
            <a:endParaRPr lang="en-US" sz="1700" dirty="0"/>
          </a:p>
        </p:txBody>
      </p:sp>
      <p:sp>
        <p:nvSpPr>
          <p:cNvPr id="23" name="Shape 20"/>
          <p:cNvSpPr/>
          <p:nvPr/>
        </p:nvSpPr>
        <p:spPr>
          <a:xfrm>
            <a:off x="457200" y="411480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49224" y="419709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94360" y="421538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1325880" y="411480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Сипаттамалық кедергі және тасымалдау тұрақтысы</a:t>
            </a:r>
            <a:endParaRPr lang="en-US" sz="1700" dirty="0"/>
          </a:p>
        </p:txBody>
      </p:sp>
      <p:sp>
        <p:nvSpPr>
          <p:cNvPr id="27" name="Shape 24"/>
          <p:cNvSpPr/>
          <p:nvPr/>
        </p:nvSpPr>
        <p:spPr>
          <a:xfrm>
            <a:off x="457200" y="484632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49224" y="492861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94360" y="494690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1325880" y="484632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Төртұштықтарды жалғау; каскадты қосылыс</a:t>
            </a:r>
            <a:endParaRPr lang="en-US" sz="1700" dirty="0"/>
          </a:p>
        </p:txBody>
      </p:sp>
      <p:sp>
        <p:nvSpPr>
          <p:cNvPr id="31" name="Shape 28"/>
          <p:cNvSpPr/>
          <p:nvPr/>
        </p:nvSpPr>
        <p:spPr>
          <a:xfrm>
            <a:off x="457200" y="557784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49224" y="566013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94360" y="567842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1325880" y="557784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Инженерлік қолданылуы: ЭБЖ, трансформатор, сүзгілер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Оқу нәтижелері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14-дәріс  ·  Төртұштықтар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Дәріс соңында студент: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457200" y="16002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9" name="Shape 6"/>
          <p:cNvSpPr/>
          <p:nvPr/>
        </p:nvSpPr>
        <p:spPr>
          <a:xfrm>
            <a:off x="630936" y="209397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94360" y="21305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1280160" y="169164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Төртұштықты «қара жәшік» ретінде сипаттап, түрлерін ажыратады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663440" y="16002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3" name="Shape 10"/>
          <p:cNvSpPr/>
          <p:nvPr/>
        </p:nvSpPr>
        <p:spPr>
          <a:xfrm>
            <a:off x="4837176" y="209397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800600" y="21305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0" y="169164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A-форма теңдеулерін жазып, параметрлердің физикалық мағынасын түсіндіреді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57200" y="32461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7" name="Shape 14"/>
          <p:cNvSpPr/>
          <p:nvPr/>
        </p:nvSpPr>
        <p:spPr>
          <a:xfrm>
            <a:off x="630936" y="373989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94360" y="3776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1280160" y="333756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Бос жүріс пен қысқа тұйықталу тәжірибелерінен параметрлерді анықтайды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663440" y="32461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1" name="Shape 18"/>
          <p:cNvSpPr/>
          <p:nvPr/>
        </p:nvSpPr>
        <p:spPr>
          <a:xfrm>
            <a:off x="4837176" y="373989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4800600" y="3776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5486400" y="333756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Т- және П-тәрізді орынбасу сұлбаларының элементтерін есептейді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457200" y="48920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5" name="Shape 22"/>
          <p:cNvSpPr/>
          <p:nvPr/>
        </p:nvSpPr>
        <p:spPr>
          <a:xfrm>
            <a:off x="630936" y="538581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594360" y="54223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1280160" y="498348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Симметриялы төртұштықтың сипаттамалық кедергісі мен өшуін табады</a:t>
            </a:r>
            <a:endParaRPr lang="en-US" sz="1500" dirty="0"/>
          </a:p>
        </p:txBody>
      </p:sp>
      <p:sp>
        <p:nvSpPr>
          <p:cNvPr id="28" name="Shape 25"/>
          <p:cNvSpPr/>
          <p:nvPr/>
        </p:nvSpPr>
        <p:spPr>
          <a:xfrm>
            <a:off x="4663440" y="48920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9" name="Shape 26"/>
          <p:cNvSpPr/>
          <p:nvPr/>
        </p:nvSpPr>
        <p:spPr>
          <a:xfrm>
            <a:off x="4837176" y="538581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4800600" y="54223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31" name="Text 28"/>
          <p:cNvSpPr txBox="1"/>
          <p:nvPr/>
        </p:nvSpPr>
        <p:spPr>
          <a:xfrm>
            <a:off x="5486400" y="498348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Каскадты қосылған төртұштықтардың нәтижелік матрицасын есептейді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Төртұштық ұғымы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14-дәріс  ·  Төртұштықтар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Төртұштық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сыртқы тізбекке екі жұп қысқыш (кіріс 1–1′ және шығыс 2–2′) арқылы қосылатын тізбек бөлігі.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1965960" y="2286000"/>
            <a:ext cx="1828800" cy="1371600"/>
          </a:xfrm>
          <a:prstGeom prst="roundRect">
            <a:avLst>
              <a:gd name="adj" fmla="val 3333"/>
            </a:avLst>
          </a:prstGeom>
          <a:solidFill>
            <a:srgbClr val="EAF0FA"/>
          </a:solidFill>
          <a:ln w="19050">
            <a:solidFill>
              <a:srgbClr val="294C9D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1965960" y="27889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Төртұштық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1234440" y="2514600"/>
            <a:ext cx="7315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234440" y="3429000"/>
            <a:ext cx="7315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794760" y="2514600"/>
            <a:ext cx="7315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794760" y="3429000"/>
            <a:ext cx="7315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184148" y="246430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1184148" y="337870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475988" y="246430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475988" y="337870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1325880" y="2350008"/>
            <a:ext cx="502920" cy="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19" name="Text 16"/>
          <p:cNvSpPr txBox="1"/>
          <p:nvPr/>
        </p:nvSpPr>
        <p:spPr>
          <a:xfrm>
            <a:off x="1257300" y="206654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200" b="1" baseline="-4000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3931920" y="2350008"/>
            <a:ext cx="502920" cy="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21" name="Text 18"/>
          <p:cNvSpPr txBox="1"/>
          <p:nvPr/>
        </p:nvSpPr>
        <p:spPr>
          <a:xfrm>
            <a:off x="3863340" y="206654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200" b="1" baseline="-4000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1051560" y="2587752"/>
            <a:ext cx="0" cy="768096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3" name="Text 20"/>
          <p:cNvSpPr txBox="1"/>
          <p:nvPr/>
        </p:nvSpPr>
        <p:spPr>
          <a:xfrm>
            <a:off x="384048" y="283464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200" b="1" baseline="-4000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4709160" y="2587752"/>
            <a:ext cx="0" cy="768096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5" name="Text 22"/>
          <p:cNvSpPr txBox="1"/>
          <p:nvPr/>
        </p:nvSpPr>
        <p:spPr>
          <a:xfrm>
            <a:off x="4736592" y="283464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200" b="1" baseline="-4000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5577840" y="1783080"/>
            <a:ext cx="3108960" cy="3703320"/>
          </a:xfrm>
          <a:prstGeom prst="roundRect">
            <a:avLst>
              <a:gd name="adj" fmla="val 2059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5760720" y="189280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Мысалдар</a:t>
            </a:r>
            <a:endParaRPr lang="en-US" sz="1400" dirty="0"/>
          </a:p>
        </p:txBody>
      </p:sp>
      <p:sp>
        <p:nvSpPr>
          <p:cNvPr id="28" name="Text 25"/>
          <p:cNvSpPr txBox="1"/>
          <p:nvPr/>
        </p:nvSpPr>
        <p:spPr>
          <a:xfrm>
            <a:off x="5760720" y="2240280"/>
            <a:ext cx="278892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Трансформатор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 беру желісі (ЭБЖ)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Сүзгілер, аттенюаторлар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Күшейткіштер, транзистор (активті)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Идея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ішкі құрылымды білмей-ақ, кіріс пен шығыс шамаларының байланысын 4 параметрмен сипаттау</a:t>
            </a:r>
            <a:endParaRPr lang="en-US" sz="1400" dirty="0"/>
          </a:p>
        </p:txBody>
      </p:sp>
      <p:sp>
        <p:nvSpPr>
          <p:cNvPr id="29" name="Shape 26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1B2F5E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ОЙ</a:t>
            </a:r>
            <a:endParaRPr lang="en-US" sz="950" dirty="0"/>
          </a:p>
        </p:txBody>
      </p:sp>
      <p:sp>
        <p:nvSpPr>
          <p:cNvPr id="31" name="Text 28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Сызықты төртұштық 4 шаманы (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4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4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4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4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байланыстыратын 2 сызықты теңдеумен толық сипатталады.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Төртұштықтардың жіктелуі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14-дәріс  ·  Төртұштықтар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008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Пассивті және активті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16916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Пассивті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ішінде энергия көзі жоқ (сүзгі, ЭБЖ). </a:t>
            </a:r>
            <a:r>
              <a:rPr lang="en-US" sz="155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Активті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тәуелді көздері бар (күшейткіш).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466344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84632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Өзара (қайтымды)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4846320" y="16916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Кіріс пен шығысты алмастырғанда беріліс қатынасы өзгермейді: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BC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Барлық пассивті сызықты төртұштықтар осындай.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45720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4008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Симметриялы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640080" y="43891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Кіріс пен шығысты алмастырғанда сыртқы тізбек айырмашылықты сезбейді: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Мысал: симметриялы Т-сүзгі.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466344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84632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Теңгерілген / теңгерілмеген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4846320" y="43891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Ортақ (жерге қосылған) сымы бар немесе жоқ. Энергетикада әдетте ортақ сымы бар сұлбалар қолданылады.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Төртұштық теңдеулерінің түрлері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14-дәріс  ·  Төртұштықтар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шаманың екеуін қалған екеуі арқылы өрнектеудің 6 тәсілі бар; ең көп қолданылатындары:</a:t>
            </a:r>
            <a:endParaRPr lang="en-US" sz="16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822960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4206240"/>
                <a:gridCol w="2560320"/>
              </a:tblGrid>
              <a:tr h="6858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Түрі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Теңдеулер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Қолданылуы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(жіберу)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AU̇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+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Bİ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;  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CU̇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+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Dİ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Энергетика, каскадты жалғау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 (кедергілер)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Z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+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Z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;  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Z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+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Z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Тізбектей жалғау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 (өткізгіштіктер)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Y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+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Y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;  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Y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+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Y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Параллель жалғау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 (гибридтік)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+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;  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+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Транзисторлар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FCEFE4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НАЗАР АУДАРЫҢЫЗ</a:t>
            </a:r>
            <a:endParaRPr lang="en-US" sz="950" dirty="0"/>
          </a:p>
        </p:txBody>
      </p:sp>
      <p:sp>
        <p:nvSpPr>
          <p:cNvPr id="11" name="Text 7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A-формада </a:t>
            </a:r>
            <a:r>
              <a:rPr lang="en-US" sz="1400" i="1" dirty="0">
                <a:solidFill>
                  <a:srgbClr val="7A3A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400" baseline="-400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төртұштықтан </a:t>
            </a:r>
            <a:r>
              <a:rPr lang="en-US" sz="1400" b="1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шығатын</a:t>
            </a: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ток деп алынады; Z, Y, H формаларында екі ток та төртұштыққа </a:t>
            </a:r>
            <a:r>
              <a:rPr lang="en-US" sz="1400" b="1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кіреді</a:t>
            </a: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деп есептеледі.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A-форма теңдеулері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14-дәріс  ·  Төртұштықтар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754880" cy="1325880"/>
          </a:xfrm>
          <a:prstGeom prst="roundRect">
            <a:avLst>
              <a:gd name="adj" fmla="val 4828"/>
            </a:avLst>
          </a:prstGeom>
          <a:solidFill>
            <a:srgbClr val="1B2F5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548640" y="1097280"/>
            <a:ext cx="4572000" cy="6629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28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AU̇</a:t>
            </a:r>
            <a:r>
              <a:rPr lang="en-US" sz="28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Bİ</a:t>
            </a:r>
            <a:r>
              <a:rPr lang="en-US" sz="28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8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1760220"/>
            <a:ext cx="4572000" cy="6629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28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CU̇</a:t>
            </a:r>
            <a:r>
              <a:rPr lang="en-US" sz="28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Dİ</a:t>
            </a:r>
            <a:r>
              <a:rPr lang="en-US" sz="28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800" dirty="0"/>
          </a:p>
        </p:txBody>
      </p:sp>
      <p:sp>
        <p:nvSpPr>
          <p:cNvPr id="10" name="Shape 7"/>
          <p:cNvSpPr/>
          <p:nvPr/>
        </p:nvSpPr>
        <p:spPr>
          <a:xfrm>
            <a:off x="6492240" y="1417320"/>
            <a:ext cx="1188720" cy="1005840"/>
          </a:xfrm>
          <a:prstGeom prst="roundRect">
            <a:avLst>
              <a:gd name="adj" fmla="val 4545"/>
            </a:avLst>
          </a:prstGeom>
          <a:solidFill>
            <a:srgbClr val="EAF0FA"/>
          </a:solidFill>
          <a:ln w="19050">
            <a:solidFill>
              <a:srgbClr val="294C9D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492240" y="173736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[A]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5989320" y="1645920"/>
            <a:ext cx="5029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5989320" y="2194560"/>
            <a:ext cx="5029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680960" y="1645920"/>
            <a:ext cx="5029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7680960" y="2194560"/>
            <a:ext cx="5029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939028" y="159562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939028" y="214426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133588" y="159562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133588" y="214426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080760" y="1481328"/>
            <a:ext cx="274320" cy="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21" name="Text 18"/>
          <p:cNvSpPr txBox="1"/>
          <p:nvPr/>
        </p:nvSpPr>
        <p:spPr>
          <a:xfrm>
            <a:off x="5897880" y="119786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200" b="1" baseline="-4000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7818120" y="1481328"/>
            <a:ext cx="274320" cy="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23" name="Text 20"/>
          <p:cNvSpPr txBox="1"/>
          <p:nvPr/>
        </p:nvSpPr>
        <p:spPr>
          <a:xfrm>
            <a:off x="7635240" y="119786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200" b="1" baseline="-4000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5806440" y="1719072"/>
            <a:ext cx="0" cy="402336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5" name="Text 22"/>
          <p:cNvSpPr txBox="1"/>
          <p:nvPr/>
        </p:nvSpPr>
        <p:spPr>
          <a:xfrm>
            <a:off x="5138928" y="178308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200" b="1" baseline="-4000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8366760" y="1719072"/>
            <a:ext cx="0" cy="402336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7" name="Text 24"/>
          <p:cNvSpPr txBox="1"/>
          <p:nvPr/>
        </p:nvSpPr>
        <p:spPr>
          <a:xfrm>
            <a:off x="8394192" y="178308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200" b="1" baseline="-4000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606040"/>
          <a:ext cx="4754880" cy="914400"/>
        </p:xfrm>
        <a:graphic>
          <a:graphicData uri="http://schemas.openxmlformats.org/drawingml/2006/table">
            <a:tbl>
              <a:tblPr/>
              <a:tblGrid>
                <a:gridCol w="855878"/>
                <a:gridCol w="2710282"/>
                <a:gridCol w="1188720"/>
              </a:tblGrid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Шама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Өлшем бірлігі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бос жүрістегі кернеу қатынасы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B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ҚТ кезіндегі беріліс кедергісі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Ом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бос жүрістегі беріліс өткізгіштігі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См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ҚТ кезіндегі ток қатынасы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9" name="Shape 25"/>
          <p:cNvSpPr/>
          <p:nvPr/>
        </p:nvSpPr>
        <p:spPr>
          <a:xfrm>
            <a:off x="457200" y="448056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30" name="Text 26"/>
          <p:cNvSpPr txBox="1"/>
          <p:nvPr/>
        </p:nvSpPr>
        <p:spPr>
          <a:xfrm>
            <a:off x="640080" y="45720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МАҒЫНАСЫ</a:t>
            </a:r>
            <a:endParaRPr lang="en-US" sz="1000" dirty="0"/>
          </a:p>
        </p:txBody>
      </p:sp>
      <p:sp>
        <p:nvSpPr>
          <p:cNvPr id="31" name="Text 27"/>
          <p:cNvSpPr txBox="1"/>
          <p:nvPr/>
        </p:nvSpPr>
        <p:spPr>
          <a:xfrm>
            <a:off x="640080" y="4828032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Матрицалық түрде: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;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 = [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;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][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;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Шығыс шамалары бойынша кірісті береді.</a:t>
            </a:r>
            <a:endParaRPr lang="en-US" sz="1400" dirty="0"/>
          </a:p>
        </p:txBody>
      </p:sp>
      <p:sp>
        <p:nvSpPr>
          <p:cNvPr id="32" name="Shape 28"/>
          <p:cNvSpPr/>
          <p:nvPr/>
        </p:nvSpPr>
        <p:spPr>
          <a:xfrm>
            <a:off x="4663440" y="448056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FCEFE4"/>
          </a:solidFill>
          <a:ln/>
        </p:spPr>
      </p:sp>
      <p:sp>
        <p:nvSpPr>
          <p:cNvPr id="33" name="Text 29"/>
          <p:cNvSpPr txBox="1"/>
          <p:nvPr/>
        </p:nvSpPr>
        <p:spPr>
          <a:xfrm>
            <a:off x="4846320" y="45720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 ШАРТЫ</a:t>
            </a:r>
            <a:endParaRPr lang="en-US" sz="1000" dirty="0"/>
          </a:p>
        </p:txBody>
      </p:sp>
      <p:sp>
        <p:nvSpPr>
          <p:cNvPr id="34" name="Text 30"/>
          <p:cNvSpPr txBox="1"/>
          <p:nvPr/>
        </p:nvSpPr>
        <p:spPr>
          <a:xfrm>
            <a:off x="4846320" y="4828032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Өзара төртұштықта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BC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тәуелсіз параметрлер тек үшеу. Симметриялыда қосымша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A-параметрлерді анықтау: бос жүріс пен қысқа тұйықталу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14-дәріс  ·  Төртұштықтар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1828800"/>
                <a:gridCol w="2194560"/>
                <a:gridCol w="2011680"/>
              </a:tblGrid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Тәжірибе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Шығыс шарты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Параметр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Кіріс кедергісі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Шығыстағы бос жүріс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, 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Z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1бж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Шығыстағы қысқа тұйықталу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B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, 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D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Z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1кт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B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Кірістегі бос жүріс (кері қоректендіру)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Z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2бж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D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Кірістегі қысқа тұйықталу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U̇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Z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2кт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B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EAF0FA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ЕСКЕРТУ</a:t>
            </a:r>
            <a:endParaRPr lang="en-US" sz="950" dirty="0"/>
          </a:p>
        </p:txBody>
      </p:sp>
      <p:sp>
        <p:nvSpPr>
          <p:cNvPr id="10" name="Text 6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Тәжірибеде кіріс кедергілері өлшенеді: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√(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1бж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2бж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2кт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))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қалған параметрлер кедергілер арқылы табылады.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Г-тәрізді төртұштықтың параметрлері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14-дәріс  ·  Төртұштықтар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841248"/>
          </a:xfrm>
          <a:prstGeom prst="roundRect">
            <a:avLst>
              <a:gd name="adj" fmla="val 760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Бойлық тармақ: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Көлденең тармақ (шығыста):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33172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587752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587752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өзаралықты тексеру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731520" y="3547872"/>
            <a:ext cx="27432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20" y="4828032"/>
            <a:ext cx="27432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2834640" y="3547872"/>
            <a:ext cx="0" cy="12801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1554480" y="3470148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1371600" y="305409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3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2756916" y="3959352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1792224" y="405079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3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2788920" y="3502152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1" name="Shape 18"/>
          <p:cNvSpPr/>
          <p:nvPr/>
        </p:nvSpPr>
        <p:spPr>
          <a:xfrm>
            <a:off x="2788920" y="4782312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2" name="Shape 19"/>
          <p:cNvSpPr/>
          <p:nvPr/>
        </p:nvSpPr>
        <p:spPr>
          <a:xfrm>
            <a:off x="681228" y="3497580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81228" y="4777740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3424428" y="3497580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3424428" y="4777740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27" name="Shape 24"/>
          <p:cNvSpPr/>
          <p:nvPr/>
        </p:nvSpPr>
        <p:spPr>
          <a:xfrm>
            <a:off x="3977640" y="1371600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4105656" y="166306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3995928" y="162648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Бос жүріс (</a:t>
            </a:r>
            <a:r>
              <a:rPr lang="en-US" sz="12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200" b="1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200" b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200" dirty="0"/>
          </a:p>
        </p:txBody>
      </p:sp>
      <p:sp>
        <p:nvSpPr>
          <p:cNvPr id="31" name="Text 28"/>
          <p:cNvSpPr txBox="1"/>
          <p:nvPr/>
        </p:nvSpPr>
        <p:spPr>
          <a:xfrm>
            <a:off x="4572000" y="1645920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⇒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 +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1,5</a:t>
            </a:r>
            <a:endParaRPr lang="en-US" sz="1550" dirty="0"/>
          </a:p>
        </p:txBody>
      </p:sp>
      <p:sp>
        <p:nvSpPr>
          <p:cNvPr id="32" name="Shape 29"/>
          <p:cNvSpPr/>
          <p:nvPr/>
        </p:nvSpPr>
        <p:spPr>
          <a:xfrm>
            <a:off x="3977640" y="2393442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4105656" y="2684907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3995928" y="2648331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35" name="Text 32"/>
          <p:cNvSpPr txBox="1"/>
          <p:nvPr/>
        </p:nvSpPr>
        <p:spPr>
          <a:xfrm>
            <a:off x="4572000" y="2439162"/>
            <a:ext cx="3977640" cy="8206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⇒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0,05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См</a:t>
            </a:r>
            <a:endParaRPr lang="en-US" sz="1550" dirty="0"/>
          </a:p>
        </p:txBody>
      </p:sp>
      <p:sp>
        <p:nvSpPr>
          <p:cNvPr id="36" name="Shape 33"/>
          <p:cNvSpPr/>
          <p:nvPr/>
        </p:nvSpPr>
        <p:spPr>
          <a:xfrm>
            <a:off x="3977640" y="3415284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4105656" y="3706749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3995928" y="3670173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39" name="Text 36"/>
          <p:cNvSpPr txBox="1"/>
          <p:nvPr/>
        </p:nvSpPr>
        <p:spPr>
          <a:xfrm>
            <a:off x="4572000" y="346100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Қысқа тұйықталу (</a:t>
            </a:r>
            <a:r>
              <a:rPr lang="en-US" sz="12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200" b="1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200" b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200" dirty="0"/>
          </a:p>
        </p:txBody>
      </p:sp>
      <p:sp>
        <p:nvSpPr>
          <p:cNvPr id="40" name="Text 37"/>
          <p:cNvSpPr txBox="1"/>
          <p:nvPr/>
        </p:nvSpPr>
        <p:spPr>
          <a:xfrm>
            <a:off x="4572000" y="3689604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⇒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Ом; 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⇒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</a:t>
            </a:r>
            <a:endParaRPr lang="en-US" sz="1550" dirty="0"/>
          </a:p>
        </p:txBody>
      </p:sp>
      <p:sp>
        <p:nvSpPr>
          <p:cNvPr id="41" name="Shape 38"/>
          <p:cNvSpPr/>
          <p:nvPr/>
        </p:nvSpPr>
        <p:spPr>
          <a:xfrm>
            <a:off x="3977640" y="4437126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4105656" y="472859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3995928" y="469201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44" name="Text 41"/>
          <p:cNvSpPr txBox="1"/>
          <p:nvPr/>
        </p:nvSpPr>
        <p:spPr>
          <a:xfrm>
            <a:off x="4572000" y="4482846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Тексеру</a:t>
            </a:r>
            <a:endParaRPr lang="en-US" sz="1200" dirty="0"/>
          </a:p>
        </p:txBody>
      </p:sp>
      <p:sp>
        <p:nvSpPr>
          <p:cNvPr id="45" name="Text 42"/>
          <p:cNvSpPr txBox="1"/>
          <p:nvPr/>
        </p:nvSpPr>
        <p:spPr>
          <a:xfrm>
            <a:off x="4572000" y="4711446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BC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1,5 · 1 − 10 · 0,05 = 1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✓</a:t>
            </a:r>
            <a:endParaRPr lang="en-US" sz="1550" dirty="0"/>
          </a:p>
        </p:txBody>
      </p:sp>
      <p:sp>
        <p:nvSpPr>
          <p:cNvPr id="46" name="Shape 43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47" name="Text 44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48" name="Text 45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 = [1,5  10; 0,05  1]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өзара, бірақ симметриялы емес (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≠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Т-тәрізді және П-тәрізді орынбасу сұлбалары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14-дәріс  ·  Төртұштықтар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515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Кез келген өзара пассивті төртұштықты үш элементті баламалы сұлбамен алмастыруға болады.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57200" y="1645920"/>
            <a:ext cx="4023360" cy="2377440"/>
          </a:xfrm>
          <a:prstGeom prst="roundRect">
            <a:avLst>
              <a:gd name="adj" fmla="val 2692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594360" y="16916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Т-тәрізді сұлба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914400" y="2423160"/>
            <a:ext cx="310896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14400" y="3749040"/>
            <a:ext cx="310896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468880" y="2423160"/>
            <a:ext cx="0" cy="13258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463040" y="2345436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1143000" y="192938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3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3017520" y="2345436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2697480" y="192938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3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2391156" y="2857500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2688336" y="294894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3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2423160" y="237744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0" name="Shape 17"/>
          <p:cNvSpPr/>
          <p:nvPr/>
        </p:nvSpPr>
        <p:spPr>
          <a:xfrm>
            <a:off x="2423160" y="370332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1" name="Shape 18"/>
          <p:cNvSpPr/>
          <p:nvPr/>
        </p:nvSpPr>
        <p:spPr>
          <a:xfrm>
            <a:off x="864108" y="237286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864108" y="369874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3973068" y="237286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3973068" y="369874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663440" y="1645920"/>
            <a:ext cx="4023360" cy="2377440"/>
          </a:xfrm>
          <a:prstGeom prst="roundRect">
            <a:avLst>
              <a:gd name="adj" fmla="val 2692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4800600" y="16916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П-тәрізді сұлба</a:t>
            </a:r>
            <a:endParaRPr lang="en-US" sz="1300" dirty="0"/>
          </a:p>
        </p:txBody>
      </p:sp>
      <p:sp>
        <p:nvSpPr>
          <p:cNvPr id="27" name="Shape 24"/>
          <p:cNvSpPr/>
          <p:nvPr/>
        </p:nvSpPr>
        <p:spPr>
          <a:xfrm>
            <a:off x="5120640" y="2423160"/>
            <a:ext cx="310896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5120640" y="3749040"/>
            <a:ext cx="310896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5669280" y="2423160"/>
            <a:ext cx="0" cy="13258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7680960" y="2423160"/>
            <a:ext cx="0" cy="13258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5591556" y="2857500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5888736" y="294894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3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300" dirty="0"/>
          </a:p>
        </p:txBody>
      </p:sp>
      <p:sp>
        <p:nvSpPr>
          <p:cNvPr id="33" name="Shape 30"/>
          <p:cNvSpPr/>
          <p:nvPr/>
        </p:nvSpPr>
        <p:spPr>
          <a:xfrm>
            <a:off x="6446520" y="2345436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6126480" y="192938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3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300" dirty="0"/>
          </a:p>
        </p:txBody>
      </p:sp>
      <p:sp>
        <p:nvSpPr>
          <p:cNvPr id="35" name="Shape 32"/>
          <p:cNvSpPr/>
          <p:nvPr/>
        </p:nvSpPr>
        <p:spPr>
          <a:xfrm>
            <a:off x="7603236" y="2857500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36" name="Text 33"/>
          <p:cNvSpPr txBox="1"/>
          <p:nvPr/>
        </p:nvSpPr>
        <p:spPr>
          <a:xfrm>
            <a:off x="6364224" y="294894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3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300" dirty="0"/>
          </a:p>
        </p:txBody>
      </p:sp>
      <p:sp>
        <p:nvSpPr>
          <p:cNvPr id="37" name="Shape 34"/>
          <p:cNvSpPr/>
          <p:nvPr/>
        </p:nvSpPr>
        <p:spPr>
          <a:xfrm>
            <a:off x="5623560" y="237744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8" name="Shape 35"/>
          <p:cNvSpPr/>
          <p:nvPr/>
        </p:nvSpPr>
        <p:spPr>
          <a:xfrm>
            <a:off x="5623560" y="370332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9" name="Shape 36"/>
          <p:cNvSpPr/>
          <p:nvPr/>
        </p:nvSpPr>
        <p:spPr>
          <a:xfrm>
            <a:off x="7635240" y="237744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40" name="Shape 37"/>
          <p:cNvSpPr/>
          <p:nvPr/>
        </p:nvSpPr>
        <p:spPr>
          <a:xfrm>
            <a:off x="7635240" y="370332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41" name="Shape 38"/>
          <p:cNvSpPr/>
          <p:nvPr/>
        </p:nvSpPr>
        <p:spPr>
          <a:xfrm>
            <a:off x="5070348" y="237286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5070348" y="369874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8179308" y="237286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8179308" y="369874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457200" y="4206240"/>
            <a:ext cx="4023360" cy="2057400"/>
          </a:xfrm>
          <a:prstGeom prst="roundRect">
            <a:avLst>
              <a:gd name="adj" fmla="val 3111"/>
            </a:avLst>
          </a:prstGeom>
          <a:solidFill>
            <a:srgbClr val="1B2F5E"/>
          </a:solidFill>
          <a:ln/>
        </p:spPr>
      </p:sp>
      <p:sp>
        <p:nvSpPr>
          <p:cNvPr id="46" name="Text 43"/>
          <p:cNvSpPr txBox="1"/>
          <p:nvPr/>
        </p:nvSpPr>
        <p:spPr>
          <a:xfrm>
            <a:off x="457200" y="4297680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21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</a:t>
            </a:r>
            <a:r>
              <a:rPr lang="en-US" sz="21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− 1)/</a:t>
            </a:r>
            <a:r>
              <a:rPr lang="en-US" sz="21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2100" dirty="0"/>
          </a:p>
        </p:txBody>
      </p:sp>
      <p:sp>
        <p:nvSpPr>
          <p:cNvPr id="47" name="Text 44"/>
          <p:cNvSpPr txBox="1"/>
          <p:nvPr/>
        </p:nvSpPr>
        <p:spPr>
          <a:xfrm>
            <a:off x="457200" y="4846320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21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</a:t>
            </a:r>
            <a:r>
              <a:rPr lang="en-US" sz="21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− 1)/</a:t>
            </a:r>
            <a:r>
              <a:rPr lang="en-US" sz="21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2100" dirty="0"/>
          </a:p>
        </p:txBody>
      </p:sp>
      <p:sp>
        <p:nvSpPr>
          <p:cNvPr id="48" name="Text 45"/>
          <p:cNvSpPr txBox="1"/>
          <p:nvPr/>
        </p:nvSpPr>
        <p:spPr>
          <a:xfrm>
            <a:off x="457200" y="5394960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21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</a:t>
            </a:r>
            <a:r>
              <a:rPr lang="en-US" sz="21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2100" dirty="0"/>
          </a:p>
        </p:txBody>
      </p:sp>
      <p:sp>
        <p:nvSpPr>
          <p:cNvPr id="49" name="Shape 46"/>
          <p:cNvSpPr/>
          <p:nvPr/>
        </p:nvSpPr>
        <p:spPr>
          <a:xfrm>
            <a:off x="4663440" y="4206240"/>
            <a:ext cx="4023360" cy="2057400"/>
          </a:xfrm>
          <a:prstGeom prst="roundRect">
            <a:avLst>
              <a:gd name="adj" fmla="val 3111"/>
            </a:avLst>
          </a:prstGeom>
          <a:solidFill>
            <a:srgbClr val="294C9D"/>
          </a:solidFill>
          <a:ln/>
        </p:spPr>
      </p:sp>
      <p:sp>
        <p:nvSpPr>
          <p:cNvPr id="50" name="Text 47"/>
          <p:cNvSpPr txBox="1"/>
          <p:nvPr/>
        </p:nvSpPr>
        <p:spPr>
          <a:xfrm>
            <a:off x="4663440" y="4297680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21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1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2100" dirty="0"/>
          </a:p>
        </p:txBody>
      </p:sp>
      <p:sp>
        <p:nvSpPr>
          <p:cNvPr id="51" name="Text 48"/>
          <p:cNvSpPr txBox="1"/>
          <p:nvPr/>
        </p:nvSpPr>
        <p:spPr>
          <a:xfrm>
            <a:off x="4663440" y="4846320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21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1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21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− 1)</a:t>
            </a:r>
            <a:endParaRPr lang="en-US" sz="2100" dirty="0"/>
          </a:p>
        </p:txBody>
      </p:sp>
      <p:sp>
        <p:nvSpPr>
          <p:cNvPr id="52" name="Text 49"/>
          <p:cNvSpPr txBox="1"/>
          <p:nvPr/>
        </p:nvSpPr>
        <p:spPr>
          <a:xfrm>
            <a:off x="4663440" y="5394960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21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1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21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− 1)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Симметриялы төртұштықтың сипаттамалық параметрлері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14-дәріс  ·  Төртұштықтар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1051560"/>
          </a:xfrm>
          <a:prstGeom prst="roundRect">
            <a:avLst>
              <a:gd name="adj" fmla="val 6087"/>
            </a:avLst>
          </a:prstGeom>
          <a:solidFill>
            <a:srgbClr val="1B2F5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548640" y="1097280"/>
            <a:ext cx="8046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24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√(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√(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24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бж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24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,    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γ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24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331720"/>
          <a:ext cx="8229600" cy="914400"/>
        </p:xfrm>
        <a:graphic>
          <a:graphicData uri="http://schemas.openxmlformats.org/drawingml/2006/table">
            <a:tbl>
              <a:tblPr/>
              <a:tblGrid>
                <a:gridCol w="1481328"/>
                <a:gridCol w="4690872"/>
                <a:gridCol w="2057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Шама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Өлшем бірлігі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Z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сипаттамалық (толқындық) кедергі — шығысқа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Z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қосылса, кіріс кедергісі де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Z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Ом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γ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+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jb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тасымалдау тұрақтысы: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γ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ln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(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+ √(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BC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өшу: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25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25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</a:t>
                      </a:r>
                      <a:r>
                        <a:rPr lang="en-US" sz="1250" i="1" baseline="3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(келістірілген жүктемеде)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Нп (1 Нп = 8,686 дБ)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b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фазалық ығысу: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U̇</a:t>
                      </a:r>
                      <a:r>
                        <a:rPr lang="en-US" sz="125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-нің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U̇</a:t>
                      </a:r>
                      <a:r>
                        <a:rPr lang="en-US" sz="125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-ден қалуы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рад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Shape 6"/>
          <p:cNvSpPr/>
          <p:nvPr/>
        </p:nvSpPr>
        <p:spPr>
          <a:xfrm>
            <a:off x="457200" y="46177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640080" y="470916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МАҒЫНАСЫ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640080" y="4965192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Келістірілген режимде (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төртұштықтан шағылу жоқ: сигнал тек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i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−a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есе әлсіреп,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бұрышқа ығысады.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4663440" y="46177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FCEFE4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4846320" y="470916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 ШАРТЫ</a:t>
            </a:r>
            <a:endParaRPr lang="en-US" sz="1000" dirty="0"/>
          </a:p>
        </p:txBody>
      </p:sp>
      <p:sp>
        <p:nvSpPr>
          <p:cNvPr id="15" name="Text 11"/>
          <p:cNvSpPr txBox="1"/>
          <p:nvPr/>
        </p:nvSpPr>
        <p:spPr>
          <a:xfrm>
            <a:off x="4846320" y="4965192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Симметриялы төртұштықтар (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): сүзгілер, аттенюаторлар, біртекті ЭБЖ бөліктері.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симметриялы Т-тәрізді аттенюатор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14-дәріс  ·  Төртұштықтар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841248"/>
          </a:xfrm>
          <a:prstGeom prst="roundRect">
            <a:avLst>
              <a:gd name="adj" fmla="val 760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 (бойлық)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 (көлденең)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33172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587752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587752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өшу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731520" y="3456432"/>
            <a:ext cx="27432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31520" y="4736592"/>
            <a:ext cx="27432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2103120" y="3456432"/>
            <a:ext cx="0" cy="12801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1188720" y="3378708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868680" y="296265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2560320" y="3378708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2240280" y="296265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2025396" y="3867912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2322576" y="395935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2057400" y="3410712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3" name="Shape 20"/>
          <p:cNvSpPr/>
          <p:nvPr/>
        </p:nvSpPr>
        <p:spPr>
          <a:xfrm>
            <a:off x="2057400" y="4690872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4" name="Shape 21"/>
          <p:cNvSpPr/>
          <p:nvPr/>
        </p:nvSpPr>
        <p:spPr>
          <a:xfrm>
            <a:off x="681228" y="3406140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681228" y="4686300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3424428" y="3406140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3424428" y="4686300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29" name="Shape 26"/>
          <p:cNvSpPr/>
          <p:nvPr/>
        </p:nvSpPr>
        <p:spPr>
          <a:xfrm>
            <a:off x="3977640" y="1371600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4105656" y="156088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3995928" y="152430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32" name="Text 29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және D</a:t>
            </a:r>
            <a:endParaRPr lang="en-US" sz="1200" dirty="0"/>
          </a:p>
        </p:txBody>
      </p:sp>
      <p:sp>
        <p:nvSpPr>
          <p:cNvPr id="33" name="Text 30"/>
          <p:cNvSpPr txBox="1"/>
          <p:nvPr/>
        </p:nvSpPr>
        <p:spPr>
          <a:xfrm>
            <a:off x="4572000" y="1645920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 +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1,25</a:t>
            </a:r>
            <a:endParaRPr lang="en-US" sz="1550" dirty="0"/>
          </a:p>
        </p:txBody>
      </p:sp>
      <p:sp>
        <p:nvSpPr>
          <p:cNvPr id="34" name="Shape 31"/>
          <p:cNvSpPr/>
          <p:nvPr/>
        </p:nvSpPr>
        <p:spPr>
          <a:xfrm>
            <a:off x="3977640" y="218907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4105656" y="2378354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3995928" y="234177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37" name="Text 34"/>
          <p:cNvSpPr txBox="1"/>
          <p:nvPr/>
        </p:nvSpPr>
        <p:spPr>
          <a:xfrm>
            <a:off x="4572000" y="223479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және C</a:t>
            </a:r>
            <a:endParaRPr lang="en-US" sz="1200" dirty="0"/>
          </a:p>
        </p:txBody>
      </p:sp>
      <p:sp>
        <p:nvSpPr>
          <p:cNvPr id="38" name="Text 35"/>
          <p:cNvSpPr txBox="1"/>
          <p:nvPr/>
        </p:nvSpPr>
        <p:spPr>
          <a:xfrm>
            <a:off x="4572000" y="246339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22,5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Ом; 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0,025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См</a:t>
            </a:r>
            <a:endParaRPr lang="en-US" sz="1550" dirty="0"/>
          </a:p>
        </p:txBody>
      </p:sp>
      <p:sp>
        <p:nvSpPr>
          <p:cNvPr id="39" name="Shape 36"/>
          <p:cNvSpPr/>
          <p:nvPr/>
        </p:nvSpPr>
        <p:spPr>
          <a:xfrm>
            <a:off x="3977640" y="3006547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4105656" y="3195828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1" name="Text 38"/>
          <p:cNvSpPr txBox="1"/>
          <p:nvPr/>
        </p:nvSpPr>
        <p:spPr>
          <a:xfrm>
            <a:off x="3995928" y="31592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42" name="Text 39"/>
          <p:cNvSpPr txBox="1"/>
          <p:nvPr/>
        </p:nvSpPr>
        <p:spPr>
          <a:xfrm>
            <a:off x="4572000" y="3052267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Тексеру</a:t>
            </a:r>
            <a:endParaRPr lang="en-US" sz="1200" dirty="0"/>
          </a:p>
        </p:txBody>
      </p:sp>
      <p:sp>
        <p:nvSpPr>
          <p:cNvPr id="43" name="Text 40"/>
          <p:cNvSpPr txBox="1"/>
          <p:nvPr/>
        </p:nvSpPr>
        <p:spPr>
          <a:xfrm>
            <a:off x="4572000" y="3280867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BC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1,5625 − 0,5625 = 1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✓</a:t>
            </a:r>
            <a:endParaRPr lang="en-US" sz="1550" dirty="0"/>
          </a:p>
        </p:txBody>
      </p:sp>
      <p:sp>
        <p:nvSpPr>
          <p:cNvPr id="44" name="Shape 41"/>
          <p:cNvSpPr/>
          <p:nvPr/>
        </p:nvSpPr>
        <p:spPr>
          <a:xfrm>
            <a:off x="3977640" y="3824021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4105656" y="4013302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6" name="Text 43"/>
          <p:cNvSpPr txBox="1"/>
          <p:nvPr/>
        </p:nvSpPr>
        <p:spPr>
          <a:xfrm>
            <a:off x="3995928" y="39767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47" name="Text 44"/>
          <p:cNvSpPr txBox="1"/>
          <p:nvPr/>
        </p:nvSpPr>
        <p:spPr>
          <a:xfrm>
            <a:off x="4572000" y="3869741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Сипаттамалық кедергі</a:t>
            </a:r>
            <a:endParaRPr lang="en-US" sz="1200" dirty="0"/>
          </a:p>
        </p:txBody>
      </p:sp>
      <p:sp>
        <p:nvSpPr>
          <p:cNvPr id="48" name="Text 45"/>
          <p:cNvSpPr txBox="1"/>
          <p:nvPr/>
        </p:nvSpPr>
        <p:spPr>
          <a:xfrm>
            <a:off x="4572000" y="4098341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√(22,5/0,025) = 30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   (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бж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√(50 · 18) = 30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550" dirty="0"/>
          </a:p>
        </p:txBody>
      </p:sp>
      <p:sp>
        <p:nvSpPr>
          <p:cNvPr id="49" name="Shape 46"/>
          <p:cNvSpPr/>
          <p:nvPr/>
        </p:nvSpPr>
        <p:spPr>
          <a:xfrm>
            <a:off x="3977640" y="464149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4105656" y="483077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51" name="Text 48"/>
          <p:cNvSpPr txBox="1"/>
          <p:nvPr/>
        </p:nvSpPr>
        <p:spPr>
          <a:xfrm>
            <a:off x="3995928" y="479419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52" name="Text 49"/>
          <p:cNvSpPr txBox="1"/>
          <p:nvPr/>
        </p:nvSpPr>
        <p:spPr>
          <a:xfrm>
            <a:off x="4572000" y="468721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Өшу</a:t>
            </a:r>
            <a:endParaRPr lang="en-US" sz="1200" dirty="0"/>
          </a:p>
        </p:txBody>
      </p:sp>
      <p:sp>
        <p:nvSpPr>
          <p:cNvPr id="53" name="Text 50"/>
          <p:cNvSpPr txBox="1"/>
          <p:nvPr/>
        </p:nvSpPr>
        <p:spPr>
          <a:xfrm>
            <a:off x="4572000" y="491581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ln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(1,25 + √0,5625) =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ln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2 ≈ 0,693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Нп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 6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дБ</a:t>
            </a:r>
            <a:endParaRPr lang="en-US" sz="1550" dirty="0"/>
          </a:p>
        </p:txBody>
      </p:sp>
      <p:sp>
        <p:nvSpPr>
          <p:cNvPr id="54" name="Shape 51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56" name="Text 53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30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Ом; келістірілген жүктемеде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/2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(−6 дБ)</a:t>
            </a:r>
            <a:endParaRPr lang="en-US" sz="15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Төртұштықтарды жалғау тәсілдері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14-дәріс  ·  Төртұштықтар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1600200"/>
          </a:xfrm>
          <a:prstGeom prst="roundRect">
            <a:avLst>
              <a:gd name="adj" fmla="val 4000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0080" y="12344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Каскадты (тізбекті)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164592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</a:t>
            </a:r>
            <a:r>
              <a:rPr lang="en-US" sz="21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21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 = [</a:t>
            </a:r>
            <a:r>
              <a:rPr lang="en-US" sz="21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21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1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][</a:t>
            </a:r>
            <a:r>
              <a:rPr lang="en-US" sz="21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21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21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</a:t>
            </a:r>
            <a:endParaRPr lang="en-US" sz="21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21488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Бірінің шығысы екіншісінің кірісіне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434840" y="1463040"/>
            <a:ext cx="1005840" cy="914400"/>
          </a:xfrm>
          <a:prstGeom prst="roundRect">
            <a:avLst>
              <a:gd name="adj" fmla="val 5000"/>
            </a:avLst>
          </a:prstGeom>
          <a:solidFill>
            <a:srgbClr val="EAF0FA"/>
          </a:solidFill>
          <a:ln w="19050">
            <a:solidFill>
              <a:srgbClr val="294C9D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434840" y="17373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[A₁]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4114800" y="1691640"/>
            <a:ext cx="3200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114800" y="2148840"/>
            <a:ext cx="3200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440680" y="1691640"/>
            <a:ext cx="3200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440680" y="2148840"/>
            <a:ext cx="3200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064508" y="164134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4064508" y="209854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710428" y="164134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0428" y="209854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446520" y="1463040"/>
            <a:ext cx="1005840" cy="914400"/>
          </a:xfrm>
          <a:prstGeom prst="roundRect">
            <a:avLst>
              <a:gd name="adj" fmla="val 5000"/>
            </a:avLst>
          </a:prstGeom>
          <a:solidFill>
            <a:srgbClr val="EAF0FA"/>
          </a:solidFill>
          <a:ln w="19050">
            <a:solidFill>
              <a:srgbClr val="294C9D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6446520" y="17373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[A₂]</a:t>
            </a:r>
            <a:endParaRPr lang="en-US" sz="1300" dirty="0"/>
          </a:p>
        </p:txBody>
      </p:sp>
      <p:sp>
        <p:nvSpPr>
          <p:cNvPr id="23" name="Shape 20"/>
          <p:cNvSpPr/>
          <p:nvPr/>
        </p:nvSpPr>
        <p:spPr>
          <a:xfrm>
            <a:off x="6126480" y="1691640"/>
            <a:ext cx="3200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126480" y="2148840"/>
            <a:ext cx="3200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7452360" y="1691640"/>
            <a:ext cx="3200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7452360" y="2148840"/>
            <a:ext cx="3200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6076188" y="164134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076188" y="209854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7722108" y="164134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7722108" y="209854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5760720" y="1691640"/>
            <a:ext cx="4572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5760720" y="2148840"/>
            <a:ext cx="4572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457200" y="2834640"/>
            <a:ext cx="822960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640080" y="29718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Тізбектей–тізбектей</a:t>
            </a:r>
            <a:endParaRPr lang="en-US" sz="1600" dirty="0"/>
          </a:p>
        </p:txBody>
      </p:sp>
      <p:sp>
        <p:nvSpPr>
          <p:cNvPr id="35" name="Text 32"/>
          <p:cNvSpPr txBox="1"/>
          <p:nvPr/>
        </p:nvSpPr>
        <p:spPr>
          <a:xfrm>
            <a:off x="640080" y="338328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</a:t>
            </a:r>
            <a:r>
              <a:rPr lang="en-US" sz="21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21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 = [</a:t>
            </a:r>
            <a:r>
              <a:rPr lang="en-US" sz="21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21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1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 + [</a:t>
            </a:r>
            <a:r>
              <a:rPr lang="en-US" sz="21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21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21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</a:t>
            </a:r>
            <a:endParaRPr lang="en-US" sz="2100" dirty="0"/>
          </a:p>
        </p:txBody>
      </p:sp>
      <p:sp>
        <p:nvSpPr>
          <p:cNvPr id="36" name="Text 33"/>
          <p:cNvSpPr txBox="1"/>
          <p:nvPr/>
        </p:nvSpPr>
        <p:spPr>
          <a:xfrm>
            <a:off x="640080" y="388620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Кірістері де, шығыстары да тізбектей</a:t>
            </a:r>
            <a:endParaRPr lang="en-US" sz="1250" dirty="0"/>
          </a:p>
        </p:txBody>
      </p:sp>
      <p:sp>
        <p:nvSpPr>
          <p:cNvPr id="37" name="Shape 34"/>
          <p:cNvSpPr/>
          <p:nvPr/>
        </p:nvSpPr>
        <p:spPr>
          <a:xfrm>
            <a:off x="5120640" y="2971800"/>
            <a:ext cx="1097280" cy="548640"/>
          </a:xfrm>
          <a:prstGeom prst="roundRect">
            <a:avLst>
              <a:gd name="adj" fmla="val 6667"/>
            </a:avLst>
          </a:prstGeom>
          <a:solidFill>
            <a:srgbClr val="EAF0FA"/>
          </a:solidFill>
          <a:ln w="15875">
            <a:solidFill>
              <a:srgbClr val="294C9D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5120640" y="3749040"/>
            <a:ext cx="1097280" cy="548640"/>
          </a:xfrm>
          <a:prstGeom prst="roundRect">
            <a:avLst>
              <a:gd name="adj" fmla="val 6667"/>
            </a:avLst>
          </a:prstGeom>
          <a:solidFill>
            <a:srgbClr val="EAF0FA"/>
          </a:solidFill>
          <a:ln w="15875">
            <a:solidFill>
              <a:srgbClr val="294C9D"/>
            </a:solidFill>
            <a:prstDash val="solid"/>
          </a:ln>
        </p:spPr>
      </p:sp>
      <p:sp>
        <p:nvSpPr>
          <p:cNvPr id="39" name="Text 36"/>
          <p:cNvSpPr txBox="1"/>
          <p:nvPr/>
        </p:nvSpPr>
        <p:spPr>
          <a:xfrm>
            <a:off x="5120640" y="310896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[Z₁]</a:t>
            </a:r>
            <a:endParaRPr lang="en-US" sz="1300" dirty="0"/>
          </a:p>
        </p:txBody>
      </p:sp>
      <p:sp>
        <p:nvSpPr>
          <p:cNvPr id="40" name="Text 37"/>
          <p:cNvSpPr txBox="1"/>
          <p:nvPr/>
        </p:nvSpPr>
        <p:spPr>
          <a:xfrm>
            <a:off x="5120640" y="388620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[Z₂]</a:t>
            </a:r>
            <a:endParaRPr lang="en-US" sz="1300" dirty="0"/>
          </a:p>
        </p:txBody>
      </p:sp>
      <p:sp>
        <p:nvSpPr>
          <p:cNvPr id="41" name="Shape 38"/>
          <p:cNvSpPr/>
          <p:nvPr/>
        </p:nvSpPr>
        <p:spPr>
          <a:xfrm>
            <a:off x="4206240" y="3246120"/>
            <a:ext cx="9144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6217920" y="3246120"/>
            <a:ext cx="14630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4206240" y="4023360"/>
            <a:ext cx="9144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6217920" y="4023360"/>
            <a:ext cx="14630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45" name="Text 42"/>
          <p:cNvSpPr txBox="1"/>
          <p:nvPr/>
        </p:nvSpPr>
        <p:spPr>
          <a:xfrm>
            <a:off x="3566160" y="349300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кіріс тізбектей</a:t>
            </a:r>
            <a:endParaRPr lang="en-US" sz="1050" dirty="0"/>
          </a:p>
        </p:txBody>
      </p:sp>
      <p:sp>
        <p:nvSpPr>
          <p:cNvPr id="46" name="Text 43"/>
          <p:cNvSpPr txBox="1"/>
          <p:nvPr/>
        </p:nvSpPr>
        <p:spPr>
          <a:xfrm>
            <a:off x="6400800" y="349300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шығыс тізбектей</a:t>
            </a:r>
            <a:endParaRPr lang="en-US" sz="1050" dirty="0"/>
          </a:p>
        </p:txBody>
      </p:sp>
      <p:sp>
        <p:nvSpPr>
          <p:cNvPr id="47" name="Shape 44"/>
          <p:cNvSpPr/>
          <p:nvPr/>
        </p:nvSpPr>
        <p:spPr>
          <a:xfrm>
            <a:off x="457200" y="4572000"/>
            <a:ext cx="8229600" cy="1600200"/>
          </a:xfrm>
          <a:prstGeom prst="roundRect">
            <a:avLst>
              <a:gd name="adj" fmla="val 4000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48" name="Text 45"/>
          <p:cNvSpPr txBox="1"/>
          <p:nvPr/>
        </p:nvSpPr>
        <p:spPr>
          <a:xfrm>
            <a:off x="640080" y="47091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Параллель–параллель</a:t>
            </a:r>
            <a:endParaRPr lang="en-US" sz="1600" dirty="0"/>
          </a:p>
        </p:txBody>
      </p:sp>
      <p:sp>
        <p:nvSpPr>
          <p:cNvPr id="49" name="Text 46"/>
          <p:cNvSpPr txBox="1"/>
          <p:nvPr/>
        </p:nvSpPr>
        <p:spPr>
          <a:xfrm>
            <a:off x="640080" y="512064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</a:t>
            </a:r>
            <a:r>
              <a:rPr lang="en-US" sz="21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21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 = [</a:t>
            </a:r>
            <a:r>
              <a:rPr lang="en-US" sz="21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21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1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 + [</a:t>
            </a:r>
            <a:r>
              <a:rPr lang="en-US" sz="21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21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21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</a:t>
            </a:r>
            <a:endParaRPr lang="en-US" sz="2100" dirty="0"/>
          </a:p>
        </p:txBody>
      </p:sp>
      <p:sp>
        <p:nvSpPr>
          <p:cNvPr id="50" name="Text 47"/>
          <p:cNvSpPr txBox="1"/>
          <p:nvPr/>
        </p:nvSpPr>
        <p:spPr>
          <a:xfrm>
            <a:off x="640080" y="562356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Кірістері де, шығыстары да параллель</a:t>
            </a:r>
            <a:endParaRPr lang="en-US" sz="1250" dirty="0"/>
          </a:p>
        </p:txBody>
      </p:sp>
      <p:sp>
        <p:nvSpPr>
          <p:cNvPr id="51" name="Shape 48"/>
          <p:cNvSpPr/>
          <p:nvPr/>
        </p:nvSpPr>
        <p:spPr>
          <a:xfrm>
            <a:off x="5120640" y="4709160"/>
            <a:ext cx="1097280" cy="548640"/>
          </a:xfrm>
          <a:prstGeom prst="roundRect">
            <a:avLst>
              <a:gd name="adj" fmla="val 6667"/>
            </a:avLst>
          </a:prstGeom>
          <a:solidFill>
            <a:srgbClr val="EAF0FA"/>
          </a:solidFill>
          <a:ln w="15875">
            <a:solidFill>
              <a:srgbClr val="294C9D"/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5120640" y="5486400"/>
            <a:ext cx="1097280" cy="548640"/>
          </a:xfrm>
          <a:prstGeom prst="roundRect">
            <a:avLst>
              <a:gd name="adj" fmla="val 6667"/>
            </a:avLst>
          </a:prstGeom>
          <a:solidFill>
            <a:srgbClr val="EAF0FA"/>
          </a:solidFill>
          <a:ln w="15875">
            <a:solidFill>
              <a:srgbClr val="294C9D"/>
            </a:solidFill>
            <a:prstDash val="solid"/>
          </a:ln>
        </p:spPr>
      </p:sp>
      <p:sp>
        <p:nvSpPr>
          <p:cNvPr id="53" name="Text 50"/>
          <p:cNvSpPr txBox="1"/>
          <p:nvPr/>
        </p:nvSpPr>
        <p:spPr>
          <a:xfrm>
            <a:off x="5120640" y="484632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[Y₁]</a:t>
            </a:r>
            <a:endParaRPr lang="en-US" sz="1300" dirty="0"/>
          </a:p>
        </p:txBody>
      </p:sp>
      <p:sp>
        <p:nvSpPr>
          <p:cNvPr id="54" name="Text 51"/>
          <p:cNvSpPr txBox="1"/>
          <p:nvPr/>
        </p:nvSpPr>
        <p:spPr>
          <a:xfrm>
            <a:off x="5120640" y="562356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[Y₂]</a:t>
            </a:r>
            <a:endParaRPr lang="en-US" sz="1300" dirty="0"/>
          </a:p>
        </p:txBody>
      </p:sp>
      <p:sp>
        <p:nvSpPr>
          <p:cNvPr id="55" name="Shape 52"/>
          <p:cNvSpPr/>
          <p:nvPr/>
        </p:nvSpPr>
        <p:spPr>
          <a:xfrm>
            <a:off x="4206240" y="4983480"/>
            <a:ext cx="9144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56" name="Shape 53"/>
          <p:cNvSpPr/>
          <p:nvPr/>
        </p:nvSpPr>
        <p:spPr>
          <a:xfrm>
            <a:off x="6217920" y="4983480"/>
            <a:ext cx="14630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4206240" y="5760720"/>
            <a:ext cx="9144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6217920" y="5760720"/>
            <a:ext cx="14630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4754880" y="4983480"/>
            <a:ext cx="0" cy="7772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60" name="Shape 57"/>
          <p:cNvSpPr/>
          <p:nvPr/>
        </p:nvSpPr>
        <p:spPr>
          <a:xfrm>
            <a:off x="6583680" y="4983480"/>
            <a:ext cx="0" cy="7772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61" name="Shape 58"/>
          <p:cNvSpPr/>
          <p:nvPr/>
        </p:nvSpPr>
        <p:spPr>
          <a:xfrm>
            <a:off x="4709160" y="493776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62" name="Shape 59"/>
          <p:cNvSpPr/>
          <p:nvPr/>
        </p:nvSpPr>
        <p:spPr>
          <a:xfrm>
            <a:off x="4709160" y="571500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63" name="Shape 60"/>
          <p:cNvSpPr/>
          <p:nvPr/>
        </p:nvSpPr>
        <p:spPr>
          <a:xfrm>
            <a:off x="6537960" y="493776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64" name="Shape 61"/>
          <p:cNvSpPr/>
          <p:nvPr/>
        </p:nvSpPr>
        <p:spPr>
          <a:xfrm>
            <a:off x="6537960" y="571500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екі Г-тәрізді төртұштықты каскадты жалғау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14-дәріс  ·  Төртұштықтар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841248"/>
          </a:xfrm>
          <a:prstGeom prst="roundRect">
            <a:avLst>
              <a:gd name="adj" fmla="val 760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Әрқайсысы: 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 = [1,5  10; 0,05  1]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(алдыңғы мысал)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33172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587752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587752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нәтижелік 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914400" y="3502152"/>
            <a:ext cx="822960" cy="822960"/>
          </a:xfrm>
          <a:prstGeom prst="roundRect">
            <a:avLst>
              <a:gd name="adj" fmla="val 5556"/>
            </a:avLst>
          </a:prstGeom>
          <a:solidFill>
            <a:srgbClr val="EAF0FA"/>
          </a:solidFill>
          <a:ln w="19050">
            <a:solidFill>
              <a:srgbClr val="294C9D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914400" y="373075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[A]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640080" y="3730752"/>
            <a:ext cx="2743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40080" y="4096512"/>
            <a:ext cx="2743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1737360" y="3730752"/>
            <a:ext cx="2743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1737360" y="4096512"/>
            <a:ext cx="2743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89788" y="3680460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89788" y="4046220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1961388" y="3680460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1961388" y="4046220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2514600" y="3502152"/>
            <a:ext cx="822960" cy="822960"/>
          </a:xfrm>
          <a:prstGeom prst="roundRect">
            <a:avLst>
              <a:gd name="adj" fmla="val 5556"/>
            </a:avLst>
          </a:prstGeom>
          <a:solidFill>
            <a:srgbClr val="EAF0FA"/>
          </a:solidFill>
          <a:ln w="19050">
            <a:solidFill>
              <a:srgbClr val="294C9D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2514600" y="373075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[A]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2240280" y="3730752"/>
            <a:ext cx="2743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2240280" y="4096512"/>
            <a:ext cx="2743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3337560" y="3730752"/>
            <a:ext cx="2743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3337560" y="4096512"/>
            <a:ext cx="2743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2189988" y="3680460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2189988" y="4046220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3561588" y="3680460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3561588" y="4046220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2011680" y="3730752"/>
            <a:ext cx="2286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2011680" y="4096512"/>
            <a:ext cx="2286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36" name="Shape 33"/>
          <p:cNvSpPr/>
          <p:nvPr/>
        </p:nvSpPr>
        <p:spPr>
          <a:xfrm>
            <a:off x="3977640" y="1371600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4105656" y="156088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3995928" y="152430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39" name="Text 36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200" b="1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</a:t>
            </a:r>
            <a:endParaRPr lang="en-US" sz="1200" dirty="0"/>
          </a:p>
        </p:txBody>
      </p:sp>
      <p:sp>
        <p:nvSpPr>
          <p:cNvPr id="40" name="Text 37"/>
          <p:cNvSpPr txBox="1"/>
          <p:nvPr/>
        </p:nvSpPr>
        <p:spPr>
          <a:xfrm>
            <a:off x="4572000" y="1645920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1,5 · 1,5 + 10 · 0,05 = 2,25 + 0,5 = 2,75</a:t>
            </a:r>
            <a:endParaRPr lang="en-US" sz="1550" dirty="0"/>
          </a:p>
        </p:txBody>
      </p:sp>
      <p:sp>
        <p:nvSpPr>
          <p:cNvPr id="41" name="Shape 38"/>
          <p:cNvSpPr/>
          <p:nvPr/>
        </p:nvSpPr>
        <p:spPr>
          <a:xfrm>
            <a:off x="3977640" y="218907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4105656" y="2378354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3995928" y="234177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44" name="Text 41"/>
          <p:cNvSpPr txBox="1"/>
          <p:nvPr/>
        </p:nvSpPr>
        <p:spPr>
          <a:xfrm>
            <a:off x="4572000" y="223479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200" b="1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</a:t>
            </a:r>
            <a:endParaRPr lang="en-US" sz="1200" dirty="0"/>
          </a:p>
        </p:txBody>
      </p:sp>
      <p:sp>
        <p:nvSpPr>
          <p:cNvPr id="45" name="Text 42"/>
          <p:cNvSpPr txBox="1"/>
          <p:nvPr/>
        </p:nvSpPr>
        <p:spPr>
          <a:xfrm>
            <a:off x="4572000" y="246339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1,5 · 10 + 10 · 1 = 25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50" dirty="0"/>
          </a:p>
        </p:txBody>
      </p:sp>
      <p:sp>
        <p:nvSpPr>
          <p:cNvPr id="46" name="Shape 43"/>
          <p:cNvSpPr/>
          <p:nvPr/>
        </p:nvSpPr>
        <p:spPr>
          <a:xfrm>
            <a:off x="3977640" y="3006547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4105656" y="3195828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8" name="Text 45"/>
          <p:cNvSpPr txBox="1"/>
          <p:nvPr/>
        </p:nvSpPr>
        <p:spPr>
          <a:xfrm>
            <a:off x="3995928" y="31592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49" name="Text 46"/>
          <p:cNvSpPr txBox="1"/>
          <p:nvPr/>
        </p:nvSpPr>
        <p:spPr>
          <a:xfrm>
            <a:off x="4572000" y="3052267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200" b="1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</a:t>
            </a:r>
            <a:endParaRPr lang="en-US" sz="1200" dirty="0"/>
          </a:p>
        </p:txBody>
      </p:sp>
      <p:sp>
        <p:nvSpPr>
          <p:cNvPr id="50" name="Text 47"/>
          <p:cNvSpPr txBox="1"/>
          <p:nvPr/>
        </p:nvSpPr>
        <p:spPr>
          <a:xfrm>
            <a:off x="4572000" y="3280867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0,05 · 1,5 + 1 · 0,05 = 0,125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См</a:t>
            </a:r>
            <a:endParaRPr lang="en-US" sz="1550" dirty="0"/>
          </a:p>
        </p:txBody>
      </p:sp>
      <p:sp>
        <p:nvSpPr>
          <p:cNvPr id="51" name="Shape 48"/>
          <p:cNvSpPr/>
          <p:nvPr/>
        </p:nvSpPr>
        <p:spPr>
          <a:xfrm>
            <a:off x="3977640" y="3824021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4105656" y="4013302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53" name="Text 50"/>
          <p:cNvSpPr txBox="1"/>
          <p:nvPr/>
        </p:nvSpPr>
        <p:spPr>
          <a:xfrm>
            <a:off x="3995928" y="39767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54" name="Text 51"/>
          <p:cNvSpPr txBox="1"/>
          <p:nvPr/>
        </p:nvSpPr>
        <p:spPr>
          <a:xfrm>
            <a:off x="4572000" y="3869741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r>
              <a:rPr lang="en-US" sz="1200" b="1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</a:t>
            </a:r>
            <a:endParaRPr lang="en-US" sz="1200" dirty="0"/>
          </a:p>
        </p:txBody>
      </p:sp>
      <p:sp>
        <p:nvSpPr>
          <p:cNvPr id="55" name="Text 52"/>
          <p:cNvSpPr txBox="1"/>
          <p:nvPr/>
        </p:nvSpPr>
        <p:spPr>
          <a:xfrm>
            <a:off x="4572000" y="4098341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0,05 · 10 + 1 · 1 = 1,5</a:t>
            </a:r>
            <a:endParaRPr lang="en-US" sz="1550" dirty="0"/>
          </a:p>
        </p:txBody>
      </p:sp>
      <p:sp>
        <p:nvSpPr>
          <p:cNvPr id="56" name="Shape 53"/>
          <p:cNvSpPr/>
          <p:nvPr/>
        </p:nvSpPr>
        <p:spPr>
          <a:xfrm>
            <a:off x="3977640" y="464149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4105656" y="483077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58" name="Text 55"/>
          <p:cNvSpPr txBox="1"/>
          <p:nvPr/>
        </p:nvSpPr>
        <p:spPr>
          <a:xfrm>
            <a:off x="3995928" y="479419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59" name="Text 56"/>
          <p:cNvSpPr txBox="1"/>
          <p:nvPr/>
        </p:nvSpPr>
        <p:spPr>
          <a:xfrm>
            <a:off x="4572000" y="468721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Тексеру</a:t>
            </a:r>
            <a:endParaRPr lang="en-US" sz="1200" dirty="0"/>
          </a:p>
        </p:txBody>
      </p:sp>
      <p:sp>
        <p:nvSpPr>
          <p:cNvPr id="60" name="Text 57"/>
          <p:cNvSpPr txBox="1"/>
          <p:nvPr/>
        </p:nvSpPr>
        <p:spPr>
          <a:xfrm>
            <a:off x="4572000" y="491581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2,75 · 1,5 − 25 · 0,125 = 4,125 − 3,125 = 1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✓</a:t>
            </a:r>
            <a:endParaRPr lang="en-US" sz="1550" dirty="0"/>
          </a:p>
        </p:txBody>
      </p:sp>
      <p:sp>
        <p:nvSpPr>
          <p:cNvPr id="61" name="Shape 58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62" name="Text 59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63" name="Text 60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 = [2,75  25; 0,125  1,5]</a:t>
            </a:r>
            <a:endParaRPr lang="en-US" sz="15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Параметрлер жүйелері арасындағы байланыс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14-дәріс  ·  Төртұштықтар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A-параметрлерден Z және H параметрлеріне өту (Z, H үшін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төртұштыққа кіреді;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BC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):</a:t>
            </a:r>
            <a:endParaRPr lang="en-US" sz="16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8229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2286000"/>
                <a:gridCol w="1828800"/>
                <a:gridCol w="2286000"/>
              </a:tblGrid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Z-параметрлер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Мәні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H-параметрлер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Мәні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Z</a:t>
                      </a:r>
                      <a:r>
                        <a:rPr lang="en-US" sz="1400" b="1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B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Z</a:t>
                      </a:r>
                      <a:r>
                        <a:rPr lang="en-US" sz="1400" b="1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Δ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Δ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Z</a:t>
                      </a:r>
                      <a:r>
                        <a:rPr lang="en-US" sz="1400" b="1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1/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−1/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Z</a:t>
                      </a:r>
                      <a:r>
                        <a:rPr lang="en-US" sz="1400" b="1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D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EAF0FA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ЕСКЕРТУ</a:t>
            </a:r>
            <a:endParaRPr lang="en-US" sz="950" dirty="0"/>
          </a:p>
        </p:txBody>
      </p:sp>
      <p:sp>
        <p:nvSpPr>
          <p:cNvPr id="11" name="Text 7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Параметрлер жүйесін жалғау тәсіліне қарай таңдайды; бір жүйеден екіншісіне өту — таза алгебралық түрлендіру.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Қолданылуы: ЭБЖ-ның П-тәрізді орынбасу сұлбасы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14-дәріс  ·  Төртұштықтар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Орташа ұзындықтағы желі бойлық кедергімен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jX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және ұштардағы көлденең өткізгіштіктермен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/2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модельденеді.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731520" y="2240280"/>
            <a:ext cx="448056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31520" y="3611880"/>
            <a:ext cx="448056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280160" y="2240280"/>
            <a:ext cx="0" cy="137160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663440" y="2240280"/>
            <a:ext cx="0" cy="137160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202436" y="2697480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1499616" y="278892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13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/2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2743200" y="2162556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2423160" y="174650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4585716" y="2697480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3346704" y="278892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13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/2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1234440" y="219456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19" name="Shape 16"/>
          <p:cNvSpPr/>
          <p:nvPr/>
        </p:nvSpPr>
        <p:spPr>
          <a:xfrm>
            <a:off x="1234440" y="356616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0" name="Shape 17"/>
          <p:cNvSpPr/>
          <p:nvPr/>
        </p:nvSpPr>
        <p:spPr>
          <a:xfrm>
            <a:off x="4617720" y="219456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1" name="Shape 18"/>
          <p:cNvSpPr/>
          <p:nvPr/>
        </p:nvSpPr>
        <p:spPr>
          <a:xfrm>
            <a:off x="4617720" y="356616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2" name="Shape 19"/>
          <p:cNvSpPr/>
          <p:nvPr/>
        </p:nvSpPr>
        <p:spPr>
          <a:xfrm>
            <a:off x="681228" y="218998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81228" y="356158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161788" y="218998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161788" y="356158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457200" y="4160520"/>
            <a:ext cx="5029200" cy="1188720"/>
          </a:xfrm>
          <a:prstGeom prst="roundRect">
            <a:avLst>
              <a:gd name="adj" fmla="val 5385"/>
            </a:avLst>
          </a:prstGeom>
          <a:solidFill>
            <a:srgbClr val="1B2F5E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457200" y="420624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 + </a:t>
            </a:r>
            <a:r>
              <a:rPr lang="en-US" sz="2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ZY</a:t>
            </a: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/2 ,   </a:t>
            </a:r>
            <a:r>
              <a:rPr lang="en-US" sz="2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endParaRPr lang="en-US" sz="2000" dirty="0"/>
          </a:p>
        </p:txBody>
      </p:sp>
      <p:sp>
        <p:nvSpPr>
          <p:cNvPr id="28" name="Text 25"/>
          <p:cNvSpPr txBox="1"/>
          <p:nvPr/>
        </p:nvSpPr>
        <p:spPr>
          <a:xfrm>
            <a:off x="457200" y="470916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(1 + </a:t>
            </a:r>
            <a:r>
              <a:rPr lang="en-US" sz="2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ZY</a:t>
            </a: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/4)</a:t>
            </a:r>
            <a:endParaRPr lang="en-US" sz="2000" dirty="0"/>
          </a:p>
        </p:txBody>
      </p:sp>
      <p:sp>
        <p:nvSpPr>
          <p:cNvPr id="29" name="Shape 26"/>
          <p:cNvSpPr/>
          <p:nvPr/>
        </p:nvSpPr>
        <p:spPr>
          <a:xfrm>
            <a:off x="5760720" y="1874520"/>
            <a:ext cx="2926080" cy="4434840"/>
          </a:xfrm>
          <a:prstGeom prst="roundRect">
            <a:avLst>
              <a:gd name="adj" fmla="val 218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5943600" y="198424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Энергетикалық мағынасы</a:t>
            </a:r>
            <a:endParaRPr lang="en-US" sz="1400" dirty="0"/>
          </a:p>
        </p:txBody>
      </p:sp>
      <p:sp>
        <p:nvSpPr>
          <p:cNvPr id="31" name="Text 28"/>
          <p:cNvSpPr txBox="1"/>
          <p:nvPr/>
        </p:nvSpPr>
        <p:spPr>
          <a:xfrm>
            <a:off x="5943600" y="2331720"/>
            <a:ext cx="2606040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Бос жүрісте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желі ұшында кернеу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көтерілуі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мүмкін (сыйымдылық әсері)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арқылы жүктеме режимі бойынша бастаудағы кернеу мен ток табылады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Трансформатор — Т-тәрізді сұлба; «трансформатор + ЭБЖ» — каскад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Инженерлік қолданылуы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14-дәріс  ·  Төртұштықтар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008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Энергожүйе элементтері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16916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ЭБЖ, трансформаторлар, реакторлар төртұштық ретінде модельденіп, режим есебінде 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матрицаларымен біріктіріледі.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466344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84632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Сүзгілер мен аттенюаторлар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4846320" y="16916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Сипаттамалық кедергі мен өшу бойынша жобаланады; келістірілген жүктемеде шағылу болмайды.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45720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4008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Электроника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640080" y="43891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Транзистордың кіші сигналды моделі — H-параметрлер (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r>
              <a:rPr lang="en-US" sz="15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ток бойынша күшейту коэффициенті).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466344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84632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Жоғары жиілік техникасы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4846320" y="43891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Векторлық тізбек анализаторлары S-параметрлерді (шағылу және өту коэффициенттері) өлшейді — төртұштық теориясының жалғасы.</a:t>
            </a:r>
            <a:endParaRPr lang="en-US" sz="15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Бақылау сұрақтары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14-дәріс  ·  Төртұштықтар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30936" y="1230521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221377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1234440" y="1097280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Неліктен сызықты төртұштықты сипаттау үшін 4 параметр жеткілікті?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457200" y="1857538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30936" y="1990779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48640" y="198163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1234440" y="1857538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A-параметрлердің әрқайсысының физикалық мағынасы және өлшем бірлігі қандай?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457200" y="2617797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0936" y="2751038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48640" y="274189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1234440" y="2617797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Өзара төртұштық үшін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BC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шарты нені білдіреді?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457200" y="3378055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30936" y="3511296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48640" y="35021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1234440" y="3378055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Бос жүріс пен қысқа тұйықталу тәжірибелері арқылы параметрлерді қалай анықтайды?</a:t>
            </a:r>
            <a:endParaRPr lang="en-US" sz="1550" dirty="0"/>
          </a:p>
        </p:txBody>
      </p:sp>
      <p:sp>
        <p:nvSpPr>
          <p:cNvPr id="23" name="Shape 20"/>
          <p:cNvSpPr/>
          <p:nvPr/>
        </p:nvSpPr>
        <p:spPr>
          <a:xfrm>
            <a:off x="457200" y="4138313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30936" y="4271554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48640" y="4262410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1234440" y="4138313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Сипаттамалық кедергіге тең жүктеме қосылғанда төртұштықтың кіріс кедергісі қандай болады? Неге?</a:t>
            </a:r>
            <a:endParaRPr lang="en-US" sz="1550" dirty="0"/>
          </a:p>
        </p:txBody>
      </p:sp>
      <p:sp>
        <p:nvSpPr>
          <p:cNvPr id="27" name="Shape 24"/>
          <p:cNvSpPr/>
          <p:nvPr/>
        </p:nvSpPr>
        <p:spPr>
          <a:xfrm>
            <a:off x="457200" y="4898571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30936" y="5031813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48640" y="502266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0" name="Text 27"/>
          <p:cNvSpPr txBox="1"/>
          <p:nvPr/>
        </p:nvSpPr>
        <p:spPr>
          <a:xfrm>
            <a:off x="1234440" y="4898571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Каскадты жалғауда матрицалардың көбейту реті неге маңызды?</a:t>
            </a:r>
            <a:endParaRPr lang="en-US" sz="1550" dirty="0"/>
          </a:p>
        </p:txBody>
      </p:sp>
      <p:sp>
        <p:nvSpPr>
          <p:cNvPr id="31" name="Shape 28"/>
          <p:cNvSpPr/>
          <p:nvPr/>
        </p:nvSpPr>
        <p:spPr>
          <a:xfrm>
            <a:off x="457200" y="5658830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30936" y="5792071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48640" y="5782927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34" name="Text 31"/>
          <p:cNvSpPr txBox="1"/>
          <p:nvPr/>
        </p:nvSpPr>
        <p:spPr>
          <a:xfrm>
            <a:off x="1234440" y="5658830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ЭБЖ ұшындағы кернеу бос жүрісте неге бастаудағыдан жоғары болуы мүмкін?</a:t>
            </a:r>
            <a:endParaRPr lang="en-US" sz="15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294C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939fe36-8a2f-544c-b1ef-3e560798ac68/scratchpad/lib/wm_b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69480" y="3749040"/>
            <a:ext cx="2286000" cy="369093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Қорытынды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143000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5" name="Shape 2"/>
          <p:cNvSpPr/>
          <p:nvPr/>
        </p:nvSpPr>
        <p:spPr>
          <a:xfrm>
            <a:off x="630936" y="1336853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530352" y="1309421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88720" y="1143000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Төртұштық кіріс пен шығыс шамаларын байланыстыратын екі сызықты теңдеумен сипатталады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57200" y="1987906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9" name="Shape 6"/>
          <p:cNvSpPr/>
          <p:nvPr/>
        </p:nvSpPr>
        <p:spPr>
          <a:xfrm>
            <a:off x="630936" y="2181758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30352" y="21543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88720" y="1987906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A-форма: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AU̇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Bİ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CU̇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Dİ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өзара төртұштықта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BC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57200" y="2832811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13" name="Shape 10"/>
          <p:cNvSpPr/>
          <p:nvPr/>
        </p:nvSpPr>
        <p:spPr>
          <a:xfrm>
            <a:off x="630936" y="3026664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30352" y="299923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1188720" y="2832811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Параметрлер бос жүріс және қысқа тұйықталу тәжірибелерінен немесе сұлба бойынша есептеледі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57200" y="3677717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17" name="Shape 14"/>
          <p:cNvSpPr/>
          <p:nvPr/>
        </p:nvSpPr>
        <p:spPr>
          <a:xfrm>
            <a:off x="630936" y="3871570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30352" y="384413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1188720" y="3677717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Кез келген өзара пассивті төртұштық Т- немесе П-тәрізді сұлбамен алмастырылады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57200" y="4522622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21" name="Shape 18"/>
          <p:cNvSpPr/>
          <p:nvPr/>
        </p:nvSpPr>
        <p:spPr>
          <a:xfrm>
            <a:off x="630936" y="4716475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30352" y="4689043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4522622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Симметриялы төртұштық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√(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және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γ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jb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арқылы сипатталады; каскадта 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 = [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][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" y="54406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ӘДЕБИЕТ (силлабус бойынша)</a:t>
            </a:r>
            <a:endParaRPr lang="en-US" sz="10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" y="5687568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Nilsson J. W., Riedel S. A. Electric Circuits, 11th ed. — 720–740 б.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457200" y="649224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14-дәріс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ELC5421 14-дәріс: Төртұштықтар: негізгі теңдеулер, параметрлер және орынбасу сұлбалары</dc:title>
  <dc:subject>PptxGenJS Presentation</dc:subject>
  <dc:creator>Мамадияров М. М.</dc:creator>
  <cp:lastModifiedBy>Мамадияров М. М.</cp:lastModifiedBy>
  <cp:revision>1</cp:revision>
  <dcterms:created xsi:type="dcterms:W3CDTF">2026-09-29T10:51:27Z</dcterms:created>
  <dcterms:modified xsi:type="dcterms:W3CDTF">2026-09-29T10:51:27Z</dcterms:modified>
</cp:coreProperties>
</file>