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charts/chart21.xml" ContentType="application/vnd.openxmlformats-officedocument.drawingml.chart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22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6858000"/>
  <p:notesSz cx="68580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charts/_rels/chart2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1.xlsx"/></Relationships>
</file>

<file path=ppt/charts/_rels/chart2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2.xlsx"/></Relationships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Аналитикалық (физикалық) модель</c:v>
                </c:pt>
              </c:strCache>
            </c:strRef>
          </c:tx>
          <c:spPr>
            <a:solidFill>
              <a:srgbClr val="294C9D"/>
            </a:solidFill>
            <a:ln w="28575" cap="flat">
              <a:solidFill>
                <a:srgbClr val="294C9D"/>
              </a:solidFill>
              <a:prstDash val="solid"/>
              <a:round/>
            </a:ln>
            <a:effectLst/>
          </c:spPr>
          <c:marker>
            <c:symbol val="none"/>
            <c:size val="8"/>
            <c:spPr>
              <a:solidFill>
                <a:srgbClr val="294C9D"/>
              </a:solidFill>
              <a:ln w="9525" cap="flat">
                <a:solidFill>
                  <a:srgbClr val="294C9D"/>
                </a:solidFill>
                <a:prstDash val="solid"/>
                <a:round/>
              </a:ln>
              <a:effectLst/>
            </c:spPr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</c:v>
                </c:pt>
                <c:pt idx="1">
                  <c:v>0.167</c:v>
                </c:pt>
                <c:pt idx="2">
                  <c:v>0.333</c:v>
                </c:pt>
                <c:pt idx="3">
                  <c:v>0.5</c:v>
                </c:pt>
                <c:pt idx="4">
                  <c:v>0.667</c:v>
                </c:pt>
                <c:pt idx="5">
                  <c:v>0.833</c:v>
                </c:pt>
                <c:pt idx="6">
                  <c:v>1</c:v>
                </c:pt>
                <c:pt idx="7">
                  <c:v>1.167</c:v>
                </c:pt>
                <c:pt idx="8">
                  <c:v>1.333</c:v>
                </c:pt>
                <c:pt idx="9">
                  <c:v>1.5</c:v>
                </c:pt>
                <c:pt idx="10">
                  <c:v>1.667</c:v>
                </c:pt>
                <c:pt idx="11">
                  <c:v>1.833</c:v>
                </c:pt>
                <c:pt idx="12">
                  <c:v>2</c:v>
                </c:pt>
                <c:pt idx="13">
                  <c:v>2.167</c:v>
                </c:pt>
                <c:pt idx="14">
                  <c:v>2.333</c:v>
                </c:pt>
                <c:pt idx="15">
                  <c:v>2.5</c:v>
                </c:pt>
                <c:pt idx="16">
                  <c:v>2.667</c:v>
                </c:pt>
                <c:pt idx="17">
                  <c:v>2.833</c:v>
                </c:pt>
                <c:pt idx="18">
                  <c:v>3</c:v>
                </c:pt>
                <c:pt idx="19">
                  <c:v>3.167</c:v>
                </c:pt>
                <c:pt idx="20">
                  <c:v>3.333</c:v>
                </c:pt>
                <c:pt idx="21">
                  <c:v>3.5</c:v>
                </c:pt>
                <c:pt idx="22">
                  <c:v>3.667</c:v>
                </c:pt>
                <c:pt idx="23">
                  <c:v>3.833</c:v>
                </c:pt>
                <c:pt idx="24">
                  <c:v>4</c:v>
                </c:pt>
                <c:pt idx="25">
                  <c:v>4.167</c:v>
                </c:pt>
                <c:pt idx="26">
                  <c:v>4.333</c:v>
                </c:pt>
                <c:pt idx="27">
                  <c:v>4.5</c:v>
                </c:pt>
                <c:pt idx="28">
                  <c:v>4.667</c:v>
                </c:pt>
                <c:pt idx="29">
                  <c:v>4.833</c:v>
                </c:pt>
                <c:pt idx="30">
                  <c:v>5</c:v>
                </c:pt>
                <c:pt idx="31">
                  <c:v>5.167</c:v>
                </c:pt>
                <c:pt idx="32">
                  <c:v>5.333</c:v>
                </c:pt>
                <c:pt idx="33">
                  <c:v>5.5</c:v>
                </c:pt>
                <c:pt idx="34">
                  <c:v>5.667</c:v>
                </c:pt>
                <c:pt idx="35">
                  <c:v>5.833</c:v>
                </c:pt>
                <c:pt idx="36">
                  <c:v>6</c:v>
                </c:pt>
                <c:pt idx="37">
                  <c:v>6.167</c:v>
                </c:pt>
                <c:pt idx="38">
                  <c:v>6.333</c:v>
                </c:pt>
                <c:pt idx="39">
                  <c:v>6.5</c:v>
                </c:pt>
                <c:pt idx="40">
                  <c:v>6.667</c:v>
                </c:pt>
                <c:pt idx="41">
                  <c:v>6.833</c:v>
                </c:pt>
                <c:pt idx="42">
                  <c:v>7</c:v>
                </c:pt>
                <c:pt idx="43">
                  <c:v>7.167</c:v>
                </c:pt>
                <c:pt idx="44">
                  <c:v>7.333</c:v>
                </c:pt>
                <c:pt idx="45">
                  <c:v>7.5</c:v>
                </c:pt>
                <c:pt idx="46">
                  <c:v>7.667</c:v>
                </c:pt>
                <c:pt idx="47">
                  <c:v>7.833</c:v>
                </c:pt>
                <c:pt idx="48">
                  <c:v>8</c:v>
                </c:pt>
                <c:pt idx="49">
                  <c:v>8.167</c:v>
                </c:pt>
                <c:pt idx="50">
                  <c:v>8.333</c:v>
                </c:pt>
                <c:pt idx="51">
                  <c:v>8.5</c:v>
                </c:pt>
                <c:pt idx="52">
                  <c:v>8.667</c:v>
                </c:pt>
                <c:pt idx="53">
                  <c:v>8.833</c:v>
                </c:pt>
                <c:pt idx="54">
                  <c:v>9</c:v>
                </c:pt>
                <c:pt idx="55">
                  <c:v>9.167</c:v>
                </c:pt>
                <c:pt idx="56">
                  <c:v>9.333</c:v>
                </c:pt>
                <c:pt idx="57">
                  <c:v>9.5</c:v>
                </c:pt>
                <c:pt idx="58">
                  <c:v>9.667</c:v>
                </c:pt>
                <c:pt idx="59">
                  <c:v>9.833</c:v>
                </c:pt>
                <c:pt idx="60">
                  <c:v>10</c:v>
                </c:pt>
              </c:numCache>
            </c:numRef>
          </c:xVal>
          <c:yVal>
            <c:numRef>
              <c:f>Sheet1!$B$2:$B$62</c:f>
              <c:numCache>
                <c:formatCode>General</c:formatCode>
                <c:ptCount val="61"/>
                <c:pt idx="0">
                  <c:v>1</c:v>
                </c:pt>
                <c:pt idx="1">
                  <c:v>0.986</c:v>
                </c:pt>
                <c:pt idx="2">
                  <c:v>0.949</c:v>
                </c:pt>
                <c:pt idx="3">
                  <c:v>0.894</c:v>
                </c:pt>
                <c:pt idx="4">
                  <c:v>0.832</c:v>
                </c:pt>
                <c:pt idx="5">
                  <c:v>0.768</c:v>
                </c:pt>
                <c:pt idx="6">
                  <c:v>0.707</c:v>
                </c:pt>
                <c:pt idx="7">
                  <c:v>0.651</c:v>
                </c:pt>
                <c:pt idx="8">
                  <c:v>0.6</c:v>
                </c:pt>
                <c:pt idx="9">
                  <c:v>0.555</c:v>
                </c:pt>
                <c:pt idx="10">
                  <c:v>0.514</c:v>
                </c:pt>
                <c:pt idx="11">
                  <c:v>0.479</c:v>
                </c:pt>
                <c:pt idx="12">
                  <c:v>0.447</c:v>
                </c:pt>
                <c:pt idx="13">
                  <c:v>0.419</c:v>
                </c:pt>
                <c:pt idx="14">
                  <c:v>0.394</c:v>
                </c:pt>
                <c:pt idx="15">
                  <c:v>0.371</c:v>
                </c:pt>
                <c:pt idx="16">
                  <c:v>0.351</c:v>
                </c:pt>
                <c:pt idx="17">
                  <c:v>0.333</c:v>
                </c:pt>
                <c:pt idx="18">
                  <c:v>0.316</c:v>
                </c:pt>
                <c:pt idx="19">
                  <c:v>0.301</c:v>
                </c:pt>
                <c:pt idx="20">
                  <c:v>0.287</c:v>
                </c:pt>
                <c:pt idx="21">
                  <c:v>0.275</c:v>
                </c:pt>
                <c:pt idx="22">
                  <c:v>0.263</c:v>
                </c:pt>
                <c:pt idx="23">
                  <c:v>0.252</c:v>
                </c:pt>
                <c:pt idx="24">
                  <c:v>0.243</c:v>
                </c:pt>
                <c:pt idx="25">
                  <c:v>0.233</c:v>
                </c:pt>
                <c:pt idx="26">
                  <c:v>0.225</c:v>
                </c:pt>
                <c:pt idx="27">
                  <c:v>0.217</c:v>
                </c:pt>
                <c:pt idx="28">
                  <c:v>0.21</c:v>
                </c:pt>
                <c:pt idx="29">
                  <c:v>0.203</c:v>
                </c:pt>
                <c:pt idx="30">
                  <c:v>0.196</c:v>
                </c:pt>
                <c:pt idx="31">
                  <c:v>0.19</c:v>
                </c:pt>
                <c:pt idx="32">
                  <c:v>0.184</c:v>
                </c:pt>
                <c:pt idx="33">
                  <c:v>0.179</c:v>
                </c:pt>
                <c:pt idx="34">
                  <c:v>0.174</c:v>
                </c:pt>
                <c:pt idx="35">
                  <c:v>0.169</c:v>
                </c:pt>
                <c:pt idx="36">
                  <c:v>0.164</c:v>
                </c:pt>
                <c:pt idx="37">
                  <c:v>0.16</c:v>
                </c:pt>
                <c:pt idx="38">
                  <c:v>0.156</c:v>
                </c:pt>
                <c:pt idx="39">
                  <c:v>0.152</c:v>
                </c:pt>
                <c:pt idx="40">
                  <c:v>0.148</c:v>
                </c:pt>
                <c:pt idx="41">
                  <c:v>0.145</c:v>
                </c:pt>
                <c:pt idx="42">
                  <c:v>0.141</c:v>
                </c:pt>
                <c:pt idx="43">
                  <c:v>0.138</c:v>
                </c:pt>
                <c:pt idx="44">
                  <c:v>0.135</c:v>
                </c:pt>
                <c:pt idx="45">
                  <c:v>0.132</c:v>
                </c:pt>
                <c:pt idx="46">
                  <c:v>0.129</c:v>
                </c:pt>
                <c:pt idx="47">
                  <c:v>0.127</c:v>
                </c:pt>
                <c:pt idx="48">
                  <c:v>0.124</c:v>
                </c:pt>
                <c:pt idx="49">
                  <c:v>0.122</c:v>
                </c:pt>
                <c:pt idx="50">
                  <c:v>0.119</c:v>
                </c:pt>
                <c:pt idx="51">
                  <c:v>0.117</c:v>
                </c:pt>
                <c:pt idx="52">
                  <c:v>0.115</c:v>
                </c:pt>
                <c:pt idx="53">
                  <c:v>0.112</c:v>
                </c:pt>
                <c:pt idx="54">
                  <c:v>0.11</c:v>
                </c:pt>
                <c:pt idx="55">
                  <c:v>0.108</c:v>
                </c:pt>
                <c:pt idx="56">
                  <c:v>0.107</c:v>
                </c:pt>
                <c:pt idx="57">
                  <c:v>0.105</c:v>
                </c:pt>
                <c:pt idx="58">
                  <c:v>0.103</c:v>
                </c:pt>
                <c:pt idx="59">
                  <c:v>0.101</c:v>
                </c:pt>
                <c:pt idx="60">
                  <c:v>0.1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ЖИ моделінің болжамы</c:v>
                </c:pt>
              </c:strCache>
            </c:strRef>
          </c:tx>
          <c:spPr>
            <a:solidFill>
              <a:srgbClr val="C0590F"/>
            </a:solidFill>
            <a:ln w="28575" cap="flat">
              <a:solidFill>
                <a:srgbClr val="C0590F"/>
              </a:solidFill>
              <a:prstDash val="solid"/>
              <a:round/>
            </a:ln>
            <a:effectLst/>
          </c:spPr>
          <c:marker>
            <c:symbol val="none"/>
            <c:size val="8"/>
            <c:spPr>
              <a:solidFill>
                <a:srgbClr val="C0590F"/>
              </a:solidFill>
              <a:ln w="9525" cap="flat">
                <a:solidFill>
                  <a:srgbClr val="C0590F"/>
                </a:solidFill>
                <a:prstDash val="solid"/>
                <a:round/>
              </a:ln>
              <a:effectLst/>
            </c:spPr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</c:v>
                </c:pt>
                <c:pt idx="1">
                  <c:v>0.167</c:v>
                </c:pt>
                <c:pt idx="2">
                  <c:v>0.333</c:v>
                </c:pt>
                <c:pt idx="3">
                  <c:v>0.5</c:v>
                </c:pt>
                <c:pt idx="4">
                  <c:v>0.667</c:v>
                </c:pt>
                <c:pt idx="5">
                  <c:v>0.833</c:v>
                </c:pt>
                <c:pt idx="6">
                  <c:v>1</c:v>
                </c:pt>
                <c:pt idx="7">
                  <c:v>1.167</c:v>
                </c:pt>
                <c:pt idx="8">
                  <c:v>1.333</c:v>
                </c:pt>
                <c:pt idx="9">
                  <c:v>1.5</c:v>
                </c:pt>
                <c:pt idx="10">
                  <c:v>1.667</c:v>
                </c:pt>
                <c:pt idx="11">
                  <c:v>1.833</c:v>
                </c:pt>
                <c:pt idx="12">
                  <c:v>2</c:v>
                </c:pt>
                <c:pt idx="13">
                  <c:v>2.167</c:v>
                </c:pt>
                <c:pt idx="14">
                  <c:v>2.333</c:v>
                </c:pt>
                <c:pt idx="15">
                  <c:v>2.5</c:v>
                </c:pt>
                <c:pt idx="16">
                  <c:v>2.667</c:v>
                </c:pt>
                <c:pt idx="17">
                  <c:v>2.833</c:v>
                </c:pt>
                <c:pt idx="18">
                  <c:v>3</c:v>
                </c:pt>
                <c:pt idx="19">
                  <c:v>3.167</c:v>
                </c:pt>
                <c:pt idx="20">
                  <c:v>3.333</c:v>
                </c:pt>
                <c:pt idx="21">
                  <c:v>3.5</c:v>
                </c:pt>
                <c:pt idx="22">
                  <c:v>3.667</c:v>
                </c:pt>
                <c:pt idx="23">
                  <c:v>3.833</c:v>
                </c:pt>
                <c:pt idx="24">
                  <c:v>4</c:v>
                </c:pt>
                <c:pt idx="25">
                  <c:v>4.167</c:v>
                </c:pt>
                <c:pt idx="26">
                  <c:v>4.333</c:v>
                </c:pt>
                <c:pt idx="27">
                  <c:v>4.5</c:v>
                </c:pt>
                <c:pt idx="28">
                  <c:v>4.667</c:v>
                </c:pt>
                <c:pt idx="29">
                  <c:v>4.833</c:v>
                </c:pt>
                <c:pt idx="30">
                  <c:v>5</c:v>
                </c:pt>
                <c:pt idx="31">
                  <c:v>5.167</c:v>
                </c:pt>
                <c:pt idx="32">
                  <c:v>5.333</c:v>
                </c:pt>
                <c:pt idx="33">
                  <c:v>5.5</c:v>
                </c:pt>
                <c:pt idx="34">
                  <c:v>5.667</c:v>
                </c:pt>
                <c:pt idx="35">
                  <c:v>5.833</c:v>
                </c:pt>
                <c:pt idx="36">
                  <c:v>6</c:v>
                </c:pt>
                <c:pt idx="37">
                  <c:v>6.167</c:v>
                </c:pt>
                <c:pt idx="38">
                  <c:v>6.333</c:v>
                </c:pt>
                <c:pt idx="39">
                  <c:v>6.5</c:v>
                </c:pt>
                <c:pt idx="40">
                  <c:v>6.667</c:v>
                </c:pt>
                <c:pt idx="41">
                  <c:v>6.833</c:v>
                </c:pt>
                <c:pt idx="42">
                  <c:v>7</c:v>
                </c:pt>
                <c:pt idx="43">
                  <c:v>7.167</c:v>
                </c:pt>
                <c:pt idx="44">
                  <c:v>7.333</c:v>
                </c:pt>
                <c:pt idx="45">
                  <c:v>7.5</c:v>
                </c:pt>
                <c:pt idx="46">
                  <c:v>7.667</c:v>
                </c:pt>
                <c:pt idx="47">
                  <c:v>7.833</c:v>
                </c:pt>
                <c:pt idx="48">
                  <c:v>8</c:v>
                </c:pt>
                <c:pt idx="49">
                  <c:v>8.167</c:v>
                </c:pt>
                <c:pt idx="50">
                  <c:v>8.333</c:v>
                </c:pt>
                <c:pt idx="51">
                  <c:v>8.5</c:v>
                </c:pt>
                <c:pt idx="52">
                  <c:v>8.667</c:v>
                </c:pt>
                <c:pt idx="53">
                  <c:v>8.833</c:v>
                </c:pt>
                <c:pt idx="54">
                  <c:v>9</c:v>
                </c:pt>
                <c:pt idx="55">
                  <c:v>9.167</c:v>
                </c:pt>
                <c:pt idx="56">
                  <c:v>9.333</c:v>
                </c:pt>
                <c:pt idx="57">
                  <c:v>9.5</c:v>
                </c:pt>
                <c:pt idx="58">
                  <c:v>9.667</c:v>
                </c:pt>
                <c:pt idx="59">
                  <c:v>9.833</c:v>
                </c:pt>
                <c:pt idx="60">
                  <c:v>10</c:v>
                </c:pt>
              </c:numCache>
            </c:numRef>
          </c:xVal>
          <c:yVal>
            <c:numRef>
              <c:f>Sheet1!$C$2:$C$62</c:f>
              <c:numCache>
                <c:formatCode>General</c:formatCode>
                <c:ptCount val="61"/>
                <c:pt idx="0">
                  <c:v>1</c:v>
                </c:pt>
                <c:pt idx="1">
                  <c:v>1.016</c:v>
                </c:pt>
                <c:pt idx="2">
                  <c:v>0.942</c:v>
                </c:pt>
                <c:pt idx="3">
                  <c:v>0.87</c:v>
                </c:pt>
                <c:pt idx="4">
                  <c:v>0.844</c:v>
                </c:pt>
                <c:pt idx="5">
                  <c:v>0.787</c:v>
                </c:pt>
                <c:pt idx="6">
                  <c:v>0.692</c:v>
                </c:pt>
                <c:pt idx="7">
                  <c:v>0.639</c:v>
                </c:pt>
                <c:pt idx="8">
                  <c:v>0.616</c:v>
                </c:pt>
                <c:pt idx="9">
                  <c:v>0.561</c:v>
                </c:pt>
                <c:pt idx="10">
                  <c:v>0.5</c:v>
                </c:pt>
                <c:pt idx="11">
                  <c:v>0.477</c:v>
                </c:pt>
                <c:pt idx="12">
                  <c:v>0.461</c:v>
                </c:pt>
                <c:pt idx="13">
                  <c:v>0.418</c:v>
                </c:pt>
                <c:pt idx="14">
                  <c:v>0.382</c:v>
                </c:pt>
                <c:pt idx="15">
                  <c:v>0.375</c:v>
                </c:pt>
                <c:pt idx="16">
                  <c:v>0.36</c:v>
                </c:pt>
                <c:pt idx="17">
                  <c:v>0.327</c:v>
                </c:pt>
                <c:pt idx="18">
                  <c:v>0.309</c:v>
                </c:pt>
                <c:pt idx="19">
                  <c:v>0.308</c:v>
                </c:pt>
                <c:pt idx="20">
                  <c:v>0.292</c:v>
                </c:pt>
                <c:pt idx="21">
                  <c:v>0.267</c:v>
                </c:pt>
                <c:pt idx="22">
                  <c:v>0.261</c:v>
                </c:pt>
                <c:pt idx="23">
                  <c:v>0.26</c:v>
                </c:pt>
                <c:pt idx="24">
                  <c:v>0.243</c:v>
                </c:pt>
                <c:pt idx="25">
                  <c:v>0.226</c:v>
                </c:pt>
                <c:pt idx="26">
                  <c:v>0.226</c:v>
                </c:pt>
                <c:pt idx="27">
                  <c:v>0.223</c:v>
                </c:pt>
                <c:pt idx="28">
                  <c:v>0.207</c:v>
                </c:pt>
                <c:pt idx="29">
                  <c:v>0.198</c:v>
                </c:pt>
                <c:pt idx="30">
                  <c:v>0.2</c:v>
                </c:pt>
                <c:pt idx="31">
                  <c:v>0.194</c:v>
                </c:pt>
                <c:pt idx="32">
                  <c:v>0.18</c:v>
                </c:pt>
                <c:pt idx="33">
                  <c:v>0.177</c:v>
                </c:pt>
                <c:pt idx="34">
                  <c:v>0.179</c:v>
                </c:pt>
                <c:pt idx="35">
                  <c:v>0.17</c:v>
                </c:pt>
                <c:pt idx="36">
                  <c:v>0.159</c:v>
                </c:pt>
                <c:pt idx="37">
                  <c:v>0.16</c:v>
                </c:pt>
                <c:pt idx="38">
                  <c:v>0.161</c:v>
                </c:pt>
                <c:pt idx="39">
                  <c:v>0.151</c:v>
                </c:pt>
                <c:pt idx="40">
                  <c:v>0.144</c:v>
                </c:pt>
                <c:pt idx="41">
                  <c:v>0.147</c:v>
                </c:pt>
                <c:pt idx="42">
                  <c:v>0.145</c:v>
                </c:pt>
                <c:pt idx="43">
                  <c:v>0.135</c:v>
                </c:pt>
                <c:pt idx="44">
                  <c:v>0.133</c:v>
                </c:pt>
                <c:pt idx="45">
                  <c:v>0.136</c:v>
                </c:pt>
                <c:pt idx="46">
                  <c:v>0.131</c:v>
                </c:pt>
                <c:pt idx="47">
                  <c:v>0.123</c:v>
                </c:pt>
                <c:pt idx="48">
                  <c:v>0.124</c:v>
                </c:pt>
                <c:pt idx="49">
                  <c:v>0.125</c:v>
                </c:pt>
                <c:pt idx="50">
                  <c:v>0.119</c:v>
                </c:pt>
                <c:pt idx="51">
                  <c:v>0.113</c:v>
                </c:pt>
                <c:pt idx="52">
                  <c:v>0.116</c:v>
                </c:pt>
                <c:pt idx="53">
                  <c:v>0.115</c:v>
                </c:pt>
                <c:pt idx="54">
                  <c:v>0.108</c:v>
                </c:pt>
                <c:pt idx="55">
                  <c:v>0.106</c:v>
                </c:pt>
                <c:pt idx="56">
                  <c:v>0.109</c:v>
                </c:pt>
                <c:pt idx="57">
                  <c:v>0.106</c:v>
                </c:pt>
                <c:pt idx="58">
                  <c:v>0.1</c:v>
                </c:pt>
                <c:pt idx="59">
                  <c:v>0.1</c:v>
                </c:pt>
                <c:pt idx="60">
                  <c:v>0.102</c:v>
                </c:pt>
              </c:numCache>
            </c:numRef>
          </c:yVal>
          <c:smooth val="0"/>
        </c:ser>
        <c:dLbls>
          <c:numFmt formatCode="General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</c:dLbls>
        <c:axId val="2094734554"/>
        <c:axId val="2094734552"/>
      </c:scatterChart>
      <c:valAx>
        <c:axId val="2094734554"/>
        <c:scaling>
          <c:orientation val="minMax"/>
          <c:max val="10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555F6D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555F6D"/>
                    </a:solidFill>
                    <a:latin typeface="Arial"/>
                  </a:rPr>
                  <a:t>f / fc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55F6D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  <c:majorUnit val="1"/>
      </c:valAx>
      <c:valAx>
        <c:axId val="2094734552"/>
        <c:scaling>
          <c:orientation val="minMax"/>
          <c:max val="1.05"/>
          <c:min val="0"/>
        </c:scaling>
        <c:delete val="0"/>
        <c:axPos val="l"/>
        <c:majorGridlines>
          <c:spPr>
            <a:ln w="9525" cap="flat">
              <a:solidFill>
                <a:srgbClr val="E4E8F0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555F6D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555F6D"/>
                    </a:solidFill>
                    <a:latin typeface="Arial"/>
                  </a:rPr>
                  <a:t>|H|</a:t>
                </a:r>
              </a:p>
            </c:rich>
          </c:tx>
          <c:layout/>
          <c:overlay val="0"/>
        </c:title>
        <c:numFmt formatCode="General" sourceLinked="0"/>
        <c:majorTickMark val="none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55F6D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midCat"/>
        <c:majorUnit val="0.2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өлшеу</c:v>
                </c:pt>
              </c:strCache>
            </c:strRef>
          </c:tx>
          <c:spPr>
            <a:solidFill>
              <a:srgbClr val="C0590F"/>
            </a:solidFill>
            <a:ln w="25400" cap="flat">
              <a:solidFill>
                <a:srgbClr val="C0590F"/>
              </a:solidFill>
              <a:prstDash val="solid"/>
              <a:round/>
            </a:ln>
            <a:effectLst/>
          </c:spPr>
          <c:marker>
            <c:symbol val="circle"/>
            <c:size val="9"/>
            <c:spPr>
              <a:solidFill>
                <a:srgbClr val="C0590F"/>
              </a:solidFill>
              <a:ln w="9525" cap="flat">
                <a:solidFill>
                  <a:srgbClr val="C0590F"/>
                </a:solidFill>
                <a:prstDash val="solid"/>
                <a:round/>
              </a:ln>
              <a:effectLst/>
            </c:spPr>
          </c:marker>
          <c:xVal>
            <c:numRef>
              <c:f>Sheet1!$A$2:$A$5</c:f>
              <c:numCache>
                <c:formatCode>General</c:formatCode>
                <c:ptCount val="4"/>
                <c:pt idx="0">
                  <c:v>20</c:v>
                </c:pt>
                <c:pt idx="1">
                  <c:v>40</c:v>
                </c:pt>
                <c:pt idx="2">
                  <c:v>60</c:v>
                </c:pt>
                <c:pt idx="3">
                  <c:v>80</c:v>
                </c:pt>
              </c:numCache>
            </c:numRef>
          </c:xVal>
          <c:yVal>
            <c:numRef>
              <c:f>Sheet1!$B$2:$B$5</c:f>
              <c:numCache>
                <c:formatCode>General</c:formatCode>
                <c:ptCount val="4"/>
                <c:pt idx="0">
                  <c:v>0.701</c:v>
                </c:pt>
                <c:pt idx="1">
                  <c:v>0.758</c:v>
                </c:pt>
                <c:pt idx="2">
                  <c:v>0.822</c:v>
                </c:pt>
                <c:pt idx="3">
                  <c:v>0.879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регрессия</c:v>
                </c:pt>
              </c:strCache>
            </c:strRef>
          </c:tx>
          <c:spPr>
            <a:solidFill>
              <a:srgbClr val="294C9D"/>
            </a:solidFill>
            <a:ln w="25400" cap="flat">
              <a:solidFill>
                <a:srgbClr val="294C9D"/>
              </a:solidFill>
              <a:prstDash val="solid"/>
              <a:round/>
            </a:ln>
            <a:effectLst/>
          </c:spPr>
          <c:marker>
            <c:symbol val="circle"/>
            <c:size val="9"/>
            <c:spPr>
              <a:solidFill>
                <a:srgbClr val="294C9D"/>
              </a:solidFill>
              <a:ln w="9525" cap="flat">
                <a:solidFill>
                  <a:srgbClr val="294C9D"/>
                </a:solidFill>
                <a:prstDash val="solid"/>
                <a:round/>
              </a:ln>
              <a:effectLst/>
            </c:spPr>
          </c:marker>
          <c:xVal>
            <c:numRef>
              <c:f>Sheet1!$A$2:$A$5</c:f>
              <c:numCache>
                <c:formatCode>General</c:formatCode>
                <c:ptCount val="4"/>
                <c:pt idx="0">
                  <c:v>20</c:v>
                </c:pt>
                <c:pt idx="1">
                  <c:v>40</c:v>
                </c:pt>
                <c:pt idx="2">
                  <c:v>60</c:v>
                </c:pt>
                <c:pt idx="3">
                  <c:v>80</c:v>
                </c:pt>
              </c:numCache>
            </c:numRef>
          </c:xVal>
          <c:yVal>
            <c:numRef>
              <c:f>Sheet1!$C$2:$C$5</c:f>
              <c:numCache>
                <c:formatCode>General</c:formatCode>
                <c:ptCount val="4"/>
                <c:pt idx="0">
                  <c:v>0.7</c:v>
                </c:pt>
                <c:pt idx="1">
                  <c:v>0.76</c:v>
                </c:pt>
                <c:pt idx="2">
                  <c:v>0.82</c:v>
                </c:pt>
                <c:pt idx="3">
                  <c:v>0.881</c:v>
                </c:pt>
              </c:numCache>
            </c:numRef>
          </c:yVal>
          <c:smooth val="0"/>
        </c:ser>
        <c:dLbls>
          <c:numFmt formatCode="General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</c:dLbls>
        <c:axId val="2094734554"/>
        <c:axId val="2094734552"/>
      </c:scatterChart>
      <c:valAx>
        <c:axId val="2094734554"/>
        <c:scaling>
          <c:orientation val="minMax"/>
          <c:max val="90"/>
          <c:min val="10"/>
        </c:scaling>
        <c:delete val="0"/>
        <c:axPos val="b"/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555F6D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555F6D"/>
                    </a:solidFill>
                    <a:latin typeface="Arial"/>
                  </a:rPr>
                  <a:t>t, °C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55F6D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  <c:majorUnit val="10"/>
      </c:valAx>
      <c:valAx>
        <c:axId val="2094734552"/>
        <c:scaling>
          <c:orientation val="minMax"/>
          <c:max val="0.9"/>
          <c:min val="0.65"/>
        </c:scaling>
        <c:delete val="0"/>
        <c:axPos val="l"/>
        <c:majorGridlines>
          <c:spPr>
            <a:ln w="9525" cap="flat">
              <a:solidFill>
                <a:srgbClr val="E4E8F0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555F6D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555F6D"/>
                    </a:solidFill>
                    <a:latin typeface="Arial"/>
                  </a:rPr>
                  <a:t>R, Ом</a:t>
                </a:r>
              </a:p>
            </c:rich>
          </c:tx>
          <c:layout/>
          <c:overlay val="0"/>
        </c:title>
        <c:numFmt formatCode="General" sourceLinked="0"/>
        <c:majorTickMark val="none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55F6D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midCat"/>
        <c:majorUnit val="0.05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/ppt/charts/chart21.xml"/><Relationship Id="rId1" Type="http://schemas.openxmlformats.org/officeDocument/2006/relationships/image" Target="../media/image-12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/ppt/charts/chart22.xml"/><Relationship Id="rId1" Type="http://schemas.openxmlformats.org/officeDocument/2006/relationships/image" Target="../media/image-13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94C9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1939fe36-8a2f-544c-b1ef-3e560798ac68/scratchpad/lib/wm_big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86600" y="3383280"/>
            <a:ext cx="2606040" cy="4207669"/>
          </a:xfrm>
          <a:prstGeom prst="rect">
            <a:avLst/>
          </a:prstGeom>
        </p:spPr>
      </p:pic>
      <p:pic>
        <p:nvPicPr>
          <p:cNvPr id="3" name="Image 1" descr="/tmp/claude-0/-home-claude/1939fe36-8a2f-544c-b1ef-3e560798ac68/scratchpad/lib/logo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8840" y="548640"/>
            <a:ext cx="4846320" cy="109661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8640" y="2011680"/>
            <a:ext cx="8046720" cy="731520"/>
          </a:xfrm>
          <a:prstGeom prst="rect">
            <a:avLst/>
          </a:prstGeom>
          <a:noFill/>
          <a:ln/>
          <a:effectLst>
            <a:outerShdw sx="100000" sy="100000" kx="0" ky="0" algn="bl" rotWithShape="0" blurRad="38100" dist="25400" dir="2700000">
              <a:srgbClr val="000000">
                <a:alpha val="30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Электротехниканың теориялық негіздері I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48640" y="288036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spc="100" kern="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15-дәріс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22960" y="3246120"/>
            <a:ext cx="7498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Электр тізбектерін талдау және модельдеуде жасанды интеллект әдістерін қолдану</a:t>
            </a:r>
            <a:endParaRPr lang="en-US" sz="2300" dirty="0"/>
          </a:p>
        </p:txBody>
      </p:sp>
      <p:sp>
        <p:nvSpPr>
          <p:cNvPr id="7" name="Text 3"/>
          <p:cNvSpPr txBox="1"/>
          <p:nvPr/>
        </p:nvSpPr>
        <p:spPr>
          <a:xfrm>
            <a:off x="731520" y="470916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Оқытушы: Мамадияров Максат Муратович, PhD, қауымдастырылған профессор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731520" y="512064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«Электроника, телекоммуникация және ғарыштық технологиялар» кафедрасы</a:t>
            </a:r>
            <a:endParaRPr lang="en-US" sz="1300" dirty="0"/>
          </a:p>
        </p:txBody>
      </p:sp>
      <p:sp>
        <p:nvSpPr>
          <p:cNvPr id="9" name="Text 5"/>
          <p:cNvSpPr txBox="1"/>
          <p:nvPr/>
        </p:nvSpPr>
        <p:spPr>
          <a:xfrm>
            <a:off x="731520" y="553212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m.mamadiyarov@satbayev.university</a:t>
            </a:r>
            <a:endParaRPr lang="en-US" sz="1300" dirty="0"/>
          </a:p>
        </p:txBody>
      </p:sp>
      <p:sp>
        <p:nvSpPr>
          <p:cNvPr id="10" name="Text 6"/>
          <p:cNvSpPr txBox="1"/>
          <p:nvPr/>
        </p:nvSpPr>
        <p:spPr>
          <a:xfrm>
            <a:off x="731520" y="6263640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6B07101 – Энергетика  ·  2026–2027 оқу жылы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Дәріс мазмұны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15-дәріс  ·  Тізбектерді талдаудағы жасанды интеллект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457200" y="118872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49224" y="127101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594360" y="128930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200" dirty="0"/>
          </a:p>
        </p:txBody>
      </p:sp>
      <p:sp>
        <p:nvSpPr>
          <p:cNvPr id="10" name="Text 7"/>
          <p:cNvSpPr txBox="1"/>
          <p:nvPr/>
        </p:nvSpPr>
        <p:spPr>
          <a:xfrm>
            <a:off x="1325880" y="118872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Неліктен тізбектерді талдауда жасанды интеллект қажет</a:t>
            </a:r>
            <a:endParaRPr lang="en-US" sz="1700" dirty="0"/>
          </a:p>
        </p:txBody>
      </p:sp>
      <p:sp>
        <p:nvSpPr>
          <p:cNvPr id="11" name="Shape 8"/>
          <p:cNvSpPr/>
          <p:nvPr/>
        </p:nvSpPr>
        <p:spPr>
          <a:xfrm>
            <a:off x="457200" y="192024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FFFFF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649224" y="200253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94360" y="202082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200" dirty="0"/>
          </a:p>
        </p:txBody>
      </p:sp>
      <p:sp>
        <p:nvSpPr>
          <p:cNvPr id="14" name="Text 11"/>
          <p:cNvSpPr txBox="1"/>
          <p:nvPr/>
        </p:nvSpPr>
        <p:spPr>
          <a:xfrm>
            <a:off x="1325880" y="192024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ЖИ, машиналық оқыту және терең оқыту ұғымдары</a:t>
            </a:r>
            <a:endParaRPr lang="en-US" sz="1700" dirty="0"/>
          </a:p>
        </p:txBody>
      </p:sp>
      <p:sp>
        <p:nvSpPr>
          <p:cNvPr id="15" name="Shape 12"/>
          <p:cNvSpPr/>
          <p:nvPr/>
        </p:nvSpPr>
        <p:spPr>
          <a:xfrm>
            <a:off x="457200" y="265176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649224" y="273405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594360" y="275234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200" dirty="0"/>
          </a:p>
        </p:txBody>
      </p:sp>
      <p:sp>
        <p:nvSpPr>
          <p:cNvPr id="18" name="Text 15"/>
          <p:cNvSpPr txBox="1"/>
          <p:nvPr/>
        </p:nvSpPr>
        <p:spPr>
          <a:xfrm>
            <a:off x="1325880" y="265176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Компьютерлік модельдеу құралдары: SPICE, MATLAB, Python</a:t>
            </a:r>
            <a:endParaRPr lang="en-US" sz="1700" dirty="0"/>
          </a:p>
        </p:txBody>
      </p:sp>
      <p:sp>
        <p:nvSpPr>
          <p:cNvPr id="19" name="Shape 16"/>
          <p:cNvSpPr/>
          <p:nvPr/>
        </p:nvSpPr>
        <p:spPr>
          <a:xfrm>
            <a:off x="457200" y="338328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FFFFF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649224" y="346557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594360" y="348386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200" dirty="0"/>
          </a:p>
        </p:txBody>
      </p:sp>
      <p:sp>
        <p:nvSpPr>
          <p:cNvPr id="22" name="Text 19"/>
          <p:cNvSpPr txBox="1"/>
          <p:nvPr/>
        </p:nvSpPr>
        <p:spPr>
          <a:xfrm>
            <a:off x="1325880" y="338328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Нейрондық желі және суррогат модельдер</a:t>
            </a:r>
            <a:endParaRPr lang="en-US" sz="1700" dirty="0"/>
          </a:p>
        </p:txBody>
      </p:sp>
      <p:sp>
        <p:nvSpPr>
          <p:cNvPr id="23" name="Shape 20"/>
          <p:cNvSpPr/>
          <p:nvPr/>
        </p:nvSpPr>
        <p:spPr>
          <a:xfrm>
            <a:off x="457200" y="411480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649224" y="419709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594360" y="421538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200" dirty="0"/>
          </a:p>
        </p:txBody>
      </p:sp>
      <p:sp>
        <p:nvSpPr>
          <p:cNvPr id="26" name="Text 23"/>
          <p:cNvSpPr txBox="1"/>
          <p:nvPr/>
        </p:nvSpPr>
        <p:spPr>
          <a:xfrm>
            <a:off x="1325880" y="411480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Регрессия мысалы: өлшеу деректерінен параметрлерді анықтау</a:t>
            </a:r>
            <a:endParaRPr lang="en-US" sz="1700" dirty="0"/>
          </a:p>
        </p:txBody>
      </p:sp>
      <p:sp>
        <p:nvSpPr>
          <p:cNvPr id="27" name="Shape 24"/>
          <p:cNvSpPr/>
          <p:nvPr/>
        </p:nvSpPr>
        <p:spPr>
          <a:xfrm>
            <a:off x="457200" y="484632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FFFFF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649224" y="492861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9" name="Text 26"/>
          <p:cNvSpPr txBox="1"/>
          <p:nvPr/>
        </p:nvSpPr>
        <p:spPr>
          <a:xfrm>
            <a:off x="594360" y="494690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200" dirty="0"/>
          </a:p>
        </p:txBody>
      </p:sp>
      <p:sp>
        <p:nvSpPr>
          <p:cNvPr id="30" name="Text 27"/>
          <p:cNvSpPr txBox="1"/>
          <p:nvPr/>
        </p:nvSpPr>
        <p:spPr>
          <a:xfrm>
            <a:off x="1325880" y="484632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Ақауларды диагностикалау және энергожүйедегі қолданыстар</a:t>
            </a:r>
            <a:endParaRPr lang="en-US" sz="1700" dirty="0"/>
          </a:p>
        </p:txBody>
      </p:sp>
      <p:sp>
        <p:nvSpPr>
          <p:cNvPr id="31" name="Shape 28"/>
          <p:cNvSpPr/>
          <p:nvPr/>
        </p:nvSpPr>
        <p:spPr>
          <a:xfrm>
            <a:off x="457200" y="557784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649224" y="566013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33" name="Text 30"/>
          <p:cNvSpPr txBox="1"/>
          <p:nvPr/>
        </p:nvSpPr>
        <p:spPr>
          <a:xfrm>
            <a:off x="594360" y="567842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1200" dirty="0"/>
          </a:p>
        </p:txBody>
      </p:sp>
      <p:sp>
        <p:nvSpPr>
          <p:cNvPr id="34" name="Text 31"/>
          <p:cNvSpPr txBox="1"/>
          <p:nvPr/>
        </p:nvSpPr>
        <p:spPr>
          <a:xfrm>
            <a:off x="1325880" y="557784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Генеративті ЖИ, шектеулер және нәтижені тексеру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Оқу нәтижелері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15-дәріс  ·  Тізбектерді талдаудағы жасанды интеллект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Дәріс соңында студент:</a:t>
            </a:r>
            <a:endParaRPr lang="en-US" sz="1700" dirty="0"/>
          </a:p>
        </p:txBody>
      </p:sp>
      <p:sp>
        <p:nvSpPr>
          <p:cNvPr id="8" name="Shape 5"/>
          <p:cNvSpPr/>
          <p:nvPr/>
        </p:nvSpPr>
        <p:spPr>
          <a:xfrm>
            <a:off x="457200" y="1600200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9" name="Shape 6"/>
          <p:cNvSpPr/>
          <p:nvPr/>
        </p:nvSpPr>
        <p:spPr>
          <a:xfrm>
            <a:off x="630936" y="2093976"/>
            <a:ext cx="475488" cy="47548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94360" y="213055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1280160" y="1691640"/>
            <a:ext cx="3063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ЖИ, машиналық оқыту және терең оқыту ұғымдарын ажыратады</a:t>
            </a:r>
            <a:endParaRPr lang="en-US" sz="1500" dirty="0"/>
          </a:p>
        </p:txBody>
      </p:sp>
      <p:sp>
        <p:nvSpPr>
          <p:cNvPr id="12" name="Shape 9"/>
          <p:cNvSpPr/>
          <p:nvPr/>
        </p:nvSpPr>
        <p:spPr>
          <a:xfrm>
            <a:off x="4663440" y="1600200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13" name="Shape 10"/>
          <p:cNvSpPr/>
          <p:nvPr/>
        </p:nvSpPr>
        <p:spPr>
          <a:xfrm>
            <a:off x="4837176" y="2093976"/>
            <a:ext cx="475488" cy="47548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4800600" y="213055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5" name="Text 12"/>
          <p:cNvSpPr txBox="1"/>
          <p:nvPr/>
        </p:nvSpPr>
        <p:spPr>
          <a:xfrm>
            <a:off x="5486400" y="1691640"/>
            <a:ext cx="3063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Тізбекті Python-да матрицалық әдіспен есептей алады</a:t>
            </a:r>
            <a:endParaRPr lang="en-US" sz="1500" dirty="0"/>
          </a:p>
        </p:txBody>
      </p:sp>
      <p:sp>
        <p:nvSpPr>
          <p:cNvPr id="16" name="Shape 13"/>
          <p:cNvSpPr/>
          <p:nvPr/>
        </p:nvSpPr>
        <p:spPr>
          <a:xfrm>
            <a:off x="457200" y="3246120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17" name="Shape 14"/>
          <p:cNvSpPr/>
          <p:nvPr/>
        </p:nvSpPr>
        <p:spPr>
          <a:xfrm>
            <a:off x="630936" y="3739896"/>
            <a:ext cx="475488" cy="47548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594360" y="377647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9" name="Text 16"/>
          <p:cNvSpPr txBox="1"/>
          <p:nvPr/>
        </p:nvSpPr>
        <p:spPr>
          <a:xfrm>
            <a:off x="1280160" y="3337560"/>
            <a:ext cx="3063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Нейрондық желінің құрылымын және суррогат модельдің идеясын түсіндіреді</a:t>
            </a:r>
            <a:endParaRPr lang="en-US" sz="1500" dirty="0"/>
          </a:p>
        </p:txBody>
      </p:sp>
      <p:sp>
        <p:nvSpPr>
          <p:cNvPr id="20" name="Shape 17"/>
          <p:cNvSpPr/>
          <p:nvPr/>
        </p:nvSpPr>
        <p:spPr>
          <a:xfrm>
            <a:off x="4663440" y="3246120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21" name="Shape 18"/>
          <p:cNvSpPr/>
          <p:nvPr/>
        </p:nvSpPr>
        <p:spPr>
          <a:xfrm>
            <a:off x="4837176" y="3739896"/>
            <a:ext cx="475488" cy="47548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4800600" y="377647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23" name="Text 20"/>
          <p:cNvSpPr txBox="1"/>
          <p:nvPr/>
        </p:nvSpPr>
        <p:spPr>
          <a:xfrm>
            <a:off x="5486400" y="3337560"/>
            <a:ext cx="3063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Өлшеу деректерінен ең кіші квадраттар әдісімен параметрлерді бағалайды</a:t>
            </a:r>
            <a:endParaRPr lang="en-US" sz="1500" dirty="0"/>
          </a:p>
        </p:txBody>
      </p:sp>
      <p:sp>
        <p:nvSpPr>
          <p:cNvPr id="24" name="Shape 21"/>
          <p:cNvSpPr/>
          <p:nvPr/>
        </p:nvSpPr>
        <p:spPr>
          <a:xfrm>
            <a:off x="457200" y="4892040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25" name="Shape 22"/>
          <p:cNvSpPr/>
          <p:nvPr/>
        </p:nvSpPr>
        <p:spPr>
          <a:xfrm>
            <a:off x="630936" y="5385816"/>
            <a:ext cx="475488" cy="47548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594360" y="542239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600" dirty="0"/>
          </a:p>
        </p:txBody>
      </p:sp>
      <p:sp>
        <p:nvSpPr>
          <p:cNvPr id="27" name="Text 24"/>
          <p:cNvSpPr txBox="1"/>
          <p:nvPr/>
        </p:nvSpPr>
        <p:spPr>
          <a:xfrm>
            <a:off x="1280160" y="4983480"/>
            <a:ext cx="3063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ЖИ-дің энергетикадағы қолданыс аяларын атайды</a:t>
            </a:r>
            <a:endParaRPr lang="en-US" sz="1500" dirty="0"/>
          </a:p>
        </p:txBody>
      </p:sp>
      <p:sp>
        <p:nvSpPr>
          <p:cNvPr id="28" name="Shape 25"/>
          <p:cNvSpPr/>
          <p:nvPr/>
        </p:nvSpPr>
        <p:spPr>
          <a:xfrm>
            <a:off x="4663440" y="4892040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29" name="Shape 26"/>
          <p:cNvSpPr/>
          <p:nvPr/>
        </p:nvSpPr>
        <p:spPr>
          <a:xfrm>
            <a:off x="4837176" y="5385816"/>
            <a:ext cx="475488" cy="47548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30" name="Text 27"/>
          <p:cNvSpPr txBox="1"/>
          <p:nvPr/>
        </p:nvSpPr>
        <p:spPr>
          <a:xfrm>
            <a:off x="4800600" y="542239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600" dirty="0"/>
          </a:p>
        </p:txBody>
      </p:sp>
      <p:sp>
        <p:nvSpPr>
          <p:cNvPr id="31" name="Text 28"/>
          <p:cNvSpPr txBox="1"/>
          <p:nvPr/>
        </p:nvSpPr>
        <p:spPr>
          <a:xfrm>
            <a:off x="5486400" y="4983480"/>
            <a:ext cx="3063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ЖИ нәтижесін физикалық заңдар (Кирхгоф, қуат балансы) арқылы тексереді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Неліктен жасанды интеллект?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15-дәріс  ·  Тізбектерді талдаудағы жасанды интеллект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Классикалық әдістер (2–14-дәрістер) физикалық заңдарға сүйенеді. Жүйе өте күрделі немесе деректер көп болғанда оларды </a:t>
            </a:r>
            <a:r>
              <a:rPr lang="en-US" sz="16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деректерге негізделген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модельдер толықтырады.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457200" y="2697480"/>
            <a:ext cx="1691640" cy="1371600"/>
          </a:xfrm>
          <a:prstGeom prst="roundRect">
            <a:avLst>
              <a:gd name="adj" fmla="val 4667"/>
            </a:avLst>
          </a:prstGeom>
          <a:solidFill>
            <a:srgbClr val="294C9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57200" y="2807208"/>
            <a:ext cx="1691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Физикалық модель</a:t>
            </a:r>
            <a:endParaRPr lang="en-US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3200400"/>
            <a:ext cx="1508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Ом, Кирхгоф, </a:t>
            </a:r>
            <a:r>
              <a:rPr lang="en-US" sz="12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2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дәл, түсінікті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2176272" y="3383280"/>
            <a:ext cx="219456" cy="0"/>
          </a:xfrm>
          <a:prstGeom prst="line">
            <a:avLst/>
          </a:prstGeom>
          <a:noFill/>
          <a:ln w="25400">
            <a:solidFill>
              <a:srgbClr val="555F6D"/>
            </a:solidFill>
            <a:prstDash val="solid"/>
            <a:tailEnd type="triangle"/>
          </a:ln>
        </p:spPr>
      </p:sp>
      <p:sp>
        <p:nvSpPr>
          <p:cNvPr id="12" name="Shape 9"/>
          <p:cNvSpPr/>
          <p:nvPr/>
        </p:nvSpPr>
        <p:spPr>
          <a:xfrm>
            <a:off x="2423160" y="2697480"/>
            <a:ext cx="1691640" cy="1371600"/>
          </a:xfrm>
          <a:prstGeom prst="roundRect">
            <a:avLst>
              <a:gd name="adj" fmla="val 4667"/>
            </a:avLst>
          </a:prstGeom>
          <a:solidFill>
            <a:srgbClr val="0F7C8C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2423160" y="2807208"/>
            <a:ext cx="1691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Модельдеу</a:t>
            </a:r>
            <a:endParaRPr lang="en-US" sz="1400" dirty="0"/>
          </a:p>
        </p:txBody>
      </p:sp>
      <p:sp>
        <p:nvSpPr>
          <p:cNvPr id="14" name="Text 11"/>
          <p:cNvSpPr txBox="1"/>
          <p:nvPr/>
        </p:nvSpPr>
        <p:spPr>
          <a:xfrm>
            <a:off x="2514600" y="3200400"/>
            <a:ext cx="1508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SPICE, Simulink — көп есептеу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4142232" y="3383280"/>
            <a:ext cx="219456" cy="0"/>
          </a:xfrm>
          <a:prstGeom prst="line">
            <a:avLst/>
          </a:prstGeom>
          <a:noFill/>
          <a:ln w="25400">
            <a:solidFill>
              <a:srgbClr val="555F6D"/>
            </a:solidFill>
            <a:prstDash val="solid"/>
            <a:tailEnd type="triangle"/>
          </a:ln>
        </p:spPr>
      </p:sp>
      <p:sp>
        <p:nvSpPr>
          <p:cNvPr id="16" name="Shape 13"/>
          <p:cNvSpPr/>
          <p:nvPr/>
        </p:nvSpPr>
        <p:spPr>
          <a:xfrm>
            <a:off x="4389120" y="2697480"/>
            <a:ext cx="1691640" cy="1371600"/>
          </a:xfrm>
          <a:prstGeom prst="roundRect">
            <a:avLst>
              <a:gd name="adj" fmla="val 4667"/>
            </a:avLst>
          </a:prstGeom>
          <a:solidFill>
            <a:srgbClr val="6A3FA0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4389120" y="2807208"/>
            <a:ext cx="1691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ЖИ моделі</a:t>
            </a:r>
            <a:endParaRPr lang="en-US" sz="1400" dirty="0"/>
          </a:p>
        </p:txBody>
      </p:sp>
      <p:sp>
        <p:nvSpPr>
          <p:cNvPr id="18" name="Text 15"/>
          <p:cNvSpPr txBox="1"/>
          <p:nvPr/>
        </p:nvSpPr>
        <p:spPr>
          <a:xfrm>
            <a:off x="4480560" y="3200400"/>
            <a:ext cx="1508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деректерден үйренеді — жылдам</a:t>
            </a:r>
            <a:endParaRPr lang="en-US" sz="1200" dirty="0"/>
          </a:p>
        </p:txBody>
      </p:sp>
      <p:sp>
        <p:nvSpPr>
          <p:cNvPr id="19" name="Shape 16"/>
          <p:cNvSpPr/>
          <p:nvPr/>
        </p:nvSpPr>
        <p:spPr>
          <a:xfrm>
            <a:off x="5234940" y="4114800"/>
            <a:ext cx="0" cy="502920"/>
          </a:xfrm>
          <a:prstGeom prst="line">
            <a:avLst/>
          </a:prstGeom>
          <a:noFill/>
          <a:ln w="19050">
            <a:solidFill>
              <a:srgbClr val="C0590F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 flipH="1">
            <a:off x="1303020" y="4617720"/>
            <a:ext cx="3931920" cy="0"/>
          </a:xfrm>
          <a:prstGeom prst="line">
            <a:avLst/>
          </a:prstGeom>
          <a:noFill/>
          <a:ln w="19050">
            <a:solidFill>
              <a:srgbClr val="C0590F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 flipV="1">
            <a:off x="1303020" y="4142232"/>
            <a:ext cx="0" cy="475488"/>
          </a:xfrm>
          <a:prstGeom prst="line">
            <a:avLst/>
          </a:prstGeom>
          <a:noFill/>
          <a:ln w="19050">
            <a:solidFill>
              <a:srgbClr val="C0590F"/>
            </a:solidFill>
            <a:prstDash val="solid"/>
            <a:tailEnd type="triangle"/>
          </a:ln>
        </p:spPr>
      </p:sp>
      <p:sp>
        <p:nvSpPr>
          <p:cNvPr id="22" name="Text 19"/>
          <p:cNvSpPr txBox="1"/>
          <p:nvPr/>
        </p:nvSpPr>
        <p:spPr>
          <a:xfrm>
            <a:off x="914400" y="466344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C059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нәтижені физикалық заңдармен тексеру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6492240" y="1965960"/>
            <a:ext cx="2194560" cy="4343400"/>
          </a:xfrm>
          <a:prstGeom prst="roundRect">
            <a:avLst>
              <a:gd name="adj" fmla="val 2917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24" name="Text 21"/>
          <p:cNvSpPr txBox="1"/>
          <p:nvPr/>
        </p:nvSpPr>
        <p:spPr>
          <a:xfrm>
            <a:off x="6675120" y="2075688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Себептері</a:t>
            </a:r>
            <a:endParaRPr lang="en-US" sz="1400" dirty="0"/>
          </a:p>
        </p:txBody>
      </p:sp>
      <p:sp>
        <p:nvSpPr>
          <p:cNvPr id="25" name="Text 22"/>
          <p:cNvSpPr txBox="1"/>
          <p:nvPr/>
        </p:nvSpPr>
        <p:spPr>
          <a:xfrm>
            <a:off x="6675120" y="2423160"/>
            <a:ext cx="187452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Желілер мыңдаған түйіннен тұрады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Датчиктерден (PMU, смарт-есептегіштер) үлкен деректер ағыны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Нақты уақытта шешім қабылдау қажет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Параметрлері белгісіз немесе өзгермелі жүйелер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Негізгі ұғымдар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15-дәріс  ·  Тізбектерді талдаудағы жасанды интеллект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457200" y="1737360"/>
            <a:ext cx="4023360" cy="4023360"/>
          </a:xfrm>
          <a:prstGeom prst="ellipse">
            <a:avLst/>
          </a:prstGeom>
          <a:solidFill>
            <a:srgbClr val="E3E9F5"/>
          </a:solidFill>
          <a:ln w="12700">
            <a:solidFill>
              <a:srgbClr val="294C9D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1371600" y="187452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Жасанды интеллект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1051560" y="2688336"/>
            <a:ext cx="2834640" cy="2656332"/>
          </a:xfrm>
          <a:prstGeom prst="ellipse">
            <a:avLst/>
          </a:prstGeom>
          <a:solidFill>
            <a:srgbClr val="C8D5EE"/>
          </a:solidFill>
          <a:ln w="12700">
            <a:solidFill>
              <a:srgbClr val="294C9D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1371600" y="2825496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Машиналық оқыту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1645920" y="3639312"/>
            <a:ext cx="1645920" cy="1289304"/>
          </a:xfrm>
          <a:prstGeom prst="ellipse">
            <a:avLst/>
          </a:prstGeom>
          <a:solidFill>
            <a:srgbClr val="294C9D"/>
          </a:solidFill>
          <a:ln w="12700">
            <a:solidFill>
              <a:srgbClr val="294C9D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1371600" y="3776472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Терең оқыту</a:t>
            </a:r>
            <a:endParaRPr lang="en-US" sz="1300" dirty="0"/>
          </a:p>
        </p:txBody>
      </p:sp>
      <p:sp>
        <p:nvSpPr>
          <p:cNvPr id="13" name="Shape 10"/>
          <p:cNvSpPr/>
          <p:nvPr/>
        </p:nvSpPr>
        <p:spPr>
          <a:xfrm>
            <a:off x="4754880" y="1188720"/>
            <a:ext cx="3931920" cy="1508760"/>
          </a:xfrm>
          <a:prstGeom prst="roundRect">
            <a:avLst>
              <a:gd name="adj" fmla="val 4242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4937760" y="1298448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Жасанды интеллект (ЖИ)</a:t>
            </a:r>
            <a:endParaRPr lang="en-US" sz="1500" dirty="0"/>
          </a:p>
        </p:txBody>
      </p:sp>
      <p:sp>
        <p:nvSpPr>
          <p:cNvPr id="15" name="Text 12"/>
          <p:cNvSpPr txBox="1"/>
          <p:nvPr/>
        </p:nvSpPr>
        <p:spPr>
          <a:xfrm>
            <a:off x="4937760" y="1645920"/>
            <a:ext cx="35661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Адамның зияткерлік әрекетін (тану, болжау, шешім қабылдау) орындайтын алгоритмдер жиыны.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4754880" y="2880360"/>
            <a:ext cx="3931920" cy="1508760"/>
          </a:xfrm>
          <a:prstGeom prst="roundRect">
            <a:avLst>
              <a:gd name="adj" fmla="val 4242"/>
            </a:avLst>
          </a:prstGeom>
          <a:solidFill>
            <a:srgbClr val="FFFFFF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4937760" y="2990088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Машиналық оқыту (МО)</a:t>
            </a:r>
            <a:endParaRPr lang="en-US" sz="1500" dirty="0"/>
          </a:p>
        </p:txBody>
      </p:sp>
      <p:sp>
        <p:nvSpPr>
          <p:cNvPr id="18" name="Text 15"/>
          <p:cNvSpPr txBox="1"/>
          <p:nvPr/>
        </p:nvSpPr>
        <p:spPr>
          <a:xfrm>
            <a:off x="4937760" y="3337560"/>
            <a:ext cx="35661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Модель ережелерді бағдарламашыдан емес, </a:t>
            </a:r>
            <a:r>
              <a:rPr lang="en-US" sz="13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деректерден</a:t>
            </a:r>
            <a:r>
              <a:rPr lang="en-US" sz="13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үйренеді: </a:t>
            </a:r>
            <a:r>
              <a:rPr lang="en-US" sz="13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</a:t>
            </a:r>
            <a:r>
              <a:rPr lang="en-US" sz="13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≈ </a:t>
            </a:r>
            <a:r>
              <a:rPr lang="en-US" sz="13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r>
              <a:rPr lang="en-US" sz="13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</a:t>
            </a:r>
            <a:r>
              <a:rPr lang="en-US" sz="13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13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; </a:t>
            </a:r>
            <a:r>
              <a:rPr lang="en-US" sz="13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θ</a:t>
            </a:r>
            <a:r>
              <a:rPr lang="en-US" sz="13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r>
              <a:rPr lang="en-US" sz="13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3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θ</a:t>
            </a:r>
            <a:r>
              <a:rPr lang="en-US" sz="13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оқытылатын параметрлер.</a:t>
            </a:r>
            <a:endParaRPr lang="en-US" sz="1300" dirty="0"/>
          </a:p>
        </p:txBody>
      </p:sp>
      <p:sp>
        <p:nvSpPr>
          <p:cNvPr id="19" name="Shape 16"/>
          <p:cNvSpPr/>
          <p:nvPr/>
        </p:nvSpPr>
        <p:spPr>
          <a:xfrm>
            <a:off x="4754880" y="4572000"/>
            <a:ext cx="3931920" cy="1508760"/>
          </a:xfrm>
          <a:prstGeom prst="roundRect">
            <a:avLst>
              <a:gd name="adj" fmla="val 4242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20" name="Text 17"/>
          <p:cNvSpPr txBox="1"/>
          <p:nvPr/>
        </p:nvSpPr>
        <p:spPr>
          <a:xfrm>
            <a:off x="4937760" y="4681728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Терең оқыту</a:t>
            </a:r>
            <a:endParaRPr lang="en-US" sz="1500" dirty="0"/>
          </a:p>
        </p:txBody>
      </p:sp>
      <p:sp>
        <p:nvSpPr>
          <p:cNvPr id="21" name="Text 18"/>
          <p:cNvSpPr txBox="1"/>
          <p:nvPr/>
        </p:nvSpPr>
        <p:spPr>
          <a:xfrm>
            <a:off x="4937760" y="5029200"/>
            <a:ext cx="35661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Көп қабатты нейрондық желілерге негізделген МО; күрделі сызықты емес тәуелділіктерді сипаттайды.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Машиналық оқытудың түрлері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15-дәріс  ·  Тізбектерді талдаудағы жасанды интеллект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457200" y="1097280"/>
            <a:ext cx="2621280" cy="4389120"/>
          </a:xfrm>
          <a:prstGeom prst="roundRect">
            <a:avLst>
              <a:gd name="adj" fmla="val 2442"/>
            </a:avLst>
          </a:prstGeom>
          <a:solidFill>
            <a:srgbClr val="EAF0FA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640080" y="1234440"/>
            <a:ext cx="2255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Мұғаліммен оқыту</a:t>
            </a:r>
            <a:endParaRPr lang="en-US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640080" y="1691640"/>
            <a:ext cx="2255520" cy="3703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Кіріс–шығыс жұптары белгілі.
</a:t>
            </a:r>
            <a:r>
              <a:rPr lang="en-US" sz="155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Регрессия</a:t>
            </a: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</a:t>
            </a:r>
            <a:r>
              <a:rPr lang="en-US" sz="15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мәнінен токты болжау.
</a:t>
            </a:r>
            <a:r>
              <a:rPr lang="en-US" sz="155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Классификация</a:t>
            </a: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ақау түрін анықтау.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3261360" y="1097280"/>
            <a:ext cx="2621280" cy="4389120"/>
          </a:xfrm>
          <a:prstGeom prst="roundRect">
            <a:avLst>
              <a:gd name="adj" fmla="val 2442"/>
            </a:avLst>
          </a:prstGeom>
          <a:solidFill>
            <a:srgbClr val="F5F7FB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3444240" y="1234440"/>
            <a:ext cx="2255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Мұғалімсіз оқыту</a:t>
            </a:r>
            <a:endParaRPr lang="en-US" sz="1600" dirty="0"/>
          </a:p>
        </p:txBody>
      </p:sp>
      <p:sp>
        <p:nvSpPr>
          <p:cNvPr id="12" name="Text 9"/>
          <p:cNvSpPr txBox="1"/>
          <p:nvPr/>
        </p:nvSpPr>
        <p:spPr>
          <a:xfrm>
            <a:off x="3444240" y="1691640"/>
            <a:ext cx="2255520" cy="3703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Тек кіріс деректері.
</a:t>
            </a:r>
            <a:r>
              <a:rPr lang="en-US" sz="155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Кластерлеу</a:t>
            </a: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тұтынушыларды жүктеме профилі бойынша топтау.
</a:t>
            </a:r>
            <a:r>
              <a:rPr lang="en-US" sz="155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Аномалияны табу</a:t>
            </a: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қалыптан тыс режимдер.</a:t>
            </a:r>
            <a:endParaRPr lang="en-US" sz="1550" dirty="0"/>
          </a:p>
        </p:txBody>
      </p:sp>
      <p:sp>
        <p:nvSpPr>
          <p:cNvPr id="13" name="Shape 10"/>
          <p:cNvSpPr/>
          <p:nvPr/>
        </p:nvSpPr>
        <p:spPr>
          <a:xfrm>
            <a:off x="6065520" y="1097280"/>
            <a:ext cx="2621280" cy="4389120"/>
          </a:xfrm>
          <a:prstGeom prst="roundRect">
            <a:avLst>
              <a:gd name="adj" fmla="val 2442"/>
            </a:avLst>
          </a:prstGeom>
          <a:solidFill>
            <a:srgbClr val="EAF0FA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6248400" y="1234440"/>
            <a:ext cx="2255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Күшейтілген оқыту</a:t>
            </a:r>
            <a:endParaRPr lang="en-US" sz="1600" dirty="0"/>
          </a:p>
        </p:txBody>
      </p:sp>
      <p:sp>
        <p:nvSpPr>
          <p:cNvPr id="15" name="Text 12"/>
          <p:cNvSpPr txBox="1"/>
          <p:nvPr/>
        </p:nvSpPr>
        <p:spPr>
          <a:xfrm>
            <a:off x="6248400" y="1691640"/>
            <a:ext cx="2255520" cy="3703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Агент ортамен әрекеттесіп, «марапат» бойынша үйренеді.</a:t>
            </a:r>
            <a:endParaRPr lang="en-US" sz="1550" dirty="0"/>
          </a:p>
          <a:p>
            <a:pPr indent="0" marL="0">
              <a:buNone/>
            </a:pPr>
            <a:endParaRPr lang="en-US" sz="1550" dirty="0"/>
          </a:p>
          <a:p>
            <a:pPr indent="0" marL="0">
              <a:buNone/>
            </a:pP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Микрожелілердегі энергияны басқару, кернеуді реттеу.</a:t>
            </a:r>
            <a:endParaRPr lang="en-US" sz="1550" dirty="0"/>
          </a:p>
        </p:txBody>
      </p:sp>
      <p:sp>
        <p:nvSpPr>
          <p:cNvPr id="16" name="Shape 13"/>
          <p:cNvSpPr/>
          <p:nvPr/>
        </p:nvSpPr>
        <p:spPr>
          <a:xfrm>
            <a:off x="457200" y="5577840"/>
            <a:ext cx="8229600" cy="713232"/>
          </a:xfrm>
          <a:prstGeom prst="roundRect">
            <a:avLst>
              <a:gd name="adj" fmla="val 8974"/>
            </a:avLst>
          </a:prstGeom>
          <a:solidFill>
            <a:srgbClr val="1B2F5E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640080" y="5632704"/>
            <a:ext cx="2286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НЕГІЗГІ ОЙ</a:t>
            </a:r>
            <a:endParaRPr lang="en-US" sz="950" dirty="0"/>
          </a:p>
        </p:txBody>
      </p:sp>
      <p:sp>
        <p:nvSpPr>
          <p:cNvPr id="18" name="Text 15"/>
          <p:cNvSpPr txBox="1"/>
          <p:nvPr/>
        </p:nvSpPr>
        <p:spPr>
          <a:xfrm>
            <a:off x="640080" y="5815584"/>
            <a:ext cx="7863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Инженерлік тәжірибеде ең жиі — мұғаліммен оқыту: модель симуляция немесе өлшеу деректерімен оқытылады.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Классикалық және ЖИ тәсілдерін салыстыру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15-дәріс  ·  Тізбектерді талдаудағы жасанды интеллект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5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97280"/>
          <a:ext cx="8229600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3017520"/>
                <a:gridCol w="301752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Критерий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Физикалық (классикалық) модель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ЖИ (деректерге негізделген) модель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Негізі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Ом, Кирхгоф заңдары, теңдеулер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Деректердегі статистикалық заңдылықтар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Дәлдігі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Модель дұрыс болса — өте жоғары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Оқыту деректерінің аймағында жоғары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Түсінікті болуы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Толық түсінікті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Көбіне «қара жәшік»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Есептеу жылдамдығы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Үлкен жүйеде баяу болуы мүмкін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Оқытылғаннан кейін өте жылдам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Деректер қажеттілігі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Параметрлер ғана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Көп сапалы деректер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Экстраполяция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Сенімді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Оқыту аймағынан тыс — сенімсіз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Shape 4"/>
          <p:cNvSpPr/>
          <p:nvPr/>
        </p:nvSpPr>
        <p:spPr>
          <a:xfrm>
            <a:off x="457200" y="5577840"/>
            <a:ext cx="8229600" cy="713232"/>
          </a:xfrm>
          <a:prstGeom prst="roundRect">
            <a:avLst>
              <a:gd name="adj" fmla="val 8974"/>
            </a:avLst>
          </a:prstGeom>
          <a:solidFill>
            <a:srgbClr val="1B2F5E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40080" y="5632704"/>
            <a:ext cx="2286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НЕГІЗГІ ОЙ</a:t>
            </a:r>
            <a:endParaRPr lang="en-US" sz="950" dirty="0"/>
          </a:p>
        </p:txBody>
      </p:sp>
      <p:sp>
        <p:nvSpPr>
          <p:cNvPr id="10" name="Text 6"/>
          <p:cNvSpPr txBox="1"/>
          <p:nvPr/>
        </p:nvSpPr>
        <p:spPr>
          <a:xfrm>
            <a:off x="640080" y="5815584"/>
            <a:ext cx="7863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Ең тиімді тәсіл — </a:t>
            </a: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гибридті</a:t>
            </a: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физикалық заңдар мен ЖИ біріктіріледі (мысалы, physics-informed neural networks).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Компьютерлік модельдеу құралдары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15-дәріс  ·  Тізбектерді талдаудағы жасанды интеллект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5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97280"/>
          <a:ext cx="822960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3291840"/>
                <a:gridCol w="292608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Құрал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Негізгі мүмкіндігі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Курсымызбен байланысы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SPICE (LTspice, PSpice)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DC, AC, өтпелі талдау; модификацияланған түйіндік әдіс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ТПӘ (5-дәріс), өтпелі үдерістер (13)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MATLAB / Simulink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Матрицалық есептеу, блоктық модельдеу, Simscape Electrical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Кешенді әдіс, жиіліктік сипаттамалар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Python (NumPy, SciPy)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Сызықты жүйелер, ФФТ, дифференциалдық теңдеулер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Фурье қатары (11), өтпелі үдерістер (13)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Python (scikit-learn, PyTorch)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Машиналық оқыту және нейрондық желілер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Суррогат модельдер, диагностика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PSCAD, PowerFactory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Энергожүйе режимдері мен өтпелі үдерістері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Төртұштықтар (14), қуат балансы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Python-да тізбекті есептеу мысалы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15-дәріс  ·  Тізбектерді талдаудағы жасанды интеллект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515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5-дәрістегі үш түйінді тізбек (ТПӘ): </a:t>
            </a:r>
            <a:r>
              <a:rPr lang="en-US" sz="15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</a:t>
            </a:r>
            <a:r>
              <a:rPr lang="en-US" sz="15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</a:t>
            </a:r>
            <a:r>
              <a:rPr lang="en-US" sz="15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][</a:t>
            </a:r>
            <a:r>
              <a:rPr lang="en-US" sz="15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5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] = [</a:t>
            </a:r>
            <a:r>
              <a:rPr lang="en-US" sz="15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r>
              <a:rPr lang="en-US" sz="15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]</a:t>
            </a:r>
            <a:r>
              <a:rPr lang="en-US" sz="15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жүйесін бірнеше жолмен шешу.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57200" y="1645920"/>
            <a:ext cx="4937760" cy="3840480"/>
          </a:xfrm>
          <a:prstGeom prst="roundRect">
            <a:avLst>
              <a:gd name="adj" fmla="val 1190"/>
            </a:avLst>
          </a:prstGeom>
          <a:solidFill>
            <a:srgbClr val="1E2330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640080" y="1755648"/>
            <a:ext cx="4572000" cy="3621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E6ED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import numpy as np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E6ED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Түйіндік өткізгіштік матрицасы, См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E6ED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 = np.array([[ 0.2, -0.1],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E6ED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      [-0.1,  0.4]])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E6ED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Түйіндік токтар, А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E6ED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J = np.array([2.5, 4.0])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E6ED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phi = np.linalg.solve(G, J)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E6ED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print(phi)        # [20. 15.]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E6ED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Тармақ тогы R2 арқылы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E6ED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I_R2 = (phi[0] - phi[1]) / 10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E6ED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print(I_R2)       # 0.5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5577840" y="1645920"/>
            <a:ext cx="3108960" cy="3840480"/>
          </a:xfrm>
          <a:prstGeom prst="roundRect">
            <a:avLst>
              <a:gd name="adj" fmla="val 2059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5760720" y="173736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Түсіндірме</a:t>
            </a:r>
            <a:endParaRPr lang="en-US" sz="1400" dirty="0"/>
          </a:p>
        </p:txBody>
      </p:sp>
      <p:sp>
        <p:nvSpPr>
          <p:cNvPr id="12" name="Text 9"/>
          <p:cNvSpPr txBox="1"/>
          <p:nvPr/>
        </p:nvSpPr>
        <p:spPr>
          <a:xfrm>
            <a:off x="5760720" y="2148840"/>
            <a:ext cx="278892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Нәтиже қолмен есептеумен бірдей: </a:t>
            </a:r>
            <a:r>
              <a:rPr lang="en-US" sz="13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3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3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20</a:t>
            </a:r>
            <a:r>
              <a:rPr lang="en-US" sz="13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В, </a:t>
            </a:r>
            <a:r>
              <a:rPr lang="en-US" sz="13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3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3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15</a:t>
            </a:r>
            <a:r>
              <a:rPr lang="en-US" sz="13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</a:t>
            </a:r>
            <a:endParaRPr lang="en-US" sz="13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Мыңдаған түйінді жүйе дәл осы жолмен шешіледі</a:t>
            </a:r>
            <a:endParaRPr lang="en-US" sz="13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Кешенді шамалар үшін complex типі қолданылады: </a:t>
            </a:r>
            <a:r>
              <a:rPr lang="en-US" sz="13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13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30 + </a:t>
            </a:r>
            <a:r>
              <a:rPr lang="en-US" sz="13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r>
              <a:rPr lang="en-US" sz="13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40</a:t>
            </a:r>
            <a:r>
              <a:rPr lang="en-US" sz="13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→ 30+40j</a:t>
            </a:r>
            <a:endParaRPr lang="en-US" sz="13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Бұл — ЖИ модельдерін оқытуға деректер генерациялаудың негізі</a:t>
            </a:r>
            <a:endParaRPr lang="en-US" sz="1300" dirty="0"/>
          </a:p>
        </p:txBody>
      </p:sp>
      <p:sp>
        <p:nvSpPr>
          <p:cNvPr id="13" name="Shape 10"/>
          <p:cNvSpPr/>
          <p:nvPr/>
        </p:nvSpPr>
        <p:spPr>
          <a:xfrm>
            <a:off x="457200" y="5623560"/>
            <a:ext cx="8229600" cy="640080"/>
          </a:xfrm>
          <a:prstGeom prst="roundRect">
            <a:avLst>
              <a:gd name="adj" fmla="val 10000"/>
            </a:avLst>
          </a:prstGeom>
          <a:solidFill>
            <a:srgbClr val="1B2F5E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640080" y="5623560"/>
            <a:ext cx="7863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Физикалық модель + компьютер = дәл әрі жылдам есептеу. ЖИ келесі қадам: көп есептеуді «үйреніп», оны лезде қайталау.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Нейрондық желі құрылымы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15-дәріс  ·  Тізбектерді талдаудағы жасанды интеллект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5156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Жасанды нейрон кірістердің салмақталған қосындысын сызықты емес функциядан өткізеді: </a:t>
            </a:r>
            <a:r>
              <a:rPr lang="en-US" sz="15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</a:t>
            </a:r>
            <a:r>
              <a:rPr lang="en-US" sz="15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r>
              <a:rPr lang="en-US" sz="15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</a:t>
            </a:r>
            <a:r>
              <a:rPr lang="en-US" sz="15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</a:t>
            </a:r>
            <a:r>
              <a:rPr lang="en-US" sz="15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5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</a:t>
            </a:r>
            <a:r>
              <a:rPr lang="en-US" sz="1500" i="1" baseline="-400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1500" i="1" baseline="-400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15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r>
              <a:rPr lang="en-US" sz="15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57200" y="1691640"/>
            <a:ext cx="5120640" cy="3657600"/>
          </a:xfrm>
          <a:prstGeom prst="roundRect">
            <a:avLst>
              <a:gd name="adj" fmla="val 1750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 flipV="1">
            <a:off x="1188720" y="2276856"/>
            <a:ext cx="1371600" cy="310896"/>
          </a:xfrm>
          <a:prstGeom prst="line">
            <a:avLst/>
          </a:prstGeom>
          <a:noFill/>
          <a:ln w="6350">
            <a:solidFill>
              <a:srgbClr val="C5CEDD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1188720" y="2587752"/>
            <a:ext cx="1371600" cy="310896"/>
          </a:xfrm>
          <a:prstGeom prst="line">
            <a:avLst/>
          </a:prstGeom>
          <a:noFill/>
          <a:ln w="6350">
            <a:solidFill>
              <a:srgbClr val="C5CEDD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188720" y="2587752"/>
            <a:ext cx="1371600" cy="932688"/>
          </a:xfrm>
          <a:prstGeom prst="line">
            <a:avLst/>
          </a:prstGeom>
          <a:noFill/>
          <a:ln w="6350">
            <a:solidFill>
              <a:srgbClr val="C5CEDD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1188720" y="2587752"/>
            <a:ext cx="1371600" cy="1554480"/>
          </a:xfrm>
          <a:prstGeom prst="line">
            <a:avLst/>
          </a:prstGeom>
          <a:noFill/>
          <a:ln w="6350">
            <a:solidFill>
              <a:srgbClr val="C5CEDD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1188720" y="2587752"/>
            <a:ext cx="1371600" cy="2176272"/>
          </a:xfrm>
          <a:prstGeom prst="line">
            <a:avLst/>
          </a:prstGeom>
          <a:noFill/>
          <a:ln w="6350">
            <a:solidFill>
              <a:srgbClr val="C5CEDD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 flipV="1">
            <a:off x="1188720" y="2276856"/>
            <a:ext cx="1371600" cy="932688"/>
          </a:xfrm>
          <a:prstGeom prst="line">
            <a:avLst/>
          </a:prstGeom>
          <a:noFill/>
          <a:ln w="6350">
            <a:solidFill>
              <a:srgbClr val="C5CEDD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 flipV="1">
            <a:off x="1188720" y="2898648"/>
            <a:ext cx="1371600" cy="310896"/>
          </a:xfrm>
          <a:prstGeom prst="line">
            <a:avLst/>
          </a:prstGeom>
          <a:noFill/>
          <a:ln w="6350">
            <a:solidFill>
              <a:srgbClr val="C5CEDD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1188720" y="3209544"/>
            <a:ext cx="1371600" cy="310896"/>
          </a:xfrm>
          <a:prstGeom prst="line">
            <a:avLst/>
          </a:prstGeom>
          <a:noFill/>
          <a:ln w="6350">
            <a:solidFill>
              <a:srgbClr val="C5CEDD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1188720" y="3209544"/>
            <a:ext cx="1371600" cy="932688"/>
          </a:xfrm>
          <a:prstGeom prst="line">
            <a:avLst/>
          </a:prstGeom>
          <a:noFill/>
          <a:ln w="6350">
            <a:solidFill>
              <a:srgbClr val="C5CEDD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1188720" y="3209544"/>
            <a:ext cx="1371600" cy="1554480"/>
          </a:xfrm>
          <a:prstGeom prst="line">
            <a:avLst/>
          </a:prstGeom>
          <a:noFill/>
          <a:ln w="6350">
            <a:solidFill>
              <a:srgbClr val="C5CEDD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 flipV="1">
            <a:off x="1188720" y="2276856"/>
            <a:ext cx="1371600" cy="1554480"/>
          </a:xfrm>
          <a:prstGeom prst="line">
            <a:avLst/>
          </a:prstGeom>
          <a:noFill/>
          <a:ln w="6350">
            <a:solidFill>
              <a:srgbClr val="C5CEDD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 flipV="1">
            <a:off x="1188720" y="2898648"/>
            <a:ext cx="1371600" cy="932688"/>
          </a:xfrm>
          <a:prstGeom prst="line">
            <a:avLst/>
          </a:prstGeom>
          <a:noFill/>
          <a:ln w="6350">
            <a:solidFill>
              <a:srgbClr val="C5CEDD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 flipV="1">
            <a:off x="1188720" y="3520440"/>
            <a:ext cx="1371600" cy="310896"/>
          </a:xfrm>
          <a:prstGeom prst="line">
            <a:avLst/>
          </a:prstGeom>
          <a:noFill/>
          <a:ln w="6350">
            <a:solidFill>
              <a:srgbClr val="C5CEDD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1188720" y="3831336"/>
            <a:ext cx="1371600" cy="310896"/>
          </a:xfrm>
          <a:prstGeom prst="line">
            <a:avLst/>
          </a:prstGeom>
          <a:noFill/>
          <a:ln w="6350">
            <a:solidFill>
              <a:srgbClr val="C5CEDD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1188720" y="3831336"/>
            <a:ext cx="1371600" cy="932688"/>
          </a:xfrm>
          <a:prstGeom prst="line">
            <a:avLst/>
          </a:prstGeom>
          <a:noFill/>
          <a:ln w="6350">
            <a:solidFill>
              <a:srgbClr val="C5CEDD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 flipV="1">
            <a:off x="1188720" y="2276856"/>
            <a:ext cx="1371600" cy="2176272"/>
          </a:xfrm>
          <a:prstGeom prst="line">
            <a:avLst/>
          </a:prstGeom>
          <a:noFill/>
          <a:ln w="6350">
            <a:solidFill>
              <a:srgbClr val="C5CEDD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 flipV="1">
            <a:off x="1188720" y="2898648"/>
            <a:ext cx="1371600" cy="1554480"/>
          </a:xfrm>
          <a:prstGeom prst="line">
            <a:avLst/>
          </a:prstGeom>
          <a:noFill/>
          <a:ln w="6350">
            <a:solidFill>
              <a:srgbClr val="C5CEDD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 flipV="1">
            <a:off x="1188720" y="3520440"/>
            <a:ext cx="1371600" cy="932688"/>
          </a:xfrm>
          <a:prstGeom prst="line">
            <a:avLst/>
          </a:prstGeom>
          <a:noFill/>
          <a:ln w="6350">
            <a:solidFill>
              <a:srgbClr val="C5CEDD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 flipV="1">
            <a:off x="1188720" y="4142232"/>
            <a:ext cx="1371600" cy="310896"/>
          </a:xfrm>
          <a:prstGeom prst="line">
            <a:avLst/>
          </a:prstGeom>
          <a:noFill/>
          <a:ln w="6350">
            <a:solidFill>
              <a:srgbClr val="C5CEDD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1188720" y="4453128"/>
            <a:ext cx="1371600" cy="310896"/>
          </a:xfrm>
          <a:prstGeom prst="line">
            <a:avLst/>
          </a:prstGeom>
          <a:noFill/>
          <a:ln w="6350">
            <a:solidFill>
              <a:srgbClr val="C5CEDD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2560320" y="2276856"/>
            <a:ext cx="1097280" cy="0"/>
          </a:xfrm>
          <a:prstGeom prst="line">
            <a:avLst/>
          </a:prstGeom>
          <a:noFill/>
          <a:ln w="6350">
            <a:solidFill>
              <a:srgbClr val="C5CEDD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2560320" y="2276856"/>
            <a:ext cx="1097280" cy="621792"/>
          </a:xfrm>
          <a:prstGeom prst="line">
            <a:avLst/>
          </a:prstGeom>
          <a:noFill/>
          <a:ln w="6350">
            <a:solidFill>
              <a:srgbClr val="C5CEDD"/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2560320" y="2276856"/>
            <a:ext cx="1097280" cy="1243584"/>
          </a:xfrm>
          <a:prstGeom prst="line">
            <a:avLst/>
          </a:prstGeom>
          <a:noFill/>
          <a:ln w="6350">
            <a:solidFill>
              <a:srgbClr val="C5CEDD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2560320" y="2276856"/>
            <a:ext cx="1097280" cy="1865376"/>
          </a:xfrm>
          <a:prstGeom prst="line">
            <a:avLst/>
          </a:prstGeom>
          <a:noFill/>
          <a:ln w="6350">
            <a:solidFill>
              <a:srgbClr val="C5CEDD"/>
            </a:solidFill>
            <a:prstDash val="solid"/>
          </a:ln>
        </p:spPr>
      </p:sp>
      <p:sp>
        <p:nvSpPr>
          <p:cNvPr id="33" name="Shape 30"/>
          <p:cNvSpPr/>
          <p:nvPr/>
        </p:nvSpPr>
        <p:spPr>
          <a:xfrm>
            <a:off x="2560320" y="2276856"/>
            <a:ext cx="1097280" cy="2487168"/>
          </a:xfrm>
          <a:prstGeom prst="line">
            <a:avLst/>
          </a:prstGeom>
          <a:noFill/>
          <a:ln w="6350">
            <a:solidFill>
              <a:srgbClr val="C5CEDD"/>
            </a:solidFill>
            <a:prstDash val="solid"/>
          </a:ln>
        </p:spPr>
      </p:sp>
      <p:sp>
        <p:nvSpPr>
          <p:cNvPr id="34" name="Shape 31"/>
          <p:cNvSpPr/>
          <p:nvPr/>
        </p:nvSpPr>
        <p:spPr>
          <a:xfrm flipV="1">
            <a:off x="2560320" y="2276856"/>
            <a:ext cx="1097280" cy="621792"/>
          </a:xfrm>
          <a:prstGeom prst="line">
            <a:avLst/>
          </a:prstGeom>
          <a:noFill/>
          <a:ln w="6350">
            <a:solidFill>
              <a:srgbClr val="C5CEDD"/>
            </a:solidFill>
            <a:prstDash val="solid"/>
          </a:ln>
        </p:spPr>
      </p:sp>
      <p:sp>
        <p:nvSpPr>
          <p:cNvPr id="35" name="Shape 32"/>
          <p:cNvSpPr/>
          <p:nvPr/>
        </p:nvSpPr>
        <p:spPr>
          <a:xfrm>
            <a:off x="2560320" y="2898648"/>
            <a:ext cx="1097280" cy="0"/>
          </a:xfrm>
          <a:prstGeom prst="line">
            <a:avLst/>
          </a:prstGeom>
          <a:noFill/>
          <a:ln w="6350">
            <a:solidFill>
              <a:srgbClr val="C5CEDD"/>
            </a:solidFill>
            <a:prstDash val="solid"/>
          </a:ln>
        </p:spPr>
      </p:sp>
      <p:sp>
        <p:nvSpPr>
          <p:cNvPr id="36" name="Shape 33"/>
          <p:cNvSpPr/>
          <p:nvPr/>
        </p:nvSpPr>
        <p:spPr>
          <a:xfrm>
            <a:off x="2560320" y="2898648"/>
            <a:ext cx="1097280" cy="621792"/>
          </a:xfrm>
          <a:prstGeom prst="line">
            <a:avLst/>
          </a:prstGeom>
          <a:noFill/>
          <a:ln w="6350">
            <a:solidFill>
              <a:srgbClr val="C5CEDD"/>
            </a:solidFill>
            <a:prstDash val="solid"/>
          </a:ln>
        </p:spPr>
      </p:sp>
      <p:sp>
        <p:nvSpPr>
          <p:cNvPr id="37" name="Shape 34"/>
          <p:cNvSpPr/>
          <p:nvPr/>
        </p:nvSpPr>
        <p:spPr>
          <a:xfrm>
            <a:off x="2560320" y="2898648"/>
            <a:ext cx="1097280" cy="1243584"/>
          </a:xfrm>
          <a:prstGeom prst="line">
            <a:avLst/>
          </a:prstGeom>
          <a:noFill/>
          <a:ln w="6350">
            <a:solidFill>
              <a:srgbClr val="C5CEDD"/>
            </a:solidFill>
            <a:prstDash val="solid"/>
          </a:ln>
        </p:spPr>
      </p:sp>
      <p:sp>
        <p:nvSpPr>
          <p:cNvPr id="38" name="Shape 35"/>
          <p:cNvSpPr/>
          <p:nvPr/>
        </p:nvSpPr>
        <p:spPr>
          <a:xfrm>
            <a:off x="2560320" y="2898648"/>
            <a:ext cx="1097280" cy="1865376"/>
          </a:xfrm>
          <a:prstGeom prst="line">
            <a:avLst/>
          </a:prstGeom>
          <a:noFill/>
          <a:ln w="6350">
            <a:solidFill>
              <a:srgbClr val="C5CEDD"/>
            </a:solidFill>
            <a:prstDash val="solid"/>
          </a:ln>
        </p:spPr>
      </p:sp>
      <p:sp>
        <p:nvSpPr>
          <p:cNvPr id="39" name="Shape 36"/>
          <p:cNvSpPr/>
          <p:nvPr/>
        </p:nvSpPr>
        <p:spPr>
          <a:xfrm flipV="1">
            <a:off x="2560320" y="2276856"/>
            <a:ext cx="1097280" cy="1243584"/>
          </a:xfrm>
          <a:prstGeom prst="line">
            <a:avLst/>
          </a:prstGeom>
          <a:noFill/>
          <a:ln w="6350">
            <a:solidFill>
              <a:srgbClr val="C5CEDD"/>
            </a:solidFill>
            <a:prstDash val="solid"/>
          </a:ln>
        </p:spPr>
      </p:sp>
      <p:sp>
        <p:nvSpPr>
          <p:cNvPr id="40" name="Shape 37"/>
          <p:cNvSpPr/>
          <p:nvPr/>
        </p:nvSpPr>
        <p:spPr>
          <a:xfrm flipV="1">
            <a:off x="2560320" y="2898648"/>
            <a:ext cx="1097280" cy="621792"/>
          </a:xfrm>
          <a:prstGeom prst="line">
            <a:avLst/>
          </a:prstGeom>
          <a:noFill/>
          <a:ln w="6350">
            <a:solidFill>
              <a:srgbClr val="C5CEDD"/>
            </a:solidFill>
            <a:prstDash val="solid"/>
          </a:ln>
        </p:spPr>
      </p:sp>
      <p:sp>
        <p:nvSpPr>
          <p:cNvPr id="41" name="Shape 38"/>
          <p:cNvSpPr/>
          <p:nvPr/>
        </p:nvSpPr>
        <p:spPr>
          <a:xfrm>
            <a:off x="2560320" y="3520440"/>
            <a:ext cx="1097280" cy="0"/>
          </a:xfrm>
          <a:prstGeom prst="line">
            <a:avLst/>
          </a:prstGeom>
          <a:noFill/>
          <a:ln w="6350">
            <a:solidFill>
              <a:srgbClr val="C5CEDD"/>
            </a:solidFill>
            <a:prstDash val="solid"/>
          </a:ln>
        </p:spPr>
      </p:sp>
      <p:sp>
        <p:nvSpPr>
          <p:cNvPr id="42" name="Shape 39"/>
          <p:cNvSpPr/>
          <p:nvPr/>
        </p:nvSpPr>
        <p:spPr>
          <a:xfrm>
            <a:off x="2560320" y="3520440"/>
            <a:ext cx="1097280" cy="621792"/>
          </a:xfrm>
          <a:prstGeom prst="line">
            <a:avLst/>
          </a:prstGeom>
          <a:noFill/>
          <a:ln w="6350">
            <a:solidFill>
              <a:srgbClr val="C5CEDD"/>
            </a:solidFill>
            <a:prstDash val="solid"/>
          </a:ln>
        </p:spPr>
      </p:sp>
      <p:sp>
        <p:nvSpPr>
          <p:cNvPr id="43" name="Shape 40"/>
          <p:cNvSpPr/>
          <p:nvPr/>
        </p:nvSpPr>
        <p:spPr>
          <a:xfrm>
            <a:off x="2560320" y="3520440"/>
            <a:ext cx="1097280" cy="1243584"/>
          </a:xfrm>
          <a:prstGeom prst="line">
            <a:avLst/>
          </a:prstGeom>
          <a:noFill/>
          <a:ln w="6350">
            <a:solidFill>
              <a:srgbClr val="C5CEDD"/>
            </a:solidFill>
            <a:prstDash val="solid"/>
          </a:ln>
        </p:spPr>
      </p:sp>
      <p:sp>
        <p:nvSpPr>
          <p:cNvPr id="44" name="Shape 41"/>
          <p:cNvSpPr/>
          <p:nvPr/>
        </p:nvSpPr>
        <p:spPr>
          <a:xfrm flipV="1">
            <a:off x="2560320" y="2276856"/>
            <a:ext cx="1097280" cy="1865376"/>
          </a:xfrm>
          <a:prstGeom prst="line">
            <a:avLst/>
          </a:prstGeom>
          <a:noFill/>
          <a:ln w="6350">
            <a:solidFill>
              <a:srgbClr val="C5CEDD"/>
            </a:solidFill>
            <a:prstDash val="solid"/>
          </a:ln>
        </p:spPr>
      </p:sp>
      <p:sp>
        <p:nvSpPr>
          <p:cNvPr id="45" name="Shape 42"/>
          <p:cNvSpPr/>
          <p:nvPr/>
        </p:nvSpPr>
        <p:spPr>
          <a:xfrm flipV="1">
            <a:off x="2560320" y="2898648"/>
            <a:ext cx="1097280" cy="1243584"/>
          </a:xfrm>
          <a:prstGeom prst="line">
            <a:avLst/>
          </a:prstGeom>
          <a:noFill/>
          <a:ln w="6350">
            <a:solidFill>
              <a:srgbClr val="C5CEDD"/>
            </a:solidFill>
            <a:prstDash val="solid"/>
          </a:ln>
        </p:spPr>
      </p:sp>
      <p:sp>
        <p:nvSpPr>
          <p:cNvPr id="46" name="Shape 43"/>
          <p:cNvSpPr/>
          <p:nvPr/>
        </p:nvSpPr>
        <p:spPr>
          <a:xfrm flipV="1">
            <a:off x="2560320" y="3520440"/>
            <a:ext cx="1097280" cy="621792"/>
          </a:xfrm>
          <a:prstGeom prst="line">
            <a:avLst/>
          </a:prstGeom>
          <a:noFill/>
          <a:ln w="6350">
            <a:solidFill>
              <a:srgbClr val="C5CEDD"/>
            </a:solidFill>
            <a:prstDash val="solid"/>
          </a:ln>
        </p:spPr>
      </p:sp>
      <p:sp>
        <p:nvSpPr>
          <p:cNvPr id="47" name="Shape 44"/>
          <p:cNvSpPr/>
          <p:nvPr/>
        </p:nvSpPr>
        <p:spPr>
          <a:xfrm>
            <a:off x="2560320" y="4142232"/>
            <a:ext cx="1097280" cy="0"/>
          </a:xfrm>
          <a:prstGeom prst="line">
            <a:avLst/>
          </a:prstGeom>
          <a:noFill/>
          <a:ln w="6350">
            <a:solidFill>
              <a:srgbClr val="C5CEDD"/>
            </a:solidFill>
            <a:prstDash val="solid"/>
          </a:ln>
        </p:spPr>
      </p:sp>
      <p:sp>
        <p:nvSpPr>
          <p:cNvPr id="48" name="Shape 45"/>
          <p:cNvSpPr/>
          <p:nvPr/>
        </p:nvSpPr>
        <p:spPr>
          <a:xfrm>
            <a:off x="2560320" y="4142232"/>
            <a:ext cx="1097280" cy="621792"/>
          </a:xfrm>
          <a:prstGeom prst="line">
            <a:avLst/>
          </a:prstGeom>
          <a:noFill/>
          <a:ln w="6350">
            <a:solidFill>
              <a:srgbClr val="C5CEDD"/>
            </a:solidFill>
            <a:prstDash val="solid"/>
          </a:ln>
        </p:spPr>
      </p:sp>
      <p:sp>
        <p:nvSpPr>
          <p:cNvPr id="49" name="Shape 46"/>
          <p:cNvSpPr/>
          <p:nvPr/>
        </p:nvSpPr>
        <p:spPr>
          <a:xfrm flipV="1">
            <a:off x="2560320" y="2276856"/>
            <a:ext cx="1097280" cy="2487168"/>
          </a:xfrm>
          <a:prstGeom prst="line">
            <a:avLst/>
          </a:prstGeom>
          <a:noFill/>
          <a:ln w="6350">
            <a:solidFill>
              <a:srgbClr val="C5CEDD"/>
            </a:solidFill>
            <a:prstDash val="solid"/>
          </a:ln>
        </p:spPr>
      </p:sp>
      <p:sp>
        <p:nvSpPr>
          <p:cNvPr id="50" name="Shape 47"/>
          <p:cNvSpPr/>
          <p:nvPr/>
        </p:nvSpPr>
        <p:spPr>
          <a:xfrm flipV="1">
            <a:off x="2560320" y="2898648"/>
            <a:ext cx="1097280" cy="1865376"/>
          </a:xfrm>
          <a:prstGeom prst="line">
            <a:avLst/>
          </a:prstGeom>
          <a:noFill/>
          <a:ln w="6350">
            <a:solidFill>
              <a:srgbClr val="C5CEDD"/>
            </a:solidFill>
            <a:prstDash val="solid"/>
          </a:ln>
        </p:spPr>
      </p:sp>
      <p:sp>
        <p:nvSpPr>
          <p:cNvPr id="51" name="Shape 48"/>
          <p:cNvSpPr/>
          <p:nvPr/>
        </p:nvSpPr>
        <p:spPr>
          <a:xfrm flipV="1">
            <a:off x="2560320" y="3520440"/>
            <a:ext cx="1097280" cy="1243584"/>
          </a:xfrm>
          <a:prstGeom prst="line">
            <a:avLst/>
          </a:prstGeom>
          <a:noFill/>
          <a:ln w="6350">
            <a:solidFill>
              <a:srgbClr val="C5CEDD"/>
            </a:solidFill>
            <a:prstDash val="solid"/>
          </a:ln>
        </p:spPr>
      </p:sp>
      <p:sp>
        <p:nvSpPr>
          <p:cNvPr id="52" name="Shape 49"/>
          <p:cNvSpPr/>
          <p:nvPr/>
        </p:nvSpPr>
        <p:spPr>
          <a:xfrm flipV="1">
            <a:off x="2560320" y="4142232"/>
            <a:ext cx="1097280" cy="621792"/>
          </a:xfrm>
          <a:prstGeom prst="line">
            <a:avLst/>
          </a:prstGeom>
          <a:noFill/>
          <a:ln w="6350">
            <a:solidFill>
              <a:srgbClr val="C5CEDD"/>
            </a:solidFill>
            <a:prstDash val="solid"/>
          </a:ln>
        </p:spPr>
      </p:sp>
      <p:sp>
        <p:nvSpPr>
          <p:cNvPr id="53" name="Shape 50"/>
          <p:cNvSpPr/>
          <p:nvPr/>
        </p:nvSpPr>
        <p:spPr>
          <a:xfrm>
            <a:off x="2560320" y="4764024"/>
            <a:ext cx="1097280" cy="0"/>
          </a:xfrm>
          <a:prstGeom prst="line">
            <a:avLst/>
          </a:prstGeom>
          <a:noFill/>
          <a:ln w="6350">
            <a:solidFill>
              <a:srgbClr val="C5CEDD"/>
            </a:solidFill>
            <a:prstDash val="solid"/>
          </a:ln>
        </p:spPr>
      </p:sp>
      <p:sp>
        <p:nvSpPr>
          <p:cNvPr id="54" name="Shape 51"/>
          <p:cNvSpPr/>
          <p:nvPr/>
        </p:nvSpPr>
        <p:spPr>
          <a:xfrm>
            <a:off x="3657600" y="2276856"/>
            <a:ext cx="1188720" cy="932688"/>
          </a:xfrm>
          <a:prstGeom prst="line">
            <a:avLst/>
          </a:prstGeom>
          <a:noFill/>
          <a:ln w="6350">
            <a:solidFill>
              <a:srgbClr val="C5CEDD"/>
            </a:solidFill>
            <a:prstDash val="solid"/>
          </a:ln>
        </p:spPr>
      </p:sp>
      <p:sp>
        <p:nvSpPr>
          <p:cNvPr id="55" name="Shape 52"/>
          <p:cNvSpPr/>
          <p:nvPr/>
        </p:nvSpPr>
        <p:spPr>
          <a:xfrm>
            <a:off x="3657600" y="2276856"/>
            <a:ext cx="1188720" cy="1554480"/>
          </a:xfrm>
          <a:prstGeom prst="line">
            <a:avLst/>
          </a:prstGeom>
          <a:noFill/>
          <a:ln w="6350">
            <a:solidFill>
              <a:srgbClr val="C5CEDD"/>
            </a:solidFill>
            <a:prstDash val="solid"/>
          </a:ln>
        </p:spPr>
      </p:sp>
      <p:sp>
        <p:nvSpPr>
          <p:cNvPr id="56" name="Shape 53"/>
          <p:cNvSpPr/>
          <p:nvPr/>
        </p:nvSpPr>
        <p:spPr>
          <a:xfrm>
            <a:off x="3657600" y="2898648"/>
            <a:ext cx="1188720" cy="310896"/>
          </a:xfrm>
          <a:prstGeom prst="line">
            <a:avLst/>
          </a:prstGeom>
          <a:noFill/>
          <a:ln w="6350">
            <a:solidFill>
              <a:srgbClr val="C5CEDD"/>
            </a:solidFill>
            <a:prstDash val="solid"/>
          </a:ln>
        </p:spPr>
      </p:sp>
      <p:sp>
        <p:nvSpPr>
          <p:cNvPr id="57" name="Shape 54"/>
          <p:cNvSpPr/>
          <p:nvPr/>
        </p:nvSpPr>
        <p:spPr>
          <a:xfrm>
            <a:off x="3657600" y="2898648"/>
            <a:ext cx="1188720" cy="932688"/>
          </a:xfrm>
          <a:prstGeom prst="line">
            <a:avLst/>
          </a:prstGeom>
          <a:noFill/>
          <a:ln w="6350">
            <a:solidFill>
              <a:srgbClr val="C5CEDD"/>
            </a:solidFill>
            <a:prstDash val="solid"/>
          </a:ln>
        </p:spPr>
      </p:sp>
      <p:sp>
        <p:nvSpPr>
          <p:cNvPr id="58" name="Shape 55"/>
          <p:cNvSpPr/>
          <p:nvPr/>
        </p:nvSpPr>
        <p:spPr>
          <a:xfrm flipV="1">
            <a:off x="3657600" y="3209544"/>
            <a:ext cx="1188720" cy="310896"/>
          </a:xfrm>
          <a:prstGeom prst="line">
            <a:avLst/>
          </a:prstGeom>
          <a:noFill/>
          <a:ln w="6350">
            <a:solidFill>
              <a:srgbClr val="C5CEDD"/>
            </a:solidFill>
            <a:prstDash val="solid"/>
          </a:ln>
        </p:spPr>
      </p:sp>
      <p:sp>
        <p:nvSpPr>
          <p:cNvPr id="59" name="Shape 56"/>
          <p:cNvSpPr/>
          <p:nvPr/>
        </p:nvSpPr>
        <p:spPr>
          <a:xfrm>
            <a:off x="3657600" y="3520440"/>
            <a:ext cx="1188720" cy="310896"/>
          </a:xfrm>
          <a:prstGeom prst="line">
            <a:avLst/>
          </a:prstGeom>
          <a:noFill/>
          <a:ln w="6350">
            <a:solidFill>
              <a:srgbClr val="C5CEDD"/>
            </a:solidFill>
            <a:prstDash val="solid"/>
          </a:ln>
        </p:spPr>
      </p:sp>
      <p:sp>
        <p:nvSpPr>
          <p:cNvPr id="60" name="Shape 57"/>
          <p:cNvSpPr/>
          <p:nvPr/>
        </p:nvSpPr>
        <p:spPr>
          <a:xfrm flipV="1">
            <a:off x="3657600" y="3209544"/>
            <a:ext cx="1188720" cy="932688"/>
          </a:xfrm>
          <a:prstGeom prst="line">
            <a:avLst/>
          </a:prstGeom>
          <a:noFill/>
          <a:ln w="6350">
            <a:solidFill>
              <a:srgbClr val="C5CEDD"/>
            </a:solidFill>
            <a:prstDash val="solid"/>
          </a:ln>
        </p:spPr>
      </p:sp>
      <p:sp>
        <p:nvSpPr>
          <p:cNvPr id="61" name="Shape 58"/>
          <p:cNvSpPr/>
          <p:nvPr/>
        </p:nvSpPr>
        <p:spPr>
          <a:xfrm flipV="1">
            <a:off x="3657600" y="3831336"/>
            <a:ext cx="1188720" cy="310896"/>
          </a:xfrm>
          <a:prstGeom prst="line">
            <a:avLst/>
          </a:prstGeom>
          <a:noFill/>
          <a:ln w="6350">
            <a:solidFill>
              <a:srgbClr val="C5CEDD"/>
            </a:solidFill>
            <a:prstDash val="solid"/>
          </a:ln>
        </p:spPr>
      </p:sp>
      <p:sp>
        <p:nvSpPr>
          <p:cNvPr id="62" name="Shape 59"/>
          <p:cNvSpPr/>
          <p:nvPr/>
        </p:nvSpPr>
        <p:spPr>
          <a:xfrm flipV="1">
            <a:off x="3657600" y="3209544"/>
            <a:ext cx="1188720" cy="1554480"/>
          </a:xfrm>
          <a:prstGeom prst="line">
            <a:avLst/>
          </a:prstGeom>
          <a:noFill/>
          <a:ln w="6350">
            <a:solidFill>
              <a:srgbClr val="C5CEDD"/>
            </a:solidFill>
            <a:prstDash val="solid"/>
          </a:ln>
        </p:spPr>
      </p:sp>
      <p:sp>
        <p:nvSpPr>
          <p:cNvPr id="63" name="Shape 60"/>
          <p:cNvSpPr/>
          <p:nvPr/>
        </p:nvSpPr>
        <p:spPr>
          <a:xfrm flipV="1">
            <a:off x="3657600" y="3831336"/>
            <a:ext cx="1188720" cy="932688"/>
          </a:xfrm>
          <a:prstGeom prst="line">
            <a:avLst/>
          </a:prstGeom>
          <a:noFill/>
          <a:ln w="6350">
            <a:solidFill>
              <a:srgbClr val="C5CEDD"/>
            </a:solidFill>
            <a:prstDash val="solid"/>
          </a:ln>
        </p:spPr>
      </p:sp>
      <p:sp>
        <p:nvSpPr>
          <p:cNvPr id="64" name="Shape 61"/>
          <p:cNvSpPr/>
          <p:nvPr/>
        </p:nvSpPr>
        <p:spPr>
          <a:xfrm>
            <a:off x="1005840" y="2404872"/>
            <a:ext cx="365760" cy="365760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65" name="Text 62"/>
          <p:cNvSpPr txBox="1"/>
          <p:nvPr/>
        </p:nvSpPr>
        <p:spPr>
          <a:xfrm>
            <a:off x="914400" y="245059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endParaRPr lang="en-US" sz="1200" dirty="0"/>
          </a:p>
        </p:txBody>
      </p:sp>
      <p:sp>
        <p:nvSpPr>
          <p:cNvPr id="66" name="Shape 63"/>
          <p:cNvSpPr/>
          <p:nvPr/>
        </p:nvSpPr>
        <p:spPr>
          <a:xfrm>
            <a:off x="1005840" y="3026664"/>
            <a:ext cx="365760" cy="365760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67" name="Text 64"/>
          <p:cNvSpPr txBox="1"/>
          <p:nvPr/>
        </p:nvSpPr>
        <p:spPr>
          <a:xfrm>
            <a:off x="914400" y="3072384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endParaRPr lang="en-US" sz="1200" dirty="0"/>
          </a:p>
        </p:txBody>
      </p:sp>
      <p:sp>
        <p:nvSpPr>
          <p:cNvPr id="68" name="Shape 65"/>
          <p:cNvSpPr/>
          <p:nvPr/>
        </p:nvSpPr>
        <p:spPr>
          <a:xfrm>
            <a:off x="1005840" y="3648456"/>
            <a:ext cx="365760" cy="365760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69" name="Text 66"/>
          <p:cNvSpPr txBox="1"/>
          <p:nvPr/>
        </p:nvSpPr>
        <p:spPr>
          <a:xfrm>
            <a:off x="914400" y="369417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endParaRPr lang="en-US" sz="1200" dirty="0"/>
          </a:p>
        </p:txBody>
      </p:sp>
      <p:sp>
        <p:nvSpPr>
          <p:cNvPr id="70" name="Shape 67"/>
          <p:cNvSpPr/>
          <p:nvPr/>
        </p:nvSpPr>
        <p:spPr>
          <a:xfrm>
            <a:off x="1005840" y="4270248"/>
            <a:ext cx="365760" cy="365760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71" name="Text 68"/>
          <p:cNvSpPr txBox="1"/>
          <p:nvPr/>
        </p:nvSpPr>
        <p:spPr>
          <a:xfrm>
            <a:off x="914400" y="431596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endParaRPr lang="en-US" sz="1200" dirty="0"/>
          </a:p>
        </p:txBody>
      </p:sp>
      <p:sp>
        <p:nvSpPr>
          <p:cNvPr id="72" name="Shape 69"/>
          <p:cNvSpPr/>
          <p:nvPr/>
        </p:nvSpPr>
        <p:spPr>
          <a:xfrm>
            <a:off x="2377440" y="2093976"/>
            <a:ext cx="365760" cy="365760"/>
          </a:xfrm>
          <a:prstGeom prst="ellipse">
            <a:avLst/>
          </a:prstGeom>
          <a:solidFill>
            <a:srgbClr val="6A3FA0"/>
          </a:solidFill>
          <a:ln/>
        </p:spPr>
      </p:sp>
      <p:sp>
        <p:nvSpPr>
          <p:cNvPr id="73" name="Shape 70"/>
          <p:cNvSpPr/>
          <p:nvPr/>
        </p:nvSpPr>
        <p:spPr>
          <a:xfrm>
            <a:off x="2377440" y="2715768"/>
            <a:ext cx="365760" cy="365760"/>
          </a:xfrm>
          <a:prstGeom prst="ellipse">
            <a:avLst/>
          </a:prstGeom>
          <a:solidFill>
            <a:srgbClr val="6A3FA0"/>
          </a:solidFill>
          <a:ln/>
        </p:spPr>
      </p:sp>
      <p:sp>
        <p:nvSpPr>
          <p:cNvPr id="74" name="Shape 71"/>
          <p:cNvSpPr/>
          <p:nvPr/>
        </p:nvSpPr>
        <p:spPr>
          <a:xfrm>
            <a:off x="2377440" y="3337560"/>
            <a:ext cx="365760" cy="365760"/>
          </a:xfrm>
          <a:prstGeom prst="ellipse">
            <a:avLst/>
          </a:prstGeom>
          <a:solidFill>
            <a:srgbClr val="6A3FA0"/>
          </a:solidFill>
          <a:ln/>
        </p:spPr>
      </p:sp>
      <p:sp>
        <p:nvSpPr>
          <p:cNvPr id="75" name="Shape 72"/>
          <p:cNvSpPr/>
          <p:nvPr/>
        </p:nvSpPr>
        <p:spPr>
          <a:xfrm>
            <a:off x="2377440" y="3959352"/>
            <a:ext cx="365760" cy="365760"/>
          </a:xfrm>
          <a:prstGeom prst="ellipse">
            <a:avLst/>
          </a:prstGeom>
          <a:solidFill>
            <a:srgbClr val="6A3FA0"/>
          </a:solidFill>
          <a:ln/>
        </p:spPr>
      </p:sp>
      <p:sp>
        <p:nvSpPr>
          <p:cNvPr id="76" name="Shape 73"/>
          <p:cNvSpPr/>
          <p:nvPr/>
        </p:nvSpPr>
        <p:spPr>
          <a:xfrm>
            <a:off x="2377440" y="4581144"/>
            <a:ext cx="365760" cy="365760"/>
          </a:xfrm>
          <a:prstGeom prst="ellipse">
            <a:avLst/>
          </a:prstGeom>
          <a:solidFill>
            <a:srgbClr val="6A3FA0"/>
          </a:solidFill>
          <a:ln/>
        </p:spPr>
      </p:sp>
      <p:sp>
        <p:nvSpPr>
          <p:cNvPr id="77" name="Shape 74"/>
          <p:cNvSpPr/>
          <p:nvPr/>
        </p:nvSpPr>
        <p:spPr>
          <a:xfrm>
            <a:off x="3474720" y="2093976"/>
            <a:ext cx="365760" cy="365760"/>
          </a:xfrm>
          <a:prstGeom prst="ellipse">
            <a:avLst/>
          </a:prstGeom>
          <a:solidFill>
            <a:srgbClr val="6A3FA0"/>
          </a:solidFill>
          <a:ln/>
        </p:spPr>
      </p:sp>
      <p:sp>
        <p:nvSpPr>
          <p:cNvPr id="78" name="Shape 75"/>
          <p:cNvSpPr/>
          <p:nvPr/>
        </p:nvSpPr>
        <p:spPr>
          <a:xfrm>
            <a:off x="3474720" y="2715768"/>
            <a:ext cx="365760" cy="365760"/>
          </a:xfrm>
          <a:prstGeom prst="ellipse">
            <a:avLst/>
          </a:prstGeom>
          <a:solidFill>
            <a:srgbClr val="6A3FA0"/>
          </a:solidFill>
          <a:ln/>
        </p:spPr>
      </p:sp>
      <p:sp>
        <p:nvSpPr>
          <p:cNvPr id="79" name="Shape 76"/>
          <p:cNvSpPr/>
          <p:nvPr/>
        </p:nvSpPr>
        <p:spPr>
          <a:xfrm>
            <a:off x="3474720" y="3337560"/>
            <a:ext cx="365760" cy="365760"/>
          </a:xfrm>
          <a:prstGeom prst="ellipse">
            <a:avLst/>
          </a:prstGeom>
          <a:solidFill>
            <a:srgbClr val="6A3FA0"/>
          </a:solidFill>
          <a:ln/>
        </p:spPr>
      </p:sp>
      <p:sp>
        <p:nvSpPr>
          <p:cNvPr id="80" name="Shape 77"/>
          <p:cNvSpPr/>
          <p:nvPr/>
        </p:nvSpPr>
        <p:spPr>
          <a:xfrm>
            <a:off x="3474720" y="3959352"/>
            <a:ext cx="365760" cy="365760"/>
          </a:xfrm>
          <a:prstGeom prst="ellipse">
            <a:avLst/>
          </a:prstGeom>
          <a:solidFill>
            <a:srgbClr val="6A3FA0"/>
          </a:solidFill>
          <a:ln/>
        </p:spPr>
      </p:sp>
      <p:sp>
        <p:nvSpPr>
          <p:cNvPr id="81" name="Shape 78"/>
          <p:cNvSpPr/>
          <p:nvPr/>
        </p:nvSpPr>
        <p:spPr>
          <a:xfrm>
            <a:off x="3474720" y="4581144"/>
            <a:ext cx="365760" cy="365760"/>
          </a:xfrm>
          <a:prstGeom prst="ellipse">
            <a:avLst/>
          </a:prstGeom>
          <a:solidFill>
            <a:srgbClr val="6A3FA0"/>
          </a:solidFill>
          <a:ln/>
        </p:spPr>
      </p:sp>
      <p:sp>
        <p:nvSpPr>
          <p:cNvPr id="82" name="Shape 79"/>
          <p:cNvSpPr/>
          <p:nvPr/>
        </p:nvSpPr>
        <p:spPr>
          <a:xfrm>
            <a:off x="4663440" y="3026664"/>
            <a:ext cx="365760" cy="365760"/>
          </a:xfrm>
          <a:prstGeom prst="ellipse">
            <a:avLst/>
          </a:prstGeom>
          <a:solidFill>
            <a:srgbClr val="2E7D32"/>
          </a:solidFill>
          <a:ln/>
        </p:spPr>
      </p:sp>
      <p:sp>
        <p:nvSpPr>
          <p:cNvPr id="83" name="Text 80"/>
          <p:cNvSpPr txBox="1"/>
          <p:nvPr/>
        </p:nvSpPr>
        <p:spPr>
          <a:xfrm>
            <a:off x="4572000" y="3072384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|Z|</a:t>
            </a:r>
            <a:endParaRPr lang="en-US" sz="1200" dirty="0"/>
          </a:p>
        </p:txBody>
      </p:sp>
      <p:sp>
        <p:nvSpPr>
          <p:cNvPr id="84" name="Shape 81"/>
          <p:cNvSpPr/>
          <p:nvPr/>
        </p:nvSpPr>
        <p:spPr>
          <a:xfrm>
            <a:off x="4663440" y="3648456"/>
            <a:ext cx="365760" cy="365760"/>
          </a:xfrm>
          <a:prstGeom prst="ellipse">
            <a:avLst/>
          </a:prstGeom>
          <a:solidFill>
            <a:srgbClr val="2E7D32"/>
          </a:solidFill>
          <a:ln/>
        </p:spPr>
      </p:sp>
      <p:sp>
        <p:nvSpPr>
          <p:cNvPr id="85" name="Text 82"/>
          <p:cNvSpPr txBox="1"/>
          <p:nvPr/>
        </p:nvSpPr>
        <p:spPr>
          <a:xfrm>
            <a:off x="4572000" y="369417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endParaRPr lang="en-US" sz="1200" dirty="0"/>
          </a:p>
        </p:txBody>
      </p:sp>
      <p:sp>
        <p:nvSpPr>
          <p:cNvPr id="86" name="Text 83"/>
          <p:cNvSpPr txBox="1"/>
          <p:nvPr/>
        </p:nvSpPr>
        <p:spPr>
          <a:xfrm>
            <a:off x="457200" y="1828800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Кіріс қабаты</a:t>
            </a:r>
            <a:endParaRPr lang="en-US" sz="1150" dirty="0"/>
          </a:p>
        </p:txBody>
      </p:sp>
      <p:sp>
        <p:nvSpPr>
          <p:cNvPr id="87" name="Text 84"/>
          <p:cNvSpPr txBox="1"/>
          <p:nvPr/>
        </p:nvSpPr>
        <p:spPr>
          <a:xfrm>
            <a:off x="2377440" y="1828800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Жасырын қабаттар</a:t>
            </a:r>
            <a:endParaRPr lang="en-US" sz="1150" dirty="0"/>
          </a:p>
        </p:txBody>
      </p:sp>
      <p:sp>
        <p:nvSpPr>
          <p:cNvPr id="88" name="Text 85"/>
          <p:cNvSpPr txBox="1"/>
          <p:nvPr/>
        </p:nvSpPr>
        <p:spPr>
          <a:xfrm>
            <a:off x="4114800" y="1828800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Шығыс</a:t>
            </a:r>
            <a:endParaRPr lang="en-US" sz="1150" dirty="0"/>
          </a:p>
        </p:txBody>
      </p:sp>
      <p:sp>
        <p:nvSpPr>
          <p:cNvPr id="89" name="Shape 86"/>
          <p:cNvSpPr/>
          <p:nvPr/>
        </p:nvSpPr>
        <p:spPr>
          <a:xfrm>
            <a:off x="5760720" y="1691640"/>
            <a:ext cx="2926080" cy="3657600"/>
          </a:xfrm>
          <a:prstGeom prst="roundRect">
            <a:avLst>
              <a:gd name="adj" fmla="val 2188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90" name="Text 87"/>
          <p:cNvSpPr txBox="1"/>
          <p:nvPr/>
        </p:nvSpPr>
        <p:spPr>
          <a:xfrm>
            <a:off x="5943600" y="1783080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Қалай оқытылады?</a:t>
            </a:r>
            <a:endParaRPr lang="en-US" sz="1400" dirty="0"/>
          </a:p>
        </p:txBody>
      </p:sp>
      <p:sp>
        <p:nvSpPr>
          <p:cNvPr id="91" name="Text 88"/>
          <p:cNvSpPr txBox="1"/>
          <p:nvPr/>
        </p:nvSpPr>
        <p:spPr>
          <a:xfrm>
            <a:off x="5943600" y="2194560"/>
            <a:ext cx="2651760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Мысалда кіріс — тізбек параметрлері, шығыс — </a:t>
            </a:r>
            <a:r>
              <a:rPr lang="en-US" sz="13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|</a:t>
            </a:r>
            <a:r>
              <a:rPr lang="en-US" sz="13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13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|</a:t>
            </a:r>
            <a:r>
              <a:rPr lang="en-US" sz="13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және </a:t>
            </a:r>
            <a:r>
              <a:rPr lang="en-US" sz="13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endParaRPr lang="en-US" sz="13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Салмақтар </a:t>
            </a:r>
            <a:r>
              <a:rPr lang="en-US" sz="13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</a:t>
            </a:r>
            <a:r>
              <a:rPr lang="en-US" sz="13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қате функциясын (мысалы, орташа квадраттық қате) азайту үшін </a:t>
            </a:r>
            <a:r>
              <a:rPr lang="en-US" sz="13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градиенттік түсу</a:t>
            </a:r>
            <a:r>
              <a:rPr lang="en-US" sz="13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әдісімен түзетіледі</a:t>
            </a:r>
            <a:endParaRPr lang="en-US" sz="13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Жеткілікті нейроны бар желі кез келген үздіксіз тәуелділікті жуықтай алады</a:t>
            </a:r>
            <a:endParaRPr lang="en-US" sz="13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Активация: ReLU, tanh, сигмоида</a:t>
            </a:r>
            <a:endParaRPr lang="en-US" sz="1300" dirty="0"/>
          </a:p>
        </p:txBody>
      </p:sp>
      <p:sp>
        <p:nvSpPr>
          <p:cNvPr id="92" name="Shape 89"/>
          <p:cNvSpPr/>
          <p:nvPr/>
        </p:nvSpPr>
        <p:spPr>
          <a:xfrm>
            <a:off x="457200" y="5486400"/>
            <a:ext cx="8229600" cy="777240"/>
          </a:xfrm>
          <a:prstGeom prst="roundRect">
            <a:avLst>
              <a:gd name="adj" fmla="val 8235"/>
            </a:avLst>
          </a:prstGeom>
          <a:solidFill>
            <a:srgbClr val="FCEFE4"/>
          </a:solidFill>
          <a:ln/>
        </p:spPr>
      </p:sp>
      <p:sp>
        <p:nvSpPr>
          <p:cNvPr id="93" name="Text 90"/>
          <p:cNvSpPr txBox="1"/>
          <p:nvPr/>
        </p:nvSpPr>
        <p:spPr>
          <a:xfrm>
            <a:off x="640080" y="5486400"/>
            <a:ext cx="7863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7A3A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Бұл желі </a:t>
            </a:r>
            <a:r>
              <a:rPr lang="en-US" sz="1300" i="1" dirty="0">
                <a:solidFill>
                  <a:srgbClr val="7A3A0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1300" dirty="0">
                <a:solidFill>
                  <a:srgbClr val="7A3A0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300" i="1" dirty="0">
                <a:solidFill>
                  <a:srgbClr val="7A3A0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300" dirty="0">
                <a:solidFill>
                  <a:srgbClr val="7A3A0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1300" i="1" dirty="0">
                <a:solidFill>
                  <a:srgbClr val="7A3A0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r>
              <a:rPr lang="en-US" sz="1300" dirty="0">
                <a:solidFill>
                  <a:srgbClr val="7A3A0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</a:t>
            </a:r>
            <a:r>
              <a:rPr lang="en-US" sz="1300" i="1" dirty="0">
                <a:solidFill>
                  <a:srgbClr val="7A3A0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ωL</a:t>
            </a:r>
            <a:r>
              <a:rPr lang="en-US" sz="1300" dirty="0">
                <a:solidFill>
                  <a:srgbClr val="7A3A0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− 1/(</a:t>
            </a:r>
            <a:r>
              <a:rPr lang="en-US" sz="1300" i="1" dirty="0">
                <a:solidFill>
                  <a:srgbClr val="7A3A0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ωC</a:t>
            </a:r>
            <a:r>
              <a:rPr lang="en-US" sz="1300" dirty="0">
                <a:solidFill>
                  <a:srgbClr val="7A3A0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))</a:t>
            </a:r>
            <a:r>
              <a:rPr lang="en-US" sz="1300" dirty="0">
                <a:solidFill>
                  <a:srgbClr val="7A3A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формуласын «білмейді» — оны мысалдардан </a:t>
            </a:r>
            <a:r>
              <a:rPr lang="en-US" sz="1300" b="1" dirty="0">
                <a:solidFill>
                  <a:srgbClr val="7A3A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жуықтап</a:t>
            </a:r>
            <a:r>
              <a:rPr lang="en-US" sz="1300" dirty="0">
                <a:solidFill>
                  <a:srgbClr val="7A3A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үйренеді. Сондықтан формула белгілі болса, оны тікелей қолданған дұрыс.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Суррогат (метамодель) құру кезеңдері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15-дәріс  ·  Тізбектерді талдаудағы жасанды интеллект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Суррогат модель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баяу физикалық симуляцияны жылдам ЖИ моделімен алмастыру (оңтайландыру, көп нұсқалы талдау үшін).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457200" y="1920240"/>
            <a:ext cx="1851660" cy="3566160"/>
          </a:xfrm>
          <a:prstGeom prst="roundRect">
            <a:avLst>
              <a:gd name="adj" fmla="val 3457"/>
            </a:avLst>
          </a:prstGeom>
          <a:solidFill>
            <a:srgbClr val="EAF0FA"/>
          </a:solidFill>
          <a:ln/>
        </p:spPr>
      </p:sp>
      <p:sp>
        <p:nvSpPr>
          <p:cNvPr id="9" name="Shape 6"/>
          <p:cNvSpPr/>
          <p:nvPr/>
        </p:nvSpPr>
        <p:spPr>
          <a:xfrm>
            <a:off x="1181862" y="2084832"/>
            <a:ext cx="402336" cy="402336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1108710" y="208483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2578608"/>
            <a:ext cx="16687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Деректер генерациясы</a:t>
            </a:r>
            <a:endParaRPr lang="en-US" sz="1450" dirty="0"/>
          </a:p>
        </p:txBody>
      </p:sp>
      <p:sp>
        <p:nvSpPr>
          <p:cNvPr id="12" name="Text 9"/>
          <p:cNvSpPr txBox="1"/>
          <p:nvPr/>
        </p:nvSpPr>
        <p:spPr>
          <a:xfrm>
            <a:off x="566928" y="3218688"/>
            <a:ext cx="1632204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SPICE/Python-да параметрлерді өзгертіп, мыңдаған симуляция жүргізу</a:t>
            </a:r>
            <a:endParaRPr lang="en-US" sz="1250" dirty="0"/>
          </a:p>
        </p:txBody>
      </p:sp>
      <p:sp>
        <p:nvSpPr>
          <p:cNvPr id="13" name="Shape 10"/>
          <p:cNvSpPr/>
          <p:nvPr/>
        </p:nvSpPr>
        <p:spPr>
          <a:xfrm>
            <a:off x="2336292" y="3703320"/>
            <a:ext cx="219456" cy="0"/>
          </a:xfrm>
          <a:prstGeom prst="line">
            <a:avLst/>
          </a:prstGeom>
          <a:noFill/>
          <a:ln w="25400">
            <a:solidFill>
              <a:srgbClr val="294C9D"/>
            </a:solidFill>
            <a:prstDash val="solid"/>
            <a:tailEnd type="triangle"/>
          </a:ln>
        </p:spPr>
      </p:sp>
      <p:sp>
        <p:nvSpPr>
          <p:cNvPr id="14" name="Shape 11"/>
          <p:cNvSpPr/>
          <p:nvPr/>
        </p:nvSpPr>
        <p:spPr>
          <a:xfrm>
            <a:off x="2583180" y="1920240"/>
            <a:ext cx="1851660" cy="3566160"/>
          </a:xfrm>
          <a:prstGeom prst="roundRect">
            <a:avLst>
              <a:gd name="adj" fmla="val 3457"/>
            </a:avLst>
          </a:prstGeom>
          <a:solidFill>
            <a:srgbClr val="EAF0FA"/>
          </a:solidFill>
          <a:ln/>
        </p:spPr>
      </p:sp>
      <p:sp>
        <p:nvSpPr>
          <p:cNvPr id="15" name="Shape 12"/>
          <p:cNvSpPr/>
          <p:nvPr/>
        </p:nvSpPr>
        <p:spPr>
          <a:xfrm>
            <a:off x="3307842" y="2084832"/>
            <a:ext cx="402336" cy="402336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3234690" y="208483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7" name="Text 14"/>
          <p:cNvSpPr txBox="1"/>
          <p:nvPr/>
        </p:nvSpPr>
        <p:spPr>
          <a:xfrm>
            <a:off x="2674620" y="2578608"/>
            <a:ext cx="16687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Оқыту</a:t>
            </a:r>
            <a:endParaRPr lang="en-US" sz="1450" dirty="0"/>
          </a:p>
        </p:txBody>
      </p:sp>
      <p:sp>
        <p:nvSpPr>
          <p:cNvPr id="18" name="Text 15"/>
          <p:cNvSpPr txBox="1"/>
          <p:nvPr/>
        </p:nvSpPr>
        <p:spPr>
          <a:xfrm>
            <a:off x="2692908" y="3218688"/>
            <a:ext cx="1632204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Деректердің 70–80 %-ымен нейрондық желіні немесе регрессияны оқыту</a:t>
            </a:r>
            <a:endParaRPr lang="en-US" sz="1250" dirty="0"/>
          </a:p>
        </p:txBody>
      </p:sp>
      <p:sp>
        <p:nvSpPr>
          <p:cNvPr id="19" name="Shape 16"/>
          <p:cNvSpPr/>
          <p:nvPr/>
        </p:nvSpPr>
        <p:spPr>
          <a:xfrm>
            <a:off x="4462272" y="3703320"/>
            <a:ext cx="219456" cy="0"/>
          </a:xfrm>
          <a:prstGeom prst="line">
            <a:avLst/>
          </a:prstGeom>
          <a:noFill/>
          <a:ln w="25400">
            <a:solidFill>
              <a:srgbClr val="294C9D"/>
            </a:solidFill>
            <a:prstDash val="solid"/>
            <a:tailEnd type="triangle"/>
          </a:ln>
        </p:spPr>
      </p:sp>
      <p:sp>
        <p:nvSpPr>
          <p:cNvPr id="20" name="Shape 17"/>
          <p:cNvSpPr/>
          <p:nvPr/>
        </p:nvSpPr>
        <p:spPr>
          <a:xfrm>
            <a:off x="4709160" y="1920240"/>
            <a:ext cx="1851660" cy="3566160"/>
          </a:xfrm>
          <a:prstGeom prst="roundRect">
            <a:avLst>
              <a:gd name="adj" fmla="val 3457"/>
            </a:avLst>
          </a:prstGeom>
          <a:solidFill>
            <a:srgbClr val="EAF0FA"/>
          </a:solidFill>
          <a:ln/>
        </p:spPr>
      </p:sp>
      <p:sp>
        <p:nvSpPr>
          <p:cNvPr id="21" name="Shape 18"/>
          <p:cNvSpPr/>
          <p:nvPr/>
        </p:nvSpPr>
        <p:spPr>
          <a:xfrm>
            <a:off x="5433822" y="2084832"/>
            <a:ext cx="402336" cy="402336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360670" y="208483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23" name="Text 20"/>
          <p:cNvSpPr txBox="1"/>
          <p:nvPr/>
        </p:nvSpPr>
        <p:spPr>
          <a:xfrm>
            <a:off x="4800600" y="2578608"/>
            <a:ext cx="16687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Тексеру</a:t>
            </a:r>
            <a:endParaRPr lang="en-US" sz="1450" dirty="0"/>
          </a:p>
        </p:txBody>
      </p:sp>
      <p:sp>
        <p:nvSpPr>
          <p:cNvPr id="24" name="Text 21"/>
          <p:cNvSpPr txBox="1"/>
          <p:nvPr/>
        </p:nvSpPr>
        <p:spPr>
          <a:xfrm>
            <a:off x="4818888" y="3218688"/>
            <a:ext cx="1632204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Қалған деректерде қатені бағалау; физикалық шекті жағдайларды тексеру</a:t>
            </a:r>
            <a:endParaRPr lang="en-US" sz="1250" dirty="0"/>
          </a:p>
        </p:txBody>
      </p:sp>
      <p:sp>
        <p:nvSpPr>
          <p:cNvPr id="25" name="Shape 22"/>
          <p:cNvSpPr/>
          <p:nvPr/>
        </p:nvSpPr>
        <p:spPr>
          <a:xfrm>
            <a:off x="6588252" y="3703320"/>
            <a:ext cx="219456" cy="0"/>
          </a:xfrm>
          <a:prstGeom prst="line">
            <a:avLst/>
          </a:prstGeom>
          <a:noFill/>
          <a:ln w="25400">
            <a:solidFill>
              <a:srgbClr val="294C9D"/>
            </a:solidFill>
            <a:prstDash val="solid"/>
            <a:tailEnd type="triangle"/>
          </a:ln>
        </p:spPr>
      </p:sp>
      <p:sp>
        <p:nvSpPr>
          <p:cNvPr id="26" name="Shape 23"/>
          <p:cNvSpPr/>
          <p:nvPr/>
        </p:nvSpPr>
        <p:spPr>
          <a:xfrm>
            <a:off x="6835140" y="1920240"/>
            <a:ext cx="1851660" cy="3566160"/>
          </a:xfrm>
          <a:prstGeom prst="roundRect">
            <a:avLst>
              <a:gd name="adj" fmla="val 3457"/>
            </a:avLst>
          </a:prstGeom>
          <a:solidFill>
            <a:srgbClr val="1B2F5E"/>
          </a:solidFill>
          <a:ln/>
        </p:spPr>
      </p:sp>
      <p:sp>
        <p:nvSpPr>
          <p:cNvPr id="27" name="Shape 24"/>
          <p:cNvSpPr/>
          <p:nvPr/>
        </p:nvSpPr>
        <p:spPr>
          <a:xfrm>
            <a:off x="7559802" y="2084832"/>
            <a:ext cx="402336" cy="402336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28" name="Text 25"/>
          <p:cNvSpPr txBox="1"/>
          <p:nvPr/>
        </p:nvSpPr>
        <p:spPr>
          <a:xfrm>
            <a:off x="7486650" y="208483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29" name="Text 26"/>
          <p:cNvSpPr txBox="1"/>
          <p:nvPr/>
        </p:nvSpPr>
        <p:spPr>
          <a:xfrm>
            <a:off x="6926580" y="2578608"/>
            <a:ext cx="16687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Қолдану</a:t>
            </a:r>
            <a:endParaRPr lang="en-US" sz="1450" dirty="0"/>
          </a:p>
        </p:txBody>
      </p:sp>
      <p:sp>
        <p:nvSpPr>
          <p:cNvPr id="30" name="Text 27"/>
          <p:cNvSpPr txBox="1"/>
          <p:nvPr/>
        </p:nvSpPr>
        <p:spPr>
          <a:xfrm>
            <a:off x="6944868" y="3218688"/>
            <a:ext cx="1632204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E3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Оңтайландыру, сезімталдық талдауы, нақты уақыттағы басқару</a:t>
            </a:r>
            <a:endParaRPr lang="en-US" sz="1250" dirty="0"/>
          </a:p>
        </p:txBody>
      </p:sp>
      <p:sp>
        <p:nvSpPr>
          <p:cNvPr id="31" name="Shape 28"/>
          <p:cNvSpPr/>
          <p:nvPr/>
        </p:nvSpPr>
        <p:spPr>
          <a:xfrm>
            <a:off x="457200" y="5577840"/>
            <a:ext cx="8229600" cy="713232"/>
          </a:xfrm>
          <a:prstGeom prst="roundRect">
            <a:avLst>
              <a:gd name="adj" fmla="val 8974"/>
            </a:avLst>
          </a:prstGeom>
          <a:solidFill>
            <a:srgbClr val="FCEFE4"/>
          </a:solidFill>
          <a:ln/>
        </p:spPr>
      </p:sp>
      <p:sp>
        <p:nvSpPr>
          <p:cNvPr id="32" name="Text 29"/>
          <p:cNvSpPr txBox="1"/>
          <p:nvPr/>
        </p:nvSpPr>
        <p:spPr>
          <a:xfrm>
            <a:off x="640080" y="5632704"/>
            <a:ext cx="2286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C059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НАЗАР АУДАРЫҢЫЗ</a:t>
            </a:r>
            <a:endParaRPr lang="en-US" sz="950" dirty="0"/>
          </a:p>
        </p:txBody>
      </p:sp>
      <p:sp>
        <p:nvSpPr>
          <p:cNvPr id="33" name="Text 30"/>
          <p:cNvSpPr txBox="1"/>
          <p:nvPr/>
        </p:nvSpPr>
        <p:spPr>
          <a:xfrm>
            <a:off x="640080" y="5815584"/>
            <a:ext cx="7863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7A3A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Суррогат модель тек оқытылған параметрлер аймағында сенімді — одан тыс нәтижені міндетті түрде физикалық модельмен тексеру керек.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Иллюстрация: RC сүзгі АЖС-ын суррогат модельмен болжау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15-дәріс  ·  Тізбектерді талдаудағы жасанды интеллект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Нақты сипаттама 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|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)| = 1/√(1 + (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r>
              <a:rPr lang="en-US" sz="1600" i="1" baseline="-400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r>
              <a:rPr lang="en-US" sz="1600" baseline="300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және оқытылған модельдің болжамы (иллюстрациялық мысал,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r>
              <a:rPr lang="en-US" sz="1600" i="1" baseline="-400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кесу жиілігі).</a:t>
            </a:r>
            <a:endParaRPr lang="en-US" sz="1600" dirty="0"/>
          </a:p>
        </p:txBody>
      </p:sp>
      <p:graphicFrame>
        <p:nvGraphicFramePr>
          <p:cNvPr id="8" name="Chart 0" descr=""/>
          <p:cNvGraphicFramePr/>
          <p:nvPr/>
        </p:nvGraphicFramePr>
        <p:xfrm>
          <a:off x="457200" y="1920240"/>
          <a:ext cx="5212080" cy="43891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9" name="Shape 5"/>
          <p:cNvSpPr/>
          <p:nvPr/>
        </p:nvSpPr>
        <p:spPr>
          <a:xfrm>
            <a:off x="5943600" y="1920240"/>
            <a:ext cx="2743200" cy="4389120"/>
          </a:xfrm>
          <a:prstGeom prst="roundRect">
            <a:avLst>
              <a:gd name="adj" fmla="val 2333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0" name="Text 6"/>
          <p:cNvSpPr txBox="1"/>
          <p:nvPr/>
        </p:nvSpPr>
        <p:spPr>
          <a:xfrm>
            <a:off x="6126480" y="2029968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Талдау</a:t>
            </a:r>
            <a:endParaRPr lang="en-US" sz="1400" dirty="0"/>
          </a:p>
        </p:txBody>
      </p:sp>
      <p:sp>
        <p:nvSpPr>
          <p:cNvPr id="11" name="Text 7"/>
          <p:cNvSpPr txBox="1"/>
          <p:nvPr/>
        </p:nvSpPr>
        <p:spPr>
          <a:xfrm>
            <a:off x="6126480" y="2377440"/>
            <a:ext cx="242316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Болжам қатесі бірнеше пайыз шамасында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r>
              <a:rPr lang="en-US" sz="140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нүктесінде 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|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| = 0,707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екі модельде де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Физикалық формула болғандықтан, мұнда ЖИ тек </a:t>
            </a: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оқу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мақсатында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Нақты қолдануда ЖИ формуласы жоқ күрделі жүйелерге тиімді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Регрессия мысалы: өлшеуден параметрді анықтау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15-дәріс  ·  Тізбектерді талдаудағы жасанды интеллект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Мыс кабельдің кедергісі 4 температурада өлшенген. Ең кіші квадраттар әдісімен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=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600" baseline="-400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[1 +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α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− 20)]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моделінің параметрлерін табамыз.</a:t>
            </a:r>
            <a:endParaRPr lang="en-US" sz="1600" dirty="0"/>
          </a:p>
        </p:txBody>
      </p:sp>
      <p:graphicFrame>
        <p:nvGraphicFramePr>
          <p:cNvPr id="8" name="Chart 0" descr=""/>
          <p:cNvGraphicFramePr/>
          <p:nvPr/>
        </p:nvGraphicFramePr>
        <p:xfrm>
          <a:off x="457200" y="1965960"/>
          <a:ext cx="5029200" cy="43434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9" name="Shape 5"/>
          <p:cNvSpPr/>
          <p:nvPr/>
        </p:nvSpPr>
        <p:spPr>
          <a:xfrm>
            <a:off x="5760720" y="1965960"/>
            <a:ext cx="2926080" cy="4343400"/>
          </a:xfrm>
          <a:prstGeom prst="roundRect">
            <a:avLst>
              <a:gd name="adj" fmla="val 2188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0" name="Text 6"/>
          <p:cNvSpPr txBox="1"/>
          <p:nvPr/>
        </p:nvSpPr>
        <p:spPr>
          <a:xfrm>
            <a:off x="5943600" y="2075688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Нәтиже</a:t>
            </a:r>
            <a:endParaRPr lang="en-US" sz="1400" dirty="0"/>
          </a:p>
        </p:txBody>
      </p:sp>
      <p:sp>
        <p:nvSpPr>
          <p:cNvPr id="11" name="Text 7"/>
          <p:cNvSpPr txBox="1"/>
          <p:nvPr/>
        </p:nvSpPr>
        <p:spPr>
          <a:xfrm>
            <a:off x="5943600" y="2423160"/>
            <a:ext cx="260604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Өлшеу: 0,701; 0,758; 0,822; 0,879 Ом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Ең кіші квадраттар: еңіс 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≈ 0,003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Ом/°C,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≈ 0,700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α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0,003/0,700 ≈ 0,0043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1/°C — мыстың анықтамалық мәнімен сәйкес (2-дәріс)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Бұл — машиналық оқытудың ең қарапайым түрі: деректерден модель параметрін «үйрену»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Ақауларды диагностикалау: классификация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15-дәріс  ·  Тізбектерді талдаудағы жасанды интеллект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Өлшенген сигналдан белгілер (features) алынып, модель режимді кластардың біріне жатқызады.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457200" y="1783080"/>
            <a:ext cx="1851660" cy="3703320"/>
          </a:xfrm>
          <a:prstGeom prst="roundRect">
            <a:avLst>
              <a:gd name="adj" fmla="val 3457"/>
            </a:avLst>
          </a:prstGeom>
          <a:solidFill>
            <a:srgbClr val="EAF0FA"/>
          </a:solidFill>
          <a:ln/>
        </p:spPr>
      </p:sp>
      <p:sp>
        <p:nvSpPr>
          <p:cNvPr id="9" name="Shape 6"/>
          <p:cNvSpPr/>
          <p:nvPr/>
        </p:nvSpPr>
        <p:spPr>
          <a:xfrm>
            <a:off x="1181862" y="1947672"/>
            <a:ext cx="402336" cy="402336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1108710" y="194767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2441448"/>
            <a:ext cx="16687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Өлшеу</a:t>
            </a:r>
            <a:endParaRPr lang="en-US" sz="1450" dirty="0"/>
          </a:p>
        </p:txBody>
      </p:sp>
      <p:sp>
        <p:nvSpPr>
          <p:cNvPr id="12" name="Text 9"/>
          <p:cNvSpPr txBox="1"/>
          <p:nvPr/>
        </p:nvSpPr>
        <p:spPr>
          <a:xfrm>
            <a:off x="566928" y="3081528"/>
            <a:ext cx="1632204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Ток пен кернеу осциллограммалары, температура, діріл</a:t>
            </a:r>
            <a:endParaRPr lang="en-US" sz="1250" dirty="0"/>
          </a:p>
        </p:txBody>
      </p:sp>
      <p:sp>
        <p:nvSpPr>
          <p:cNvPr id="13" name="Shape 10"/>
          <p:cNvSpPr/>
          <p:nvPr/>
        </p:nvSpPr>
        <p:spPr>
          <a:xfrm>
            <a:off x="2336292" y="3634740"/>
            <a:ext cx="219456" cy="0"/>
          </a:xfrm>
          <a:prstGeom prst="line">
            <a:avLst/>
          </a:prstGeom>
          <a:noFill/>
          <a:ln w="25400">
            <a:solidFill>
              <a:srgbClr val="294C9D"/>
            </a:solidFill>
            <a:prstDash val="solid"/>
            <a:tailEnd type="triangle"/>
          </a:ln>
        </p:spPr>
      </p:sp>
      <p:sp>
        <p:nvSpPr>
          <p:cNvPr id="14" name="Shape 11"/>
          <p:cNvSpPr/>
          <p:nvPr/>
        </p:nvSpPr>
        <p:spPr>
          <a:xfrm>
            <a:off x="2583180" y="1783080"/>
            <a:ext cx="1851660" cy="3703320"/>
          </a:xfrm>
          <a:prstGeom prst="roundRect">
            <a:avLst>
              <a:gd name="adj" fmla="val 3457"/>
            </a:avLst>
          </a:prstGeom>
          <a:solidFill>
            <a:srgbClr val="EAF0FA"/>
          </a:solidFill>
          <a:ln/>
        </p:spPr>
      </p:sp>
      <p:sp>
        <p:nvSpPr>
          <p:cNvPr id="15" name="Shape 12"/>
          <p:cNvSpPr/>
          <p:nvPr/>
        </p:nvSpPr>
        <p:spPr>
          <a:xfrm>
            <a:off x="3307842" y="1947672"/>
            <a:ext cx="402336" cy="402336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3234690" y="194767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7" name="Text 14"/>
          <p:cNvSpPr txBox="1"/>
          <p:nvPr/>
        </p:nvSpPr>
        <p:spPr>
          <a:xfrm>
            <a:off x="2674620" y="2441448"/>
            <a:ext cx="16687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Белгілерді алу</a:t>
            </a:r>
            <a:endParaRPr lang="en-US" sz="1450" dirty="0"/>
          </a:p>
        </p:txBody>
      </p:sp>
      <p:sp>
        <p:nvSpPr>
          <p:cNvPr id="18" name="Text 15"/>
          <p:cNvSpPr txBox="1"/>
          <p:nvPr/>
        </p:nvSpPr>
        <p:spPr>
          <a:xfrm>
            <a:off x="2692908" y="3081528"/>
            <a:ext cx="1632204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Әсерлік мәндер, THD, гармоникалар (ФФТ), </a:t>
            </a:r>
            <a:r>
              <a:rPr lang="en-US" sz="125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cos</a:t>
            </a:r>
            <a:r>
              <a:rPr lang="en-US" sz="125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2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2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асимметрия</a:t>
            </a:r>
            <a:endParaRPr lang="en-US" sz="1250" dirty="0"/>
          </a:p>
        </p:txBody>
      </p:sp>
      <p:sp>
        <p:nvSpPr>
          <p:cNvPr id="19" name="Shape 16"/>
          <p:cNvSpPr/>
          <p:nvPr/>
        </p:nvSpPr>
        <p:spPr>
          <a:xfrm>
            <a:off x="4462272" y="3634740"/>
            <a:ext cx="219456" cy="0"/>
          </a:xfrm>
          <a:prstGeom prst="line">
            <a:avLst/>
          </a:prstGeom>
          <a:noFill/>
          <a:ln w="25400">
            <a:solidFill>
              <a:srgbClr val="294C9D"/>
            </a:solidFill>
            <a:prstDash val="solid"/>
            <a:tailEnd type="triangle"/>
          </a:ln>
        </p:spPr>
      </p:sp>
      <p:sp>
        <p:nvSpPr>
          <p:cNvPr id="20" name="Shape 17"/>
          <p:cNvSpPr/>
          <p:nvPr/>
        </p:nvSpPr>
        <p:spPr>
          <a:xfrm>
            <a:off x="4709160" y="1783080"/>
            <a:ext cx="1851660" cy="3703320"/>
          </a:xfrm>
          <a:prstGeom prst="roundRect">
            <a:avLst>
              <a:gd name="adj" fmla="val 3457"/>
            </a:avLst>
          </a:prstGeom>
          <a:solidFill>
            <a:srgbClr val="EAF0FA"/>
          </a:solidFill>
          <a:ln/>
        </p:spPr>
      </p:sp>
      <p:sp>
        <p:nvSpPr>
          <p:cNvPr id="21" name="Shape 18"/>
          <p:cNvSpPr/>
          <p:nvPr/>
        </p:nvSpPr>
        <p:spPr>
          <a:xfrm>
            <a:off x="5433822" y="1947672"/>
            <a:ext cx="402336" cy="402336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360670" y="194767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23" name="Text 20"/>
          <p:cNvSpPr txBox="1"/>
          <p:nvPr/>
        </p:nvSpPr>
        <p:spPr>
          <a:xfrm>
            <a:off x="4800600" y="2441448"/>
            <a:ext cx="16687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Модель</a:t>
            </a:r>
            <a:endParaRPr lang="en-US" sz="1450" dirty="0"/>
          </a:p>
        </p:txBody>
      </p:sp>
      <p:sp>
        <p:nvSpPr>
          <p:cNvPr id="24" name="Text 21"/>
          <p:cNvSpPr txBox="1"/>
          <p:nvPr/>
        </p:nvSpPr>
        <p:spPr>
          <a:xfrm>
            <a:off x="4818888" y="3081528"/>
            <a:ext cx="1632204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Шешім ағашы, кездейсоқ орман, нейрондық желі</a:t>
            </a:r>
            <a:endParaRPr lang="en-US" sz="1250" dirty="0"/>
          </a:p>
        </p:txBody>
      </p:sp>
      <p:sp>
        <p:nvSpPr>
          <p:cNvPr id="25" name="Shape 22"/>
          <p:cNvSpPr/>
          <p:nvPr/>
        </p:nvSpPr>
        <p:spPr>
          <a:xfrm>
            <a:off x="6588252" y="3634740"/>
            <a:ext cx="219456" cy="0"/>
          </a:xfrm>
          <a:prstGeom prst="line">
            <a:avLst/>
          </a:prstGeom>
          <a:noFill/>
          <a:ln w="25400">
            <a:solidFill>
              <a:srgbClr val="294C9D"/>
            </a:solidFill>
            <a:prstDash val="solid"/>
            <a:tailEnd type="triangle"/>
          </a:ln>
        </p:spPr>
      </p:sp>
      <p:sp>
        <p:nvSpPr>
          <p:cNvPr id="26" name="Shape 23"/>
          <p:cNvSpPr/>
          <p:nvPr/>
        </p:nvSpPr>
        <p:spPr>
          <a:xfrm>
            <a:off x="6835140" y="1783080"/>
            <a:ext cx="1851660" cy="3703320"/>
          </a:xfrm>
          <a:prstGeom prst="roundRect">
            <a:avLst>
              <a:gd name="adj" fmla="val 3457"/>
            </a:avLst>
          </a:prstGeom>
          <a:solidFill>
            <a:srgbClr val="1B2F5E"/>
          </a:solidFill>
          <a:ln/>
        </p:spPr>
      </p:sp>
      <p:sp>
        <p:nvSpPr>
          <p:cNvPr id="27" name="Shape 24"/>
          <p:cNvSpPr/>
          <p:nvPr/>
        </p:nvSpPr>
        <p:spPr>
          <a:xfrm>
            <a:off x="7559802" y="1947672"/>
            <a:ext cx="402336" cy="402336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28" name="Text 25"/>
          <p:cNvSpPr txBox="1"/>
          <p:nvPr/>
        </p:nvSpPr>
        <p:spPr>
          <a:xfrm>
            <a:off x="7486650" y="194767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29" name="Text 26"/>
          <p:cNvSpPr txBox="1"/>
          <p:nvPr/>
        </p:nvSpPr>
        <p:spPr>
          <a:xfrm>
            <a:off x="6926580" y="2441448"/>
            <a:ext cx="16687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Шешім</a:t>
            </a:r>
            <a:endParaRPr lang="en-US" sz="1450" dirty="0"/>
          </a:p>
        </p:txBody>
      </p:sp>
      <p:sp>
        <p:nvSpPr>
          <p:cNvPr id="30" name="Text 27"/>
          <p:cNvSpPr txBox="1"/>
          <p:nvPr/>
        </p:nvSpPr>
        <p:spPr>
          <a:xfrm>
            <a:off x="6944868" y="3081528"/>
            <a:ext cx="1632204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E3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Қалыпты / ҚТ / үзіліс / оқшаулама ескіруі / қозғалтқыш ақауы</a:t>
            </a:r>
            <a:endParaRPr lang="en-US" sz="1250" dirty="0"/>
          </a:p>
        </p:txBody>
      </p:sp>
      <p:sp>
        <p:nvSpPr>
          <p:cNvPr id="31" name="Shape 28"/>
          <p:cNvSpPr/>
          <p:nvPr/>
        </p:nvSpPr>
        <p:spPr>
          <a:xfrm>
            <a:off x="457200" y="5577840"/>
            <a:ext cx="8229600" cy="713232"/>
          </a:xfrm>
          <a:prstGeom prst="roundRect">
            <a:avLst>
              <a:gd name="adj" fmla="val 8974"/>
            </a:avLst>
          </a:prstGeom>
          <a:solidFill>
            <a:srgbClr val="1B2F5E"/>
          </a:solidFill>
          <a:ln/>
        </p:spPr>
      </p:sp>
      <p:sp>
        <p:nvSpPr>
          <p:cNvPr id="32" name="Text 29"/>
          <p:cNvSpPr txBox="1"/>
          <p:nvPr/>
        </p:nvSpPr>
        <p:spPr>
          <a:xfrm>
            <a:off x="640080" y="5632704"/>
            <a:ext cx="2286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НЕГІЗГІ ОЙ</a:t>
            </a:r>
            <a:endParaRPr lang="en-US" sz="950" dirty="0"/>
          </a:p>
        </p:txBody>
      </p:sp>
      <p:sp>
        <p:nvSpPr>
          <p:cNvPr id="33" name="Text 30"/>
          <p:cNvSpPr txBox="1"/>
          <p:nvPr/>
        </p:nvSpPr>
        <p:spPr>
          <a:xfrm>
            <a:off x="640080" y="5815584"/>
            <a:ext cx="7863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Белгілер осы курста өткен ұғымдар: әсерлік мән (7), қуаттар (9), гармоникалар (11), өтпелі үдерістер (13). ЖИ-дің сапасы осы физикалық түсінікке тәуелді.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Энергетикадағы қолданыстар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15-дәріс  ·  Тізбектерді талдаудағы жасанды интеллект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457200" y="1097280"/>
            <a:ext cx="2621280" cy="2514600"/>
          </a:xfrm>
          <a:prstGeom prst="roundRect">
            <a:avLst>
              <a:gd name="adj" fmla="val 2545"/>
            </a:avLst>
          </a:prstGeom>
          <a:solidFill>
            <a:srgbClr val="EAF0FA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640080" y="1234440"/>
            <a:ext cx="2255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Жүктемені болжау</a:t>
            </a:r>
            <a:endParaRPr lang="en-US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640080" y="1691640"/>
            <a:ext cx="22555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Сағаттық, тәуліктік тұтынуды болжау — генерацияны жоспарлау негізі.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3261360" y="1097280"/>
            <a:ext cx="2621280" cy="2514600"/>
          </a:xfrm>
          <a:prstGeom prst="roundRect">
            <a:avLst>
              <a:gd name="adj" fmla="val 2545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3444240" y="1234440"/>
            <a:ext cx="22555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ЖЭК генерациясын болжау</a:t>
            </a:r>
            <a:endParaRPr lang="en-US" sz="1600" dirty="0"/>
          </a:p>
        </p:txBody>
      </p:sp>
      <p:sp>
        <p:nvSpPr>
          <p:cNvPr id="12" name="Text 9"/>
          <p:cNvSpPr txBox="1"/>
          <p:nvPr/>
        </p:nvSpPr>
        <p:spPr>
          <a:xfrm>
            <a:off x="3444240" y="1874520"/>
            <a:ext cx="22555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Күн және жел электр станцияларының қуатын ауа райы деректерінен болжау.</a:t>
            </a:r>
            <a:endParaRPr lang="en-US" sz="1550" dirty="0"/>
          </a:p>
        </p:txBody>
      </p:sp>
      <p:sp>
        <p:nvSpPr>
          <p:cNvPr id="13" name="Shape 10"/>
          <p:cNvSpPr/>
          <p:nvPr/>
        </p:nvSpPr>
        <p:spPr>
          <a:xfrm>
            <a:off x="6065520" y="1097280"/>
            <a:ext cx="2621280" cy="2514600"/>
          </a:xfrm>
          <a:prstGeom prst="roundRect">
            <a:avLst>
              <a:gd name="adj" fmla="val 2545"/>
            </a:avLst>
          </a:prstGeom>
          <a:solidFill>
            <a:srgbClr val="EAF0FA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6248400" y="1234440"/>
            <a:ext cx="2255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Режимді бағалау</a:t>
            </a:r>
            <a:endParaRPr lang="en-US" sz="1600" dirty="0"/>
          </a:p>
        </p:txBody>
      </p:sp>
      <p:sp>
        <p:nvSpPr>
          <p:cNvPr id="15" name="Text 12"/>
          <p:cNvSpPr txBox="1"/>
          <p:nvPr/>
        </p:nvSpPr>
        <p:spPr>
          <a:xfrm>
            <a:off x="6248400" y="1691640"/>
            <a:ext cx="22555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PMU деректері бойынша желі күйін нақты уақытта бағалау.</a:t>
            </a:r>
            <a:endParaRPr lang="en-US" sz="1550" dirty="0"/>
          </a:p>
        </p:txBody>
      </p:sp>
      <p:sp>
        <p:nvSpPr>
          <p:cNvPr id="16" name="Shape 13"/>
          <p:cNvSpPr/>
          <p:nvPr/>
        </p:nvSpPr>
        <p:spPr>
          <a:xfrm>
            <a:off x="457200" y="3794760"/>
            <a:ext cx="2621280" cy="2514600"/>
          </a:xfrm>
          <a:prstGeom prst="roundRect">
            <a:avLst>
              <a:gd name="adj" fmla="val 2545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640080" y="3931920"/>
            <a:ext cx="2255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Релелік қорғау</a:t>
            </a:r>
            <a:endParaRPr lang="en-US" sz="1600" dirty="0"/>
          </a:p>
        </p:txBody>
      </p:sp>
      <p:sp>
        <p:nvSpPr>
          <p:cNvPr id="18" name="Text 15"/>
          <p:cNvSpPr txBox="1"/>
          <p:nvPr/>
        </p:nvSpPr>
        <p:spPr>
          <a:xfrm>
            <a:off x="640080" y="4389120"/>
            <a:ext cx="22555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ҚТ-ны магниттелу тогы секірісінен және тербелістерден ажырату.</a:t>
            </a:r>
            <a:endParaRPr lang="en-US" sz="1550" dirty="0"/>
          </a:p>
        </p:txBody>
      </p:sp>
      <p:sp>
        <p:nvSpPr>
          <p:cNvPr id="19" name="Shape 16"/>
          <p:cNvSpPr/>
          <p:nvPr/>
        </p:nvSpPr>
        <p:spPr>
          <a:xfrm>
            <a:off x="3261360" y="3794760"/>
            <a:ext cx="2621280" cy="2514600"/>
          </a:xfrm>
          <a:prstGeom prst="roundRect">
            <a:avLst>
              <a:gd name="adj" fmla="val 2545"/>
            </a:avLst>
          </a:prstGeom>
          <a:solidFill>
            <a:srgbClr val="EAF0FA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20" name="Text 17"/>
          <p:cNvSpPr txBox="1"/>
          <p:nvPr/>
        </p:nvSpPr>
        <p:spPr>
          <a:xfrm>
            <a:off x="3444240" y="3931920"/>
            <a:ext cx="22555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Электр энергиясының сапасы</a:t>
            </a:r>
            <a:endParaRPr lang="en-US" sz="1600" dirty="0"/>
          </a:p>
        </p:txBody>
      </p:sp>
      <p:sp>
        <p:nvSpPr>
          <p:cNvPr id="21" name="Text 18"/>
          <p:cNvSpPr txBox="1"/>
          <p:nvPr/>
        </p:nvSpPr>
        <p:spPr>
          <a:xfrm>
            <a:off x="3444240" y="4572000"/>
            <a:ext cx="22555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Кернеу құлдырауы, гармоникалар, фликер оқиғаларын автоматты тану.</a:t>
            </a:r>
            <a:endParaRPr lang="en-US" sz="1550" dirty="0"/>
          </a:p>
        </p:txBody>
      </p:sp>
      <p:sp>
        <p:nvSpPr>
          <p:cNvPr id="22" name="Shape 19"/>
          <p:cNvSpPr/>
          <p:nvPr/>
        </p:nvSpPr>
        <p:spPr>
          <a:xfrm>
            <a:off x="6065520" y="3794760"/>
            <a:ext cx="2621280" cy="2514600"/>
          </a:xfrm>
          <a:prstGeom prst="roundRect">
            <a:avLst>
              <a:gd name="adj" fmla="val 2545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6248400" y="3931920"/>
            <a:ext cx="22555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Болжамдық қызмет көрсету</a:t>
            </a:r>
            <a:endParaRPr lang="en-US" sz="1600" dirty="0"/>
          </a:p>
        </p:txBody>
      </p:sp>
      <p:sp>
        <p:nvSpPr>
          <p:cNvPr id="24" name="Text 21"/>
          <p:cNvSpPr txBox="1"/>
          <p:nvPr/>
        </p:nvSpPr>
        <p:spPr>
          <a:xfrm>
            <a:off x="6248400" y="4572000"/>
            <a:ext cx="22555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Трансформатор, кабель, қозғалтқыш ақауларын ерте анықтау.</a:t>
            </a:r>
            <a:endParaRPr lang="en-US" sz="15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Генеративті ЖИ (LLM) инженер көмекшісі ретінде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15-дәріс  ·  Тізбектерді талдаудағы жасанды интеллект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457200" y="1097280"/>
            <a:ext cx="4023360" cy="4389120"/>
          </a:xfrm>
          <a:prstGeom prst="roundRect">
            <a:avLst>
              <a:gd name="adj" fmla="val 1591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457200" y="1097280"/>
            <a:ext cx="4023360" cy="502920"/>
          </a:xfrm>
          <a:prstGeom prst="roundRect">
            <a:avLst>
              <a:gd name="adj" fmla="val 12727"/>
            </a:avLst>
          </a:prstGeom>
          <a:solidFill>
            <a:srgbClr val="294C9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640080" y="1097280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Мүмкіндіктері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640080" y="1737360"/>
            <a:ext cx="3703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Формулаларды шығаруды түсіндіру</a:t>
            </a:r>
            <a:endParaRPr lang="en-US" sz="1450" dirty="0"/>
          </a:p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Python/MATLAB кодын жазу және түзету</a:t>
            </a:r>
            <a:endParaRPr lang="en-US" sz="1450" dirty="0"/>
          </a:p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Есептің шешу жоспарын ұсыну</a:t>
            </a:r>
            <a:endParaRPr lang="en-US" sz="1450" dirty="0"/>
          </a:p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Әдебиет пен стандарттарды шолу</a:t>
            </a:r>
            <a:endParaRPr lang="en-US" sz="1450" dirty="0"/>
          </a:p>
        </p:txBody>
      </p:sp>
      <p:sp>
        <p:nvSpPr>
          <p:cNvPr id="11" name="Shape 8"/>
          <p:cNvSpPr/>
          <p:nvPr/>
        </p:nvSpPr>
        <p:spPr>
          <a:xfrm>
            <a:off x="4663440" y="1097280"/>
            <a:ext cx="4023360" cy="4389120"/>
          </a:xfrm>
          <a:prstGeom prst="roundRect">
            <a:avLst>
              <a:gd name="adj" fmla="val 1591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4663440" y="1097280"/>
            <a:ext cx="4023360" cy="502920"/>
          </a:xfrm>
          <a:prstGeom prst="roundRect">
            <a:avLst>
              <a:gd name="adj" fmla="val 12727"/>
            </a:avLst>
          </a:prstGeom>
          <a:solidFill>
            <a:srgbClr val="3D63B8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4846320" y="1097280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Тәуекелдер</a:t>
            </a:r>
            <a:endParaRPr lang="en-US" sz="1600" dirty="0"/>
          </a:p>
        </p:txBody>
      </p:sp>
      <p:sp>
        <p:nvSpPr>
          <p:cNvPr id="14" name="Text 11"/>
          <p:cNvSpPr txBox="1"/>
          <p:nvPr/>
        </p:nvSpPr>
        <p:spPr>
          <a:xfrm>
            <a:off x="4846320" y="1737360"/>
            <a:ext cx="3703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Галлюцинация</a:t>
            </a: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сенімді көрінетін қате сандар мен формулалар</a:t>
            </a:r>
            <a:endParaRPr lang="en-US" sz="1450" dirty="0"/>
          </a:p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Өлшем бірліктері мен таңбаларды шатастыру</a:t>
            </a:r>
            <a:endParaRPr lang="en-US" sz="1450" dirty="0"/>
          </a:p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Жаңа стандарттар туралы ескірген ақпарат</a:t>
            </a:r>
            <a:endParaRPr lang="en-US" sz="1450" dirty="0"/>
          </a:p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Жауапкершілік әрқашан </a:t>
            </a:r>
            <a:r>
              <a:rPr lang="en-US" sz="14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инженерде</a:t>
            </a:r>
            <a:endParaRPr lang="en-US" sz="1450" dirty="0"/>
          </a:p>
        </p:txBody>
      </p:sp>
      <p:sp>
        <p:nvSpPr>
          <p:cNvPr id="15" name="Shape 12"/>
          <p:cNvSpPr/>
          <p:nvPr/>
        </p:nvSpPr>
        <p:spPr>
          <a:xfrm>
            <a:off x="457200" y="5577840"/>
            <a:ext cx="8229600" cy="713232"/>
          </a:xfrm>
          <a:prstGeom prst="roundRect">
            <a:avLst>
              <a:gd name="adj" fmla="val 8974"/>
            </a:avLst>
          </a:prstGeom>
          <a:solidFill>
            <a:srgbClr val="FCEFE4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640080" y="5632704"/>
            <a:ext cx="2286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C059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НАЗАР АУДАРЫҢЫЗ</a:t>
            </a:r>
            <a:endParaRPr lang="en-US" sz="950" dirty="0"/>
          </a:p>
        </p:txBody>
      </p:sp>
      <p:sp>
        <p:nvSpPr>
          <p:cNvPr id="17" name="Text 14"/>
          <p:cNvSpPr txBox="1"/>
          <p:nvPr/>
        </p:nvSpPr>
        <p:spPr>
          <a:xfrm>
            <a:off x="640080" y="5815584"/>
            <a:ext cx="7863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7A3A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Ереже: ЖИ берген кез келген нәтижені Кирхгоф заңдары, қуат балансы, өлшем бірліктері және шекті жағдайлар арқылы </a:t>
            </a:r>
            <a:r>
              <a:rPr lang="en-US" sz="1400" b="1" dirty="0">
                <a:solidFill>
                  <a:srgbClr val="7A3A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тексеріңіз</a:t>
            </a:r>
            <a:r>
              <a:rPr lang="en-US" sz="1400" dirty="0">
                <a:solidFill>
                  <a:srgbClr val="7A3A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Ұсынылатын жұмыс тәртібі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15-дәріс  ·  Тізбектерді талдаудағы жасанды интеллект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457200" y="1097280"/>
            <a:ext cx="8229600" cy="868680"/>
          </a:xfrm>
          <a:prstGeom prst="roundRect">
            <a:avLst>
              <a:gd name="adj" fmla="val 7368"/>
            </a:avLst>
          </a:prstGeom>
          <a:solidFill>
            <a:srgbClr val="EAF0FA"/>
          </a:solidFill>
          <a:ln/>
        </p:spPr>
      </p:sp>
      <p:sp>
        <p:nvSpPr>
          <p:cNvPr id="8" name="Shape 5"/>
          <p:cNvSpPr/>
          <p:nvPr/>
        </p:nvSpPr>
        <p:spPr>
          <a:xfrm>
            <a:off x="621792" y="1312164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566928" y="133045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1280160" y="1097280"/>
            <a:ext cx="2468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Физикалық талдау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3794760" y="1097280"/>
            <a:ext cx="4754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Сұлбаны оқу, заңдарды таңдау, күтілетін нәтижені шамамен бағалау</a:t>
            </a:r>
            <a:endParaRPr lang="en-US" sz="1350" dirty="0"/>
          </a:p>
        </p:txBody>
      </p:sp>
      <p:sp>
        <p:nvSpPr>
          <p:cNvPr id="12" name="Shape 9"/>
          <p:cNvSpPr/>
          <p:nvPr/>
        </p:nvSpPr>
        <p:spPr>
          <a:xfrm>
            <a:off x="841248" y="1975104"/>
            <a:ext cx="0" cy="164592"/>
          </a:xfrm>
          <a:prstGeom prst="line">
            <a:avLst/>
          </a:prstGeom>
          <a:noFill/>
          <a:ln w="22225">
            <a:solidFill>
              <a:srgbClr val="294C9D"/>
            </a:solidFill>
            <a:prstDash val="solid"/>
            <a:tailEnd type="triangle"/>
          </a:ln>
        </p:spPr>
      </p:sp>
      <p:sp>
        <p:nvSpPr>
          <p:cNvPr id="13" name="Shape 10"/>
          <p:cNvSpPr/>
          <p:nvPr/>
        </p:nvSpPr>
        <p:spPr>
          <a:xfrm>
            <a:off x="457200" y="2148840"/>
            <a:ext cx="8229600" cy="868680"/>
          </a:xfrm>
          <a:prstGeom prst="roundRect">
            <a:avLst>
              <a:gd name="adj" fmla="val 7368"/>
            </a:avLst>
          </a:prstGeom>
          <a:solidFill>
            <a:srgbClr val="EAF0FA"/>
          </a:solidFill>
          <a:ln/>
        </p:spPr>
      </p:sp>
      <p:sp>
        <p:nvSpPr>
          <p:cNvPr id="14" name="Shape 11"/>
          <p:cNvSpPr/>
          <p:nvPr/>
        </p:nvSpPr>
        <p:spPr>
          <a:xfrm>
            <a:off x="621792" y="2363724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566928" y="238201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1280160" y="2148840"/>
            <a:ext cx="2468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Қолмен есептеу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3794760" y="2148840"/>
            <a:ext cx="4754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Қарапайым жағдайды аналитикалық шешу (2–14-дәріс әдістері)</a:t>
            </a:r>
            <a:endParaRPr lang="en-US" sz="1350" dirty="0"/>
          </a:p>
        </p:txBody>
      </p:sp>
      <p:sp>
        <p:nvSpPr>
          <p:cNvPr id="18" name="Shape 15"/>
          <p:cNvSpPr/>
          <p:nvPr/>
        </p:nvSpPr>
        <p:spPr>
          <a:xfrm>
            <a:off x="841248" y="3026664"/>
            <a:ext cx="0" cy="164592"/>
          </a:xfrm>
          <a:prstGeom prst="line">
            <a:avLst/>
          </a:prstGeom>
          <a:noFill/>
          <a:ln w="22225">
            <a:solidFill>
              <a:srgbClr val="294C9D"/>
            </a:solidFill>
            <a:prstDash val="solid"/>
            <a:tailEnd type="triangle"/>
          </a:ln>
        </p:spPr>
      </p:sp>
      <p:sp>
        <p:nvSpPr>
          <p:cNvPr id="19" name="Shape 16"/>
          <p:cNvSpPr/>
          <p:nvPr/>
        </p:nvSpPr>
        <p:spPr>
          <a:xfrm>
            <a:off x="457200" y="3200400"/>
            <a:ext cx="8229600" cy="868680"/>
          </a:xfrm>
          <a:prstGeom prst="roundRect">
            <a:avLst>
              <a:gd name="adj" fmla="val 7368"/>
            </a:avLst>
          </a:prstGeom>
          <a:solidFill>
            <a:srgbClr val="EAF0FA"/>
          </a:solidFill>
          <a:ln/>
        </p:spPr>
      </p:sp>
      <p:sp>
        <p:nvSpPr>
          <p:cNvPr id="20" name="Shape 17"/>
          <p:cNvSpPr/>
          <p:nvPr/>
        </p:nvSpPr>
        <p:spPr>
          <a:xfrm>
            <a:off x="621792" y="3415284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566928" y="343357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22" name="Text 19"/>
          <p:cNvSpPr txBox="1"/>
          <p:nvPr/>
        </p:nvSpPr>
        <p:spPr>
          <a:xfrm>
            <a:off x="1280160" y="3200400"/>
            <a:ext cx="2468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Модельдеу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3794760" y="3200400"/>
            <a:ext cx="4754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SPICE/Python-да толық сұлбаны есептеу</a:t>
            </a:r>
            <a:endParaRPr lang="en-US" sz="1350" dirty="0"/>
          </a:p>
        </p:txBody>
      </p:sp>
      <p:sp>
        <p:nvSpPr>
          <p:cNvPr id="24" name="Shape 21"/>
          <p:cNvSpPr/>
          <p:nvPr/>
        </p:nvSpPr>
        <p:spPr>
          <a:xfrm>
            <a:off x="841248" y="4078224"/>
            <a:ext cx="0" cy="164592"/>
          </a:xfrm>
          <a:prstGeom prst="line">
            <a:avLst/>
          </a:prstGeom>
          <a:noFill/>
          <a:ln w="22225">
            <a:solidFill>
              <a:srgbClr val="294C9D"/>
            </a:solidFill>
            <a:prstDash val="solid"/>
            <a:tailEnd type="triangle"/>
          </a:ln>
        </p:spPr>
      </p:sp>
      <p:sp>
        <p:nvSpPr>
          <p:cNvPr id="25" name="Shape 22"/>
          <p:cNvSpPr/>
          <p:nvPr/>
        </p:nvSpPr>
        <p:spPr>
          <a:xfrm>
            <a:off x="457200" y="4251960"/>
            <a:ext cx="8229600" cy="868680"/>
          </a:xfrm>
          <a:prstGeom prst="roundRect">
            <a:avLst>
              <a:gd name="adj" fmla="val 7368"/>
            </a:avLst>
          </a:prstGeom>
          <a:solidFill>
            <a:srgbClr val="EAF0FA"/>
          </a:solidFill>
          <a:ln/>
        </p:spPr>
      </p:sp>
      <p:sp>
        <p:nvSpPr>
          <p:cNvPr id="26" name="Shape 23"/>
          <p:cNvSpPr/>
          <p:nvPr/>
        </p:nvSpPr>
        <p:spPr>
          <a:xfrm>
            <a:off x="621792" y="4466844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566928" y="448513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28" name="Text 25"/>
          <p:cNvSpPr txBox="1"/>
          <p:nvPr/>
        </p:nvSpPr>
        <p:spPr>
          <a:xfrm>
            <a:off x="1280160" y="4251960"/>
            <a:ext cx="2468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ЖИ құралдары</a:t>
            </a:r>
            <a:endParaRPr lang="en-US" sz="1500" dirty="0"/>
          </a:p>
        </p:txBody>
      </p:sp>
      <p:sp>
        <p:nvSpPr>
          <p:cNvPr id="29" name="Text 26"/>
          <p:cNvSpPr txBox="1"/>
          <p:nvPr/>
        </p:nvSpPr>
        <p:spPr>
          <a:xfrm>
            <a:off x="3794760" y="4251960"/>
            <a:ext cx="4754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Көп нұсқалы талдау, оңтайландыру, деректерді өңдеу, код жазу</a:t>
            </a:r>
            <a:endParaRPr lang="en-US" sz="1350" dirty="0"/>
          </a:p>
        </p:txBody>
      </p:sp>
      <p:sp>
        <p:nvSpPr>
          <p:cNvPr id="30" name="Shape 27"/>
          <p:cNvSpPr/>
          <p:nvPr/>
        </p:nvSpPr>
        <p:spPr>
          <a:xfrm>
            <a:off x="841248" y="5129784"/>
            <a:ext cx="0" cy="164592"/>
          </a:xfrm>
          <a:prstGeom prst="line">
            <a:avLst/>
          </a:prstGeom>
          <a:noFill/>
          <a:ln w="22225">
            <a:solidFill>
              <a:srgbClr val="294C9D"/>
            </a:solidFill>
            <a:prstDash val="solid"/>
            <a:tailEnd type="triangle"/>
          </a:ln>
        </p:spPr>
      </p:sp>
      <p:sp>
        <p:nvSpPr>
          <p:cNvPr id="31" name="Shape 28"/>
          <p:cNvSpPr/>
          <p:nvPr/>
        </p:nvSpPr>
        <p:spPr>
          <a:xfrm>
            <a:off x="457200" y="5303520"/>
            <a:ext cx="8229600" cy="868680"/>
          </a:xfrm>
          <a:prstGeom prst="roundRect">
            <a:avLst>
              <a:gd name="adj" fmla="val 7368"/>
            </a:avLst>
          </a:prstGeom>
          <a:solidFill>
            <a:srgbClr val="1B2F5E"/>
          </a:solidFill>
          <a:ln/>
        </p:spPr>
      </p:sp>
      <p:sp>
        <p:nvSpPr>
          <p:cNvPr id="32" name="Shape 29"/>
          <p:cNvSpPr/>
          <p:nvPr/>
        </p:nvSpPr>
        <p:spPr>
          <a:xfrm>
            <a:off x="621792" y="5518404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33" name="Text 30"/>
          <p:cNvSpPr txBox="1"/>
          <p:nvPr/>
        </p:nvSpPr>
        <p:spPr>
          <a:xfrm>
            <a:off x="566928" y="553669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34" name="Text 31"/>
          <p:cNvSpPr txBox="1"/>
          <p:nvPr/>
        </p:nvSpPr>
        <p:spPr>
          <a:xfrm>
            <a:off x="1280160" y="5303520"/>
            <a:ext cx="2468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Тексеру</a:t>
            </a:r>
            <a:endParaRPr lang="en-US" sz="1500" dirty="0"/>
          </a:p>
        </p:txBody>
      </p:sp>
      <p:sp>
        <p:nvSpPr>
          <p:cNvPr id="35" name="Text 32"/>
          <p:cNvSpPr txBox="1"/>
          <p:nvPr/>
        </p:nvSpPr>
        <p:spPr>
          <a:xfrm>
            <a:off x="3794760" y="5303520"/>
            <a:ext cx="4754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E3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Қуат балансы, шекті жағдайлар, тәжірибе нәтижесімен салыстыру</a:t>
            </a:r>
            <a:endParaRPr lang="en-US" sz="13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Шектеулер және этикалық мәселелер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15-дәріс  ·  Тізбектерді талдаудағы жасанды интеллект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457200" y="1097280"/>
            <a:ext cx="4023360" cy="2514600"/>
          </a:xfrm>
          <a:prstGeom prst="roundRect">
            <a:avLst>
              <a:gd name="adj" fmla="val 2545"/>
            </a:avLst>
          </a:prstGeom>
          <a:solidFill>
            <a:srgbClr val="FCEFE4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640080" y="123444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Деректер сапасы</a:t>
            </a:r>
            <a:endParaRPr lang="en-US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640080" y="1691640"/>
            <a:ext cx="3657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Қате, толық емес немесе біржақты деректер қате модель береді: «garbage in — garbage out».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4663440" y="1097280"/>
            <a:ext cx="4023360" cy="2514600"/>
          </a:xfrm>
          <a:prstGeom prst="roundRect">
            <a:avLst>
              <a:gd name="adj" fmla="val 2545"/>
            </a:avLst>
          </a:prstGeom>
          <a:solidFill>
            <a:srgbClr val="FCEFE4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4846320" y="123444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Түсіндірілуі</a:t>
            </a:r>
            <a:endParaRPr lang="en-US" sz="1600" dirty="0"/>
          </a:p>
        </p:txBody>
      </p:sp>
      <p:sp>
        <p:nvSpPr>
          <p:cNvPr id="12" name="Text 9"/>
          <p:cNvSpPr txBox="1"/>
          <p:nvPr/>
        </p:nvSpPr>
        <p:spPr>
          <a:xfrm>
            <a:off x="4846320" y="1691640"/>
            <a:ext cx="3657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Энергетикалық қауіпсіздікте шешімнің </a:t>
            </a:r>
            <a:r>
              <a:rPr lang="en-US" sz="155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себебі</a:t>
            </a: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белгілі болуы керек — «қара жәшік» модельдер шектеулі қолданылады.</a:t>
            </a:r>
            <a:endParaRPr lang="en-US" sz="1550" dirty="0"/>
          </a:p>
        </p:txBody>
      </p:sp>
      <p:sp>
        <p:nvSpPr>
          <p:cNvPr id="13" name="Shape 10"/>
          <p:cNvSpPr/>
          <p:nvPr/>
        </p:nvSpPr>
        <p:spPr>
          <a:xfrm>
            <a:off x="457200" y="3794760"/>
            <a:ext cx="4023360" cy="2514600"/>
          </a:xfrm>
          <a:prstGeom prst="roundRect">
            <a:avLst>
              <a:gd name="adj" fmla="val 2545"/>
            </a:avLst>
          </a:prstGeom>
          <a:solidFill>
            <a:srgbClr val="FCEFE4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640080" y="393192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Физикаға сәйкестік</a:t>
            </a:r>
            <a:endParaRPr lang="en-US" sz="1600" dirty="0"/>
          </a:p>
        </p:txBody>
      </p:sp>
      <p:sp>
        <p:nvSpPr>
          <p:cNvPr id="15" name="Text 12"/>
          <p:cNvSpPr txBox="1"/>
          <p:nvPr/>
        </p:nvSpPr>
        <p:spPr>
          <a:xfrm>
            <a:off x="640080" y="4389120"/>
            <a:ext cx="3657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ЖИ моделі энергияның сақталу заңын бұзатын нәтиже беруі мүмкін — physics-informed тәсілдер бұны шектейді.</a:t>
            </a:r>
            <a:endParaRPr lang="en-US" sz="1550" dirty="0"/>
          </a:p>
        </p:txBody>
      </p:sp>
      <p:sp>
        <p:nvSpPr>
          <p:cNvPr id="16" name="Shape 13"/>
          <p:cNvSpPr/>
          <p:nvPr/>
        </p:nvSpPr>
        <p:spPr>
          <a:xfrm>
            <a:off x="4663440" y="3794760"/>
            <a:ext cx="4023360" cy="2514600"/>
          </a:xfrm>
          <a:prstGeom prst="roundRect">
            <a:avLst>
              <a:gd name="adj" fmla="val 2545"/>
            </a:avLst>
          </a:prstGeom>
          <a:solidFill>
            <a:srgbClr val="FCEFE4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4846320" y="393192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Киберқауіпсіздік</a:t>
            </a:r>
            <a:endParaRPr lang="en-US" sz="1600" dirty="0"/>
          </a:p>
        </p:txBody>
      </p:sp>
      <p:sp>
        <p:nvSpPr>
          <p:cNvPr id="18" name="Text 15"/>
          <p:cNvSpPr txBox="1"/>
          <p:nvPr/>
        </p:nvSpPr>
        <p:spPr>
          <a:xfrm>
            <a:off x="4846320" y="4389120"/>
            <a:ext cx="3657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Цифрлық қосалқы станциялар мен ЖИ жүйелері кибершабуылдардан қорғалуы тиіс.</a:t>
            </a:r>
            <a:endParaRPr lang="en-US" sz="15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Бақылау сұрақтары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15-дәріс  ·  Тізбектерді талдаудағы жасанды интеллект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457200" y="1097280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30936" y="1230521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548640" y="1221377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0" name="Text 7"/>
          <p:cNvSpPr txBox="1"/>
          <p:nvPr/>
        </p:nvSpPr>
        <p:spPr>
          <a:xfrm>
            <a:off x="1234440" y="1097280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Машиналық оқыту классикалық тізбек теориясын алмастыра ма, әлде толықтыра ма? Дәлелдеңіз.</a:t>
            </a:r>
            <a:endParaRPr lang="en-US" sz="1550" dirty="0"/>
          </a:p>
        </p:txBody>
      </p:sp>
      <p:sp>
        <p:nvSpPr>
          <p:cNvPr id="11" name="Shape 8"/>
          <p:cNvSpPr/>
          <p:nvPr/>
        </p:nvSpPr>
        <p:spPr>
          <a:xfrm>
            <a:off x="457200" y="1857538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FFFFF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630936" y="1990779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48640" y="1981635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4" name="Text 11"/>
          <p:cNvSpPr txBox="1"/>
          <p:nvPr/>
        </p:nvSpPr>
        <p:spPr>
          <a:xfrm>
            <a:off x="1234440" y="1857538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Суррогат модель оқыту аймағынан тыс неге сенімсіз?</a:t>
            </a:r>
            <a:endParaRPr lang="en-US" sz="1550" dirty="0"/>
          </a:p>
        </p:txBody>
      </p:sp>
      <p:sp>
        <p:nvSpPr>
          <p:cNvPr id="15" name="Shape 12"/>
          <p:cNvSpPr/>
          <p:nvPr/>
        </p:nvSpPr>
        <p:spPr>
          <a:xfrm>
            <a:off x="457200" y="2617797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630936" y="2751038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548640" y="274189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1234440" y="2617797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Нейрондық желіні оқытуға қажетті деректерді тізбек теориясы арқылы қалай генерациялауға болады?</a:t>
            </a:r>
            <a:endParaRPr lang="en-US" sz="1550" dirty="0"/>
          </a:p>
        </p:txBody>
      </p:sp>
      <p:sp>
        <p:nvSpPr>
          <p:cNvPr id="19" name="Shape 16"/>
          <p:cNvSpPr/>
          <p:nvPr/>
        </p:nvSpPr>
        <p:spPr>
          <a:xfrm>
            <a:off x="457200" y="3378055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FFFFF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630936" y="3511296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548640" y="350215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22" name="Text 19"/>
          <p:cNvSpPr txBox="1"/>
          <p:nvPr/>
        </p:nvSpPr>
        <p:spPr>
          <a:xfrm>
            <a:off x="1234440" y="3378055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Кабель кедергісінің температуралық коэффициентін өлшеу деректерінен қалай анықтайды?</a:t>
            </a:r>
            <a:endParaRPr lang="en-US" sz="1550" dirty="0"/>
          </a:p>
        </p:txBody>
      </p:sp>
      <p:sp>
        <p:nvSpPr>
          <p:cNvPr id="23" name="Shape 20"/>
          <p:cNvSpPr/>
          <p:nvPr/>
        </p:nvSpPr>
        <p:spPr>
          <a:xfrm>
            <a:off x="457200" y="4138313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630936" y="4271554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548640" y="4262410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26" name="Text 23"/>
          <p:cNvSpPr txBox="1"/>
          <p:nvPr/>
        </p:nvSpPr>
        <p:spPr>
          <a:xfrm>
            <a:off x="1234440" y="4138313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Ақауларды диагностикалауда қандай физикалық белгілер (features) пайдалы?</a:t>
            </a:r>
            <a:endParaRPr lang="en-US" sz="1550" dirty="0"/>
          </a:p>
        </p:txBody>
      </p:sp>
      <p:sp>
        <p:nvSpPr>
          <p:cNvPr id="27" name="Shape 24"/>
          <p:cNvSpPr/>
          <p:nvPr/>
        </p:nvSpPr>
        <p:spPr>
          <a:xfrm>
            <a:off x="457200" y="4898571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FFFFF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630936" y="5031813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9" name="Text 26"/>
          <p:cNvSpPr txBox="1"/>
          <p:nvPr/>
        </p:nvSpPr>
        <p:spPr>
          <a:xfrm>
            <a:off x="548640" y="5022669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300" dirty="0"/>
          </a:p>
        </p:txBody>
      </p:sp>
      <p:sp>
        <p:nvSpPr>
          <p:cNvPr id="30" name="Text 27"/>
          <p:cNvSpPr txBox="1"/>
          <p:nvPr/>
        </p:nvSpPr>
        <p:spPr>
          <a:xfrm>
            <a:off x="1234440" y="4898571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берген есеп шешімін қандай тәсілдермен тексеруге болады?</a:t>
            </a:r>
            <a:endParaRPr lang="en-US" sz="1550" dirty="0"/>
          </a:p>
        </p:txBody>
      </p:sp>
      <p:sp>
        <p:nvSpPr>
          <p:cNvPr id="31" name="Shape 28"/>
          <p:cNvSpPr/>
          <p:nvPr/>
        </p:nvSpPr>
        <p:spPr>
          <a:xfrm>
            <a:off x="457200" y="5658830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630936" y="5792071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33" name="Text 30"/>
          <p:cNvSpPr txBox="1"/>
          <p:nvPr/>
        </p:nvSpPr>
        <p:spPr>
          <a:xfrm>
            <a:off x="548640" y="5782927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300" dirty="0"/>
          </a:p>
        </p:txBody>
      </p:sp>
      <p:sp>
        <p:nvSpPr>
          <p:cNvPr id="34" name="Text 31"/>
          <p:cNvSpPr txBox="1"/>
          <p:nvPr/>
        </p:nvSpPr>
        <p:spPr>
          <a:xfrm>
            <a:off x="1234440" y="5658830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Энергетикада «қара жәшік» модельдерді қолданудың қандай тәуекелдері бар?</a:t>
            </a:r>
            <a:endParaRPr lang="en-US" sz="15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294C9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1939fe36-8a2f-544c-b1ef-3e560798ac68/scratchpad/lib/wm_big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69480" y="3749040"/>
            <a:ext cx="2286000" cy="369093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Қорытынды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143000"/>
            <a:ext cx="8229600" cy="735178"/>
          </a:xfrm>
          <a:prstGeom prst="roundRect">
            <a:avLst>
              <a:gd name="adj" fmla="val 8706"/>
            </a:avLst>
          </a:prstGeom>
          <a:solidFill>
            <a:srgbClr val="3558AA"/>
          </a:solidFill>
          <a:ln/>
        </p:spPr>
      </p:sp>
      <p:sp>
        <p:nvSpPr>
          <p:cNvPr id="5" name="Shape 2"/>
          <p:cNvSpPr/>
          <p:nvPr/>
        </p:nvSpPr>
        <p:spPr>
          <a:xfrm>
            <a:off x="630936" y="1336853"/>
            <a:ext cx="347472" cy="34747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530352" y="1309421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88720" y="1143000"/>
            <a:ext cx="7360920" cy="735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ЖИ классикалық тізбек теориясын алмастырмайды, оны деректерге негізделген модельдермен толықтырады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57200" y="1987906"/>
            <a:ext cx="8229600" cy="735178"/>
          </a:xfrm>
          <a:prstGeom prst="roundRect">
            <a:avLst>
              <a:gd name="adj" fmla="val 8706"/>
            </a:avLst>
          </a:prstGeom>
          <a:solidFill>
            <a:srgbClr val="3558AA"/>
          </a:solidFill>
          <a:ln/>
        </p:spPr>
      </p:sp>
      <p:sp>
        <p:nvSpPr>
          <p:cNvPr id="9" name="Shape 6"/>
          <p:cNvSpPr/>
          <p:nvPr/>
        </p:nvSpPr>
        <p:spPr>
          <a:xfrm>
            <a:off x="630936" y="2181758"/>
            <a:ext cx="347472" cy="34747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30352" y="2154326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88720" y="1987906"/>
            <a:ext cx="7360920" cy="735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Машиналық оқыту: мұғаліммен (регрессия, классификация), мұғалімсіз және күшейтілген түрлері бар</a:t>
            </a:r>
            <a:endParaRPr lang="en-US" sz="1500" dirty="0"/>
          </a:p>
        </p:txBody>
      </p:sp>
      <p:sp>
        <p:nvSpPr>
          <p:cNvPr id="12" name="Shape 9"/>
          <p:cNvSpPr/>
          <p:nvPr/>
        </p:nvSpPr>
        <p:spPr>
          <a:xfrm>
            <a:off x="457200" y="2832811"/>
            <a:ext cx="8229600" cy="735178"/>
          </a:xfrm>
          <a:prstGeom prst="roundRect">
            <a:avLst>
              <a:gd name="adj" fmla="val 8706"/>
            </a:avLst>
          </a:prstGeom>
          <a:solidFill>
            <a:srgbClr val="3558AA"/>
          </a:solidFill>
          <a:ln/>
        </p:spPr>
      </p:sp>
      <p:sp>
        <p:nvSpPr>
          <p:cNvPr id="13" name="Shape 10"/>
          <p:cNvSpPr/>
          <p:nvPr/>
        </p:nvSpPr>
        <p:spPr>
          <a:xfrm>
            <a:off x="630936" y="3026664"/>
            <a:ext cx="347472" cy="34747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530352" y="299923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15" name="Text 12"/>
          <p:cNvSpPr txBox="1"/>
          <p:nvPr/>
        </p:nvSpPr>
        <p:spPr>
          <a:xfrm>
            <a:off x="1188720" y="2832811"/>
            <a:ext cx="7360920" cy="735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Python, SPICE, MATLAB — тізбекті есептеудің және ЖИ-ге деректер дайындаудың негізгі құралдары</a:t>
            </a:r>
            <a:endParaRPr lang="en-US" sz="1500" dirty="0"/>
          </a:p>
        </p:txBody>
      </p:sp>
      <p:sp>
        <p:nvSpPr>
          <p:cNvPr id="16" name="Shape 13"/>
          <p:cNvSpPr/>
          <p:nvPr/>
        </p:nvSpPr>
        <p:spPr>
          <a:xfrm>
            <a:off x="457200" y="3677717"/>
            <a:ext cx="8229600" cy="735178"/>
          </a:xfrm>
          <a:prstGeom prst="roundRect">
            <a:avLst>
              <a:gd name="adj" fmla="val 8706"/>
            </a:avLst>
          </a:prstGeom>
          <a:solidFill>
            <a:srgbClr val="3558AA"/>
          </a:solidFill>
          <a:ln/>
        </p:spPr>
      </p:sp>
      <p:sp>
        <p:nvSpPr>
          <p:cNvPr id="17" name="Shape 14"/>
          <p:cNvSpPr/>
          <p:nvPr/>
        </p:nvSpPr>
        <p:spPr>
          <a:xfrm>
            <a:off x="630936" y="3871570"/>
            <a:ext cx="347472" cy="34747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530352" y="3844138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19" name="Text 16"/>
          <p:cNvSpPr txBox="1"/>
          <p:nvPr/>
        </p:nvSpPr>
        <p:spPr>
          <a:xfrm>
            <a:off x="1188720" y="3677717"/>
            <a:ext cx="7360920" cy="735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Суррогат модельдер мен классификаторлар энергетикада болжау, диагностика және басқару үшін қолданылады</a:t>
            </a:r>
            <a:endParaRPr lang="en-US" sz="1500" dirty="0"/>
          </a:p>
        </p:txBody>
      </p:sp>
      <p:sp>
        <p:nvSpPr>
          <p:cNvPr id="20" name="Shape 17"/>
          <p:cNvSpPr/>
          <p:nvPr/>
        </p:nvSpPr>
        <p:spPr>
          <a:xfrm>
            <a:off x="457200" y="4522622"/>
            <a:ext cx="8229600" cy="735178"/>
          </a:xfrm>
          <a:prstGeom prst="roundRect">
            <a:avLst>
              <a:gd name="adj" fmla="val 8706"/>
            </a:avLst>
          </a:prstGeom>
          <a:solidFill>
            <a:srgbClr val="3558AA"/>
          </a:solidFill>
          <a:ln/>
        </p:spPr>
      </p:sp>
      <p:sp>
        <p:nvSpPr>
          <p:cNvPr id="21" name="Shape 18"/>
          <p:cNvSpPr/>
          <p:nvPr/>
        </p:nvSpPr>
        <p:spPr>
          <a:xfrm>
            <a:off x="630936" y="4716475"/>
            <a:ext cx="347472" cy="34747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30352" y="4689043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23" name="Text 20"/>
          <p:cNvSpPr txBox="1"/>
          <p:nvPr/>
        </p:nvSpPr>
        <p:spPr>
          <a:xfrm>
            <a:off x="1188720" y="4522622"/>
            <a:ext cx="7360920" cy="735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Кез келген ЖИ нәтижесі Кирхгоф заңдары, қуат балансы және өлшем бірліктері арқылы тексерілуі тиіс</a:t>
            </a:r>
            <a:endParaRPr lang="en-US" sz="1500" dirty="0"/>
          </a:p>
        </p:txBody>
      </p:sp>
      <p:sp>
        <p:nvSpPr>
          <p:cNvPr id="24" name="Text 21"/>
          <p:cNvSpPr txBox="1"/>
          <p:nvPr/>
        </p:nvSpPr>
        <p:spPr>
          <a:xfrm>
            <a:off x="457200" y="54406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ӘДЕБИЕТ (силлабус бойынша)</a:t>
            </a:r>
            <a:endParaRPr lang="en-US" sz="1000" dirty="0"/>
          </a:p>
        </p:txBody>
      </p:sp>
      <p:sp>
        <p:nvSpPr>
          <p:cNvPr id="25" name="Text 22"/>
          <p:cNvSpPr txBox="1"/>
          <p:nvPr/>
        </p:nvSpPr>
        <p:spPr>
          <a:xfrm>
            <a:off x="457200" y="5687568"/>
            <a:ext cx="6766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[5] Floyd T. L., Buchla D. M. Principles of Electric Circuits, 10th ed. — 853–876 б.</a:t>
            </a:r>
            <a:endParaRPr lang="en-US" sz="1100" dirty="0"/>
          </a:p>
        </p:txBody>
      </p:sp>
      <p:sp>
        <p:nvSpPr>
          <p:cNvPr id="26" name="Text 23"/>
          <p:cNvSpPr txBox="1"/>
          <p:nvPr/>
        </p:nvSpPr>
        <p:spPr>
          <a:xfrm>
            <a:off x="457200" y="649224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15-дәріс</a:t>
            </a:r>
            <a:endParaRPr lang="en-US" sz="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ELC5421 15-дәріс: Электр тізбектерін талдау және модельдеуде жасанды интеллект әдістерін қолдану</dc:title>
  <dc:subject>PptxGenJS Presentation</dc:subject>
  <dc:creator>Мамадияров М. М.</dc:creator>
  <cp:lastModifiedBy>Мамадияров М. М.</cp:lastModifiedBy>
  <cp:revision>1</cp:revision>
  <dcterms:created xsi:type="dcterms:W3CDTF">2026-09-29T10:51:27Z</dcterms:created>
  <dcterms:modified xsi:type="dcterms:W3CDTF">2026-09-29T10:51:27Z</dcterms:modified>
</cp:coreProperties>
</file>