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57400"/>
            <a:ext cx="10058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70632"/>
            <a:ext cx="10058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Радиотехника пәніне кіріспе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Дәріс мазмұны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115568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11556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34440" y="1115568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81328" y="1124712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Радиотехника ұғымы және оның міндеттері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810511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810511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34440" y="1810511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81328" y="1819655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Радиотехникалық жүйенің жалпы құрылымы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505456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505456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34440" y="2505456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81328" y="2514600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Радиосигнал және ақпарат тасымалдау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3200400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2004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4440" y="3200400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81328" y="3209544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Жиілік диапазондары және радиотолқындар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895344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895344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4440" y="3895344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81328" y="3904488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Негізгі радиотехникалық құрылғылар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590288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59028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4440" y="4590288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81328" y="4599432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Қабылдау және тарату трактілері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5285232"/>
            <a:ext cx="502920" cy="50292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528523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34440" y="5285232"/>
            <a:ext cx="1005840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81328" y="5294376"/>
            <a:ext cx="950976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766"/>
                </a:solidFill>
                <a:latin typeface="Aptos"/>
              </a:rPr>
              <a:t>Қазіргі радиожүйелердегі қолданылуы</a:t>
            </a:r>
          </a:p>
        </p:txBody>
      </p:sp>
      <p:pic>
        <p:nvPicPr>
          <p:cNvPr id="35" name="Picture 34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Оқу нәтижелері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05156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F54A2"/>
                </a:solidFill>
                <a:latin typeface="Aptos"/>
              </a:rPr>
              <a:t>Дәріс соңында студент: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72768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64208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011680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радиотехниканың мақсаты мен негізгі міндеттерін түсіндіреді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1572768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664208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2011680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радиотехникалық жүйенің функционалдық блоктарын ажыратады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17520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108960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456432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сигнал, тасымалдаушы және арна ұғымдарын байланыстырады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3017520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3108960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456432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радиожиілік диапазондарының ерекшелігін сипаттайды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462272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553712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901183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таратқыш пен қабылдағыштың негізгі қызметін түсіндіреді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4462272"/>
            <a:ext cx="5257800" cy="11430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09360" y="4553712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4901183"/>
            <a:ext cx="4892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келесі дәрістердегі құрылғылардың пән логикасындағы орнын көреді</a:t>
            </a:r>
          </a:p>
        </p:txBody>
      </p:sp>
      <p:pic>
        <p:nvPicPr>
          <p:cNvPr id="26" name="Picture 25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Радиотехника дегеніміз не?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078992"/>
            <a:ext cx="1115568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F3766"/>
                </a:solidFill>
                <a:latin typeface="Aptos"/>
              </a:rPr>
              <a:t>Радиотехника — электромагниттік тербелістер мен толқындарды ақпаратты қалыптастыру, түрлендіру, тарату, қабылдау және өңдеу үшін пайдаланатын техника саласы.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03120"/>
            <a:ext cx="274320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194560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Сигнал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542032"/>
            <a:ext cx="2377440" cy="137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Ақпаратты электрлік немесе электромагниттік түрде бейнелейді.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103120"/>
            <a:ext cx="274320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11880" y="2194560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868F"/>
                </a:solidFill>
                <a:latin typeface="Aptos"/>
              </a:rPr>
              <a:t>Арна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2542032"/>
            <a:ext cx="2377440" cy="137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Сигнал таралатын физикалық орта.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2103120"/>
            <a:ext cx="274320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2194560"/>
            <a:ext cx="23774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45E0A"/>
                </a:solidFill>
                <a:latin typeface="Aptos"/>
              </a:rPr>
              <a:t>Құрылғы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542032"/>
            <a:ext cx="2377440" cy="137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Сигналды күшейтеді, сүзеді және түрлендіреді.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81160" y="2103120"/>
            <a:ext cx="23774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64040" y="2194560"/>
            <a:ext cx="2011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D8246"/>
                </a:solidFill>
                <a:latin typeface="Aptos"/>
              </a:rPr>
              <a:t>Жүйе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64040" y="2542032"/>
            <a:ext cx="2011680" cy="13715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Құрылғылардың бір мақсатқа біріктірілген жиынтығы.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4617720"/>
            <a:ext cx="1097280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663440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Негізгі мақсат: ақпаратты қажетті қашықтыққа сенімді, сапалы және тиімді жеткізу.</a:t>
            </a:r>
          </a:p>
        </p:txBody>
      </p:sp>
      <p:pic>
        <p:nvPicPr>
          <p:cNvPr id="22" name="Picture 21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Радиотехникалық жүйенің жалпы құрылымы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078992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5C697D"/>
                </a:solidFill>
                <a:latin typeface="Aptos"/>
              </a:rPr>
              <a:t>Ақпараттың қозғалысын функционалдық блоктар арқылы көрсетуге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48840"/>
            <a:ext cx="1783080" cy="91440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6072" y="222199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Ақпарат көзі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50008" y="2395728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2148840"/>
            <a:ext cx="1783080" cy="91440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62072" y="222199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Таратқыш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8" y="2395728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4920" y="2148840"/>
            <a:ext cx="1783080" cy="91440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48072" y="222199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Арна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2008" y="2395728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60920" y="2148840"/>
            <a:ext cx="1783080" cy="91440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34072" y="222199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Қабылдағыш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8008" y="2395728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46920" y="2148840"/>
            <a:ext cx="17830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20072" y="222199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Ақпарат</a:t>
            </a:r>
            <a:br/>
            <a:r>
              <a:rPr sz="1500" b="1">
                <a:solidFill>
                  <a:srgbClr val="FFFFFF"/>
                </a:solidFill>
                <a:latin typeface="Aptos"/>
              </a:rPr>
              <a:t>тұтынушысы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365760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Таратқыш ақпараттық сигналды радиожиілік диапазонына көшіреді және сәулеленуге дайындайды.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Арнада сигнал әлсірейді, шу мен кедергілер әсер етеді.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Қабылдағыш пайдалы сигналды бөліп алып, бастапқы ақпаратты қалпына келтіреді.</a:t>
            </a:r>
          </a:p>
        </p:txBody>
      </p:sp>
      <p:pic>
        <p:nvPicPr>
          <p:cNvPr id="23" name="Picture 22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Радиосигнал және тасымалдаушы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078992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5C697D"/>
                </a:solidFill>
                <a:latin typeface="Aptos"/>
              </a:rPr>
              <a:t>Ақпараттық сигнал жоғары жиілікті тасымалдаушы тербеліске енгізілгенде радиоканал арқылы тиімді таратылады.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37360"/>
            <a:ext cx="2148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868F"/>
                </a:solidFill>
                <a:latin typeface="Aptos"/>
              </a:rPr>
              <a:t>Ақпараттық сигнал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0" y="2057400"/>
            <a:ext cx="8046720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2743200" y="2041741"/>
            <a:ext cx="81280" cy="1565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824480" y="2026145"/>
            <a:ext cx="81280" cy="1559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905760" y="2010676"/>
            <a:ext cx="81280" cy="1546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987040" y="1995394"/>
            <a:ext cx="81280" cy="1528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068320" y="1980362"/>
            <a:ext cx="81280" cy="1503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149600" y="1965640"/>
            <a:ext cx="81280" cy="1472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230880" y="1951288"/>
            <a:ext cx="81280" cy="143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3312160" y="1937363"/>
            <a:ext cx="81280" cy="1392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393440" y="1923922"/>
            <a:ext cx="81280" cy="1344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474720" y="1911018"/>
            <a:ext cx="81280" cy="1290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556000" y="1898703"/>
            <a:ext cx="81280" cy="1231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3637280" y="1887027"/>
            <a:ext cx="81280" cy="1167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3718560" y="1876038"/>
            <a:ext cx="81280" cy="1098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3799840" y="1865778"/>
            <a:ext cx="81280" cy="102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881120" y="1856290"/>
            <a:ext cx="81279" cy="948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3962399" y="1847612"/>
            <a:ext cx="81281" cy="867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043680" y="1839779"/>
            <a:ext cx="81280" cy="783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4124960" y="1832822"/>
            <a:ext cx="81280" cy="695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4206240" y="1826770"/>
            <a:ext cx="81280" cy="60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4287520" y="1821646"/>
            <a:ext cx="81280" cy="512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4368800" y="1817471"/>
            <a:ext cx="81280" cy="417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4450080" y="1814262"/>
            <a:ext cx="81280" cy="320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4531360" y="1812033"/>
            <a:ext cx="81280" cy="222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4612640" y="1810791"/>
            <a:ext cx="81280" cy="124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693920" y="1810543"/>
            <a:ext cx="81280" cy="24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4775200" y="1810543"/>
            <a:ext cx="81280" cy="74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856480" y="1811288"/>
            <a:ext cx="81280" cy="17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4937760" y="1813024"/>
            <a:ext cx="81280" cy="272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5019040" y="1815745"/>
            <a:ext cx="81280" cy="369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5100320" y="1819438"/>
            <a:ext cx="81279" cy="46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5181599" y="1824090"/>
            <a:ext cx="81281" cy="559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5262880" y="1829681"/>
            <a:ext cx="81280" cy="650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5344160" y="1836189"/>
            <a:ext cx="81280" cy="739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425440" y="1843588"/>
            <a:ext cx="81280" cy="82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506720" y="1851848"/>
            <a:ext cx="81280" cy="908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588000" y="1860935"/>
            <a:ext cx="81280" cy="987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669280" y="1870814"/>
            <a:ext cx="81280" cy="1063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750560" y="1881444"/>
            <a:ext cx="81280" cy="1133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831840" y="1892782"/>
            <a:ext cx="81280" cy="1200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913120" y="1904783"/>
            <a:ext cx="81280" cy="1261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994400" y="1917399"/>
            <a:ext cx="81279" cy="1318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6075679" y="1930579"/>
            <a:ext cx="81281" cy="1369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6156960" y="1944269"/>
            <a:ext cx="81280" cy="141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6238240" y="1958415"/>
            <a:ext cx="81280" cy="1454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6319520" y="1972959"/>
            <a:ext cx="81280" cy="1488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6400800" y="1987843"/>
            <a:ext cx="81280" cy="1516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6482080" y="2003007"/>
            <a:ext cx="81280" cy="1538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6563360" y="2018391"/>
            <a:ext cx="81280" cy="1554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6644640" y="2033931"/>
            <a:ext cx="81280" cy="1563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6725920" y="2049566"/>
            <a:ext cx="81280" cy="1566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6807200" y="2065233"/>
            <a:ext cx="81280" cy="1563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6888480" y="2080868"/>
            <a:ext cx="81280" cy="1554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6969760" y="2096408"/>
            <a:ext cx="81280" cy="1538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7051040" y="2111792"/>
            <a:ext cx="81280" cy="1516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7132320" y="2126956"/>
            <a:ext cx="81280" cy="1488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7213600" y="2141840"/>
            <a:ext cx="81280" cy="1454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7294880" y="2156384"/>
            <a:ext cx="81280" cy="141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7376160" y="2170530"/>
            <a:ext cx="81279" cy="1369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7457439" y="2184220"/>
            <a:ext cx="81280" cy="1318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7538719" y="2197400"/>
            <a:ext cx="81280" cy="1261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7619999" y="2210016"/>
            <a:ext cx="81281" cy="1200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701280" y="2222017"/>
            <a:ext cx="81280" cy="1133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7782560" y="2233355"/>
            <a:ext cx="81280" cy="1063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7863840" y="2243985"/>
            <a:ext cx="81280" cy="987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7945120" y="2253864"/>
            <a:ext cx="81280" cy="908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8026400" y="2262951"/>
            <a:ext cx="81280" cy="82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8107680" y="2271211"/>
            <a:ext cx="81280" cy="739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8188960" y="2278610"/>
            <a:ext cx="81280" cy="650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8270240" y="2285118"/>
            <a:ext cx="81280" cy="559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8351520" y="2290709"/>
            <a:ext cx="81280" cy="46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8432800" y="2295361"/>
            <a:ext cx="81280" cy="369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8514080" y="2299054"/>
            <a:ext cx="81280" cy="272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8595360" y="2301775"/>
            <a:ext cx="81280" cy="17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8676640" y="2303511"/>
            <a:ext cx="81280" cy="74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8757920" y="2304008"/>
            <a:ext cx="81280" cy="24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8839200" y="2302766"/>
            <a:ext cx="81280" cy="124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8920480" y="2300537"/>
            <a:ext cx="81280" cy="222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9001760" y="2297328"/>
            <a:ext cx="81280" cy="320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9083040" y="2293153"/>
            <a:ext cx="81280" cy="417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9164320" y="2288029"/>
            <a:ext cx="81280" cy="512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9245600" y="2281977"/>
            <a:ext cx="81280" cy="60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9326880" y="2275020"/>
            <a:ext cx="81279" cy="695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9408159" y="2267187"/>
            <a:ext cx="81281" cy="783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9489440" y="2258509"/>
            <a:ext cx="81280" cy="867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9570720" y="2249021"/>
            <a:ext cx="81280" cy="948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9652000" y="2238761"/>
            <a:ext cx="81280" cy="102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9733280" y="2227772"/>
            <a:ext cx="81280" cy="1098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9814560" y="2216096"/>
            <a:ext cx="81280" cy="1167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9895840" y="2203781"/>
            <a:ext cx="81280" cy="1231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9977120" y="2190877"/>
            <a:ext cx="81280" cy="1290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10058400" y="2177436"/>
            <a:ext cx="81280" cy="1344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10139680" y="2163511"/>
            <a:ext cx="81280" cy="1392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10220960" y="2149159"/>
            <a:ext cx="81280" cy="143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10302240" y="2134437"/>
            <a:ext cx="81280" cy="1472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10383520" y="2119405"/>
            <a:ext cx="81280" cy="1503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10464800" y="2104123"/>
            <a:ext cx="81280" cy="1528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10546080" y="2088654"/>
            <a:ext cx="81280" cy="1546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10627360" y="2073058"/>
            <a:ext cx="81280" cy="1559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10708640" y="2057400"/>
            <a:ext cx="81280" cy="1565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502920" y="2971800"/>
            <a:ext cx="2148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F54A2"/>
                </a:solidFill>
                <a:latin typeface="Aptos"/>
              </a:rPr>
              <a:t>Тасымалдаушы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2743200" y="3291840"/>
            <a:ext cx="8046720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1" name="Connector 110"/>
          <p:cNvCxnSpPr/>
          <p:nvPr/>
        </p:nvCxnSpPr>
        <p:spPr>
          <a:xfrm flipV="1">
            <a:off x="2743200" y="3185728"/>
            <a:ext cx="81280" cy="10611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2824480" y="3100218"/>
            <a:ext cx="81280" cy="8551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2905760" y="3051911"/>
            <a:ext cx="81280" cy="4830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2987040" y="3050185"/>
            <a:ext cx="81280" cy="17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3068320" y="3050185"/>
            <a:ext cx="81280" cy="451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3149600" y="3095375"/>
            <a:ext cx="81280" cy="8333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3230880" y="3178709"/>
            <a:ext cx="81280" cy="10529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3312160" y="3284006"/>
            <a:ext cx="81280" cy="1068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3393440" y="3390824"/>
            <a:ext cx="81280" cy="876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3474720" y="3478425"/>
            <a:ext cx="81280" cy="513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3556000" y="3529801"/>
            <a:ext cx="81280" cy="51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3637280" y="3492949"/>
            <a:ext cx="81280" cy="420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3718560" y="3411876"/>
            <a:ext cx="81280" cy="8107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3799840" y="3307498"/>
            <a:ext cx="81280" cy="1043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3881120" y="3200080"/>
            <a:ext cx="81279" cy="1074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3962399" y="3110478"/>
            <a:ext cx="81281" cy="8960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4043680" y="3056086"/>
            <a:ext cx="81280" cy="543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V="1">
            <a:off x="4124960" y="3047464"/>
            <a:ext cx="81280" cy="862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4206240" y="3047464"/>
            <a:ext cx="81280" cy="3882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4287520" y="3086288"/>
            <a:ext cx="81280" cy="787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4368800" y="3165019"/>
            <a:ext cx="81280" cy="10335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4450080" y="3268371"/>
            <a:ext cx="81280" cy="10790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4531360" y="3376280"/>
            <a:ext cx="81280" cy="9151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4612640" y="3467795"/>
            <a:ext cx="81280" cy="5735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4693920" y="3525149"/>
            <a:ext cx="81280" cy="120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 flipV="1">
            <a:off x="4775200" y="3501627"/>
            <a:ext cx="81280" cy="3557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 flipV="1">
            <a:off x="4856480" y="3425317"/>
            <a:ext cx="81280" cy="7631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 flipV="1">
            <a:off x="4937760" y="3323094"/>
            <a:ext cx="81280" cy="10222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 flipV="1">
            <a:off x="5019040" y="3214802"/>
            <a:ext cx="81280" cy="1082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5100320" y="3121467"/>
            <a:ext cx="81279" cy="933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5181599" y="3061210"/>
            <a:ext cx="81281" cy="602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V="1">
            <a:off x="5262880" y="3045728"/>
            <a:ext cx="81280" cy="1548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5344160" y="3045728"/>
            <a:ext cx="81280" cy="323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5425440" y="3078028"/>
            <a:ext cx="81280" cy="7381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5506720" y="3151839"/>
            <a:ext cx="81280" cy="1009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5588000" y="3252831"/>
            <a:ext cx="81280" cy="1085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5669280" y="3361396"/>
            <a:ext cx="81280" cy="950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5750560" y="3456457"/>
            <a:ext cx="81280" cy="631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5831840" y="3519558"/>
            <a:ext cx="81280" cy="188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5913120" y="3509460"/>
            <a:ext cx="81280" cy="2898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5994400" y="3438221"/>
            <a:ext cx="81279" cy="712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 flipV="1">
            <a:off x="6075679" y="3338563"/>
            <a:ext cx="81281" cy="9965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6156960" y="3229834"/>
            <a:ext cx="81280" cy="1087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6238240" y="3133143"/>
            <a:ext cx="81280" cy="9669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6319520" y="3067262"/>
            <a:ext cx="81280" cy="6588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6400800" y="3044983"/>
            <a:ext cx="81280" cy="2227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6482080" y="3044983"/>
            <a:ext cx="81280" cy="2564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6563360" y="3070629"/>
            <a:ext cx="81280" cy="685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6644640" y="3139223"/>
            <a:ext cx="81280" cy="9822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6725920" y="3237447"/>
            <a:ext cx="81280" cy="10878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6807200" y="3346232"/>
            <a:ext cx="81280" cy="9822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6888480" y="3444456"/>
            <a:ext cx="81280" cy="685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6969760" y="3513050"/>
            <a:ext cx="81280" cy="2564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7051040" y="3516417"/>
            <a:ext cx="81280" cy="2227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7132320" y="3450536"/>
            <a:ext cx="81280" cy="6588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V="1">
            <a:off x="7213600" y="3353845"/>
            <a:ext cx="81280" cy="9669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 flipV="1">
            <a:off x="7294880" y="3245116"/>
            <a:ext cx="81280" cy="1087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7376160" y="3145458"/>
            <a:ext cx="81279" cy="9965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7457439" y="3074219"/>
            <a:ext cx="81280" cy="712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7538719" y="3045231"/>
            <a:ext cx="81280" cy="2898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>
            <a:off x="7619999" y="3045231"/>
            <a:ext cx="81281" cy="188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>
            <a:off x="7701280" y="3064121"/>
            <a:ext cx="81280" cy="631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>
            <a:off x="7782560" y="3127222"/>
            <a:ext cx="81280" cy="950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>
            <a:off x="7863840" y="3222283"/>
            <a:ext cx="81280" cy="1085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7945120" y="3330848"/>
            <a:ext cx="81280" cy="1009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8026400" y="3431840"/>
            <a:ext cx="81280" cy="7381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8107680" y="3505651"/>
            <a:ext cx="81280" cy="323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 flipV="1">
            <a:off x="8188960" y="3522469"/>
            <a:ext cx="81280" cy="1548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 flipV="1">
            <a:off x="8270240" y="3462212"/>
            <a:ext cx="81280" cy="602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 flipV="1">
            <a:off x="8351520" y="3368877"/>
            <a:ext cx="81280" cy="933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8432800" y="3260585"/>
            <a:ext cx="81280" cy="1082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8514080" y="3158362"/>
            <a:ext cx="81280" cy="10222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8595360" y="3082052"/>
            <a:ext cx="81280" cy="7631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 flipV="1">
            <a:off x="8676640" y="3046473"/>
            <a:ext cx="81280" cy="3557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8757920" y="3046473"/>
            <a:ext cx="81280" cy="120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8839200" y="3058530"/>
            <a:ext cx="81280" cy="5735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>
            <a:off x="8920480" y="3115884"/>
            <a:ext cx="81280" cy="9151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9001760" y="3207399"/>
            <a:ext cx="81280" cy="10790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9083040" y="3315308"/>
            <a:ext cx="81280" cy="10335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9164320" y="3418660"/>
            <a:ext cx="81280" cy="787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9245600" y="3497391"/>
            <a:ext cx="81280" cy="3882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 flipV="1">
            <a:off x="9326880" y="3527593"/>
            <a:ext cx="81279" cy="862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 flipV="1">
            <a:off x="9408159" y="3473201"/>
            <a:ext cx="81281" cy="543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 flipV="1">
            <a:off x="9489440" y="3383599"/>
            <a:ext cx="81280" cy="8960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 flipV="1">
            <a:off x="9570720" y="3276181"/>
            <a:ext cx="81280" cy="1074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 flipV="1">
            <a:off x="9652000" y="3171803"/>
            <a:ext cx="81280" cy="1043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 flipV="1">
            <a:off x="9733280" y="3090730"/>
            <a:ext cx="81280" cy="8107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 flipV="1">
            <a:off x="9814560" y="3048702"/>
            <a:ext cx="81280" cy="420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9895840" y="3048702"/>
            <a:ext cx="81280" cy="51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9977120" y="3053878"/>
            <a:ext cx="81280" cy="513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10058400" y="3105254"/>
            <a:ext cx="81280" cy="876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>
            <a:off x="10139680" y="3192855"/>
            <a:ext cx="81280" cy="1068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>
            <a:off x="10220960" y="3299673"/>
            <a:ext cx="81280" cy="10529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>
            <a:off x="10302240" y="3404970"/>
            <a:ext cx="81280" cy="8333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10383520" y="3488304"/>
            <a:ext cx="81280" cy="451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 flipV="1">
            <a:off x="10464800" y="3531768"/>
            <a:ext cx="81280" cy="17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 flipV="1">
            <a:off x="10546080" y="3483461"/>
            <a:ext cx="81280" cy="4830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 flipV="1">
            <a:off x="10627360" y="3397951"/>
            <a:ext cx="81280" cy="8551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 flipV="1">
            <a:off x="10708640" y="3291840"/>
            <a:ext cx="81280" cy="10611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502920" y="4206240"/>
            <a:ext cx="2148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C45E0A"/>
                </a:solidFill>
                <a:latin typeface="Aptos"/>
              </a:rPr>
              <a:t>Модуляцияланған сигнал</a:t>
            </a:r>
          </a:p>
        </p:txBody>
      </p:sp>
      <p:sp>
        <p:nvSpPr>
          <p:cNvPr id="211" name="Rectangle 210"/>
          <p:cNvSpPr/>
          <p:nvPr/>
        </p:nvSpPr>
        <p:spPr>
          <a:xfrm>
            <a:off x="2743200" y="4526279"/>
            <a:ext cx="8046720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2" name="Connector 211"/>
          <p:cNvCxnSpPr/>
          <p:nvPr/>
        </p:nvCxnSpPr>
        <p:spPr>
          <a:xfrm flipV="1">
            <a:off x="2743200" y="4454952"/>
            <a:ext cx="81280" cy="7132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 flipV="1">
            <a:off x="2824480" y="4393235"/>
            <a:ext cx="81280" cy="6171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 flipV="1">
            <a:off x="2905760" y="4354434"/>
            <a:ext cx="81280" cy="3880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 flipV="1">
            <a:off x="2987040" y="4347962"/>
            <a:ext cx="81280" cy="64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>
            <a:off x="3068320" y="4347962"/>
            <a:ext cx="81280" cy="2916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>
            <a:off x="3149600" y="4377122"/>
            <a:ext cx="81280" cy="6090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>
            <a:off x="3230880" y="4438028"/>
            <a:ext cx="81280" cy="8198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>
            <a:off x="3312160" y="4520010"/>
            <a:ext cx="81280" cy="874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>
            <a:off x="3393440" y="4607464"/>
            <a:ext cx="81280" cy="7540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>
            <a:off x="3474720" y="4682867"/>
            <a:ext cx="81280" cy="4746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 221"/>
          <p:cNvCxnSpPr/>
          <p:nvPr/>
        </p:nvCxnSpPr>
        <p:spPr>
          <a:xfrm>
            <a:off x="3556000" y="4730335"/>
            <a:ext cx="81280" cy="868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222"/>
          <p:cNvCxnSpPr/>
          <p:nvPr/>
        </p:nvCxnSpPr>
        <p:spPr>
          <a:xfrm flipV="1">
            <a:off x="3637280" y="4705574"/>
            <a:ext cx="81280" cy="3344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223"/>
          <p:cNvCxnSpPr/>
          <p:nvPr/>
        </p:nvCxnSpPr>
        <p:spPr>
          <a:xfrm flipV="1">
            <a:off x="3718560" y="4635165"/>
            <a:ext cx="81280" cy="7040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224"/>
          <p:cNvCxnSpPr/>
          <p:nvPr/>
        </p:nvCxnSpPr>
        <p:spPr>
          <a:xfrm flipV="1">
            <a:off x="3799840" y="4540711"/>
            <a:ext cx="81280" cy="944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 flipV="1">
            <a:off x="3881120" y="4440476"/>
            <a:ext cx="81279" cy="10023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 flipV="1">
            <a:off x="3962399" y="4354457"/>
            <a:ext cx="81281" cy="860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227"/>
          <p:cNvCxnSpPr/>
          <p:nvPr/>
        </p:nvCxnSpPr>
        <p:spPr>
          <a:xfrm flipV="1">
            <a:off x="4043680" y="4300307"/>
            <a:ext cx="81280" cy="5415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 flipV="1">
            <a:off x="4124960" y="4289634"/>
            <a:ext cx="81280" cy="1067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229"/>
          <p:cNvCxnSpPr/>
          <p:nvPr/>
        </p:nvCxnSpPr>
        <p:spPr>
          <a:xfrm>
            <a:off x="4206240" y="4289634"/>
            <a:ext cx="81280" cy="3583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230"/>
          <p:cNvCxnSpPr/>
          <p:nvPr/>
        </p:nvCxnSpPr>
        <p:spPr>
          <a:xfrm>
            <a:off x="4287520" y="4325466"/>
            <a:ext cx="81280" cy="7599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>
            <a:off x="4368800" y="4401460"/>
            <a:ext cx="81280" cy="10158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>
            <a:off x="4450080" y="4503043"/>
            <a:ext cx="81280" cy="10722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>
            <a:off x="4531360" y="4610271"/>
            <a:ext cx="81280" cy="9158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>
            <a:off x="4612640" y="4701856"/>
            <a:ext cx="81280" cy="5764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>
            <a:off x="4693920" y="4759496"/>
            <a:ext cx="81280" cy="1213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 flipV="1">
            <a:off x="4775200" y="4735836"/>
            <a:ext cx="81280" cy="3579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 flipV="1">
            <a:off x="4856480" y="4659282"/>
            <a:ext cx="81280" cy="765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238"/>
          <p:cNvCxnSpPr/>
          <p:nvPr/>
        </p:nvCxnSpPr>
        <p:spPr>
          <a:xfrm flipV="1">
            <a:off x="4937760" y="4557302"/>
            <a:ext cx="81280" cy="10198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239"/>
          <p:cNvCxnSpPr/>
          <p:nvPr/>
        </p:nvCxnSpPr>
        <p:spPr>
          <a:xfrm flipV="1">
            <a:off x="5019040" y="4450217"/>
            <a:ext cx="81280" cy="10708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240"/>
          <p:cNvCxnSpPr/>
          <p:nvPr/>
        </p:nvCxnSpPr>
        <p:spPr>
          <a:xfrm flipV="1">
            <a:off x="5100320" y="4359187"/>
            <a:ext cx="81279" cy="9103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241"/>
          <p:cNvCxnSpPr/>
          <p:nvPr/>
        </p:nvCxnSpPr>
        <p:spPr>
          <a:xfrm flipV="1">
            <a:off x="5181599" y="4301917"/>
            <a:ext cx="81281" cy="5727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242"/>
          <p:cNvCxnSpPr/>
          <p:nvPr/>
        </p:nvCxnSpPr>
        <p:spPr>
          <a:xfrm flipV="1">
            <a:off x="5262880" y="4289127"/>
            <a:ext cx="81280" cy="1279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243"/>
          <p:cNvCxnSpPr/>
          <p:nvPr/>
        </p:nvCxnSpPr>
        <p:spPr>
          <a:xfrm>
            <a:off x="5344160" y="4289127"/>
            <a:ext cx="81280" cy="3336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244"/>
          <p:cNvCxnSpPr/>
          <p:nvPr/>
        </p:nvCxnSpPr>
        <p:spPr>
          <a:xfrm>
            <a:off x="5425440" y="4322494"/>
            <a:ext cx="81280" cy="7198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>
            <a:off x="5506720" y="4394483"/>
            <a:ext cx="81280" cy="9557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Connector 246"/>
          <p:cNvCxnSpPr/>
          <p:nvPr/>
        </p:nvCxnSpPr>
        <p:spPr>
          <a:xfrm>
            <a:off x="5588000" y="4490059"/>
            <a:ext cx="81280" cy="9983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 247"/>
          <p:cNvCxnSpPr/>
          <p:nvPr/>
        </p:nvCxnSpPr>
        <p:spPr>
          <a:xfrm>
            <a:off x="5669280" y="4589890"/>
            <a:ext cx="81280" cy="8445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248"/>
          <p:cNvCxnSpPr/>
          <p:nvPr/>
        </p:nvCxnSpPr>
        <p:spPr>
          <a:xfrm>
            <a:off x="5750560" y="4674343"/>
            <a:ext cx="81280" cy="5309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249"/>
          <p:cNvCxnSpPr/>
          <p:nvPr/>
        </p:nvCxnSpPr>
        <p:spPr>
          <a:xfrm>
            <a:off x="5831840" y="4727439"/>
            <a:ext cx="81280" cy="1249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 flipV="1">
            <a:off x="5913120" y="4710924"/>
            <a:ext cx="81280" cy="2900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 flipV="1">
            <a:off x="5994400" y="4647745"/>
            <a:ext cx="81279" cy="6317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 flipV="1">
            <a:off x="6075679" y="4564144"/>
            <a:ext cx="81281" cy="8360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 flipV="1">
            <a:off x="6156960" y="4477275"/>
            <a:ext cx="81280" cy="8686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 flipV="1">
            <a:off x="6238240" y="4404130"/>
            <a:ext cx="81280" cy="7314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 flipV="1">
            <a:off x="6319520" y="4358160"/>
            <a:ext cx="81280" cy="4597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256"/>
          <p:cNvCxnSpPr/>
          <p:nvPr/>
        </p:nvCxnSpPr>
        <p:spPr>
          <a:xfrm flipV="1">
            <a:off x="6400800" y="4346788"/>
            <a:ext cx="81280" cy="113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257"/>
          <p:cNvCxnSpPr/>
          <p:nvPr/>
        </p:nvCxnSpPr>
        <p:spPr>
          <a:xfrm>
            <a:off x="6482080" y="4346788"/>
            <a:ext cx="81280" cy="234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 258"/>
          <p:cNvCxnSpPr/>
          <p:nvPr/>
        </p:nvCxnSpPr>
        <p:spPr>
          <a:xfrm>
            <a:off x="6563360" y="4370260"/>
            <a:ext cx="81280" cy="5174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 259"/>
          <p:cNvCxnSpPr/>
          <p:nvPr/>
        </p:nvCxnSpPr>
        <p:spPr>
          <a:xfrm>
            <a:off x="6644640" y="4422002"/>
            <a:ext cx="81280" cy="683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 260"/>
          <p:cNvCxnSpPr/>
          <p:nvPr/>
        </p:nvCxnSpPr>
        <p:spPr>
          <a:xfrm>
            <a:off x="6725920" y="4490321"/>
            <a:ext cx="81280" cy="7070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261"/>
          <p:cNvCxnSpPr/>
          <p:nvPr/>
        </p:nvCxnSpPr>
        <p:spPr>
          <a:xfrm>
            <a:off x="6807200" y="4561030"/>
            <a:ext cx="81280" cy="593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262"/>
          <p:cNvCxnSpPr/>
          <p:nvPr/>
        </p:nvCxnSpPr>
        <p:spPr>
          <a:xfrm>
            <a:off x="6888480" y="4620402"/>
            <a:ext cx="81280" cy="3743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263"/>
          <p:cNvCxnSpPr/>
          <p:nvPr/>
        </p:nvCxnSpPr>
        <p:spPr>
          <a:xfrm>
            <a:off x="6969760" y="4657833"/>
            <a:ext cx="81280" cy="986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264"/>
          <p:cNvCxnSpPr/>
          <p:nvPr/>
        </p:nvCxnSpPr>
        <p:spPr>
          <a:xfrm flipV="1">
            <a:off x="7051040" y="4650110"/>
            <a:ext cx="81280" cy="1759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265"/>
          <p:cNvCxnSpPr/>
          <p:nvPr/>
        </p:nvCxnSpPr>
        <p:spPr>
          <a:xfrm flipV="1">
            <a:off x="7132320" y="4610435"/>
            <a:ext cx="81280" cy="3967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266"/>
          <p:cNvCxnSpPr/>
          <p:nvPr/>
        </p:nvCxnSpPr>
        <p:spPr>
          <a:xfrm flipV="1">
            <a:off x="7213600" y="4557882"/>
            <a:ext cx="81280" cy="5255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267"/>
          <p:cNvCxnSpPr/>
          <p:nvPr/>
        </p:nvCxnSpPr>
        <p:spPr>
          <a:xfrm flipV="1">
            <a:off x="7294880" y="4503403"/>
            <a:ext cx="81280" cy="5447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Connector 268"/>
          <p:cNvCxnSpPr/>
          <p:nvPr/>
        </p:nvCxnSpPr>
        <p:spPr>
          <a:xfrm flipV="1">
            <a:off x="7376160" y="4457449"/>
            <a:ext cx="81279" cy="459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Connector 269"/>
          <p:cNvCxnSpPr/>
          <p:nvPr/>
        </p:nvCxnSpPr>
        <p:spPr>
          <a:xfrm flipV="1">
            <a:off x="7457439" y="4428018"/>
            <a:ext cx="81280" cy="2943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Connector 270"/>
          <p:cNvCxnSpPr/>
          <p:nvPr/>
        </p:nvCxnSpPr>
        <p:spPr>
          <a:xfrm flipV="1">
            <a:off x="7538719" y="4419339"/>
            <a:ext cx="81280" cy="867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Connector 271"/>
          <p:cNvCxnSpPr/>
          <p:nvPr/>
        </p:nvCxnSpPr>
        <p:spPr>
          <a:xfrm>
            <a:off x="7619999" y="4419339"/>
            <a:ext cx="81281" cy="1206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272"/>
          <p:cNvCxnSpPr/>
          <p:nvPr/>
        </p:nvCxnSpPr>
        <p:spPr>
          <a:xfrm>
            <a:off x="7701280" y="4431405"/>
            <a:ext cx="81280" cy="2893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 273"/>
          <p:cNvCxnSpPr/>
          <p:nvPr/>
        </p:nvCxnSpPr>
        <p:spPr>
          <a:xfrm>
            <a:off x="7782560" y="4460341"/>
            <a:ext cx="81280" cy="3912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 274"/>
          <p:cNvCxnSpPr/>
          <p:nvPr/>
        </p:nvCxnSpPr>
        <p:spPr>
          <a:xfrm>
            <a:off x="7863840" y="4499466"/>
            <a:ext cx="81280" cy="413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 275"/>
          <p:cNvCxnSpPr/>
          <p:nvPr/>
        </p:nvCxnSpPr>
        <p:spPr>
          <a:xfrm>
            <a:off x="7945120" y="4540771"/>
            <a:ext cx="81280" cy="3571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 276"/>
          <p:cNvCxnSpPr/>
          <p:nvPr/>
        </p:nvCxnSpPr>
        <p:spPr>
          <a:xfrm>
            <a:off x="8026400" y="4576484"/>
            <a:ext cx="81280" cy="2396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 277"/>
          <p:cNvCxnSpPr/>
          <p:nvPr/>
        </p:nvCxnSpPr>
        <p:spPr>
          <a:xfrm>
            <a:off x="8107680" y="4600449"/>
            <a:ext cx="81280" cy="862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Connector 278"/>
          <p:cNvCxnSpPr/>
          <p:nvPr/>
        </p:nvCxnSpPr>
        <p:spPr>
          <a:xfrm flipV="1">
            <a:off x="8188960" y="4601736"/>
            <a:ext cx="81280" cy="733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Connector 279"/>
          <p:cNvCxnSpPr/>
          <p:nvPr/>
        </p:nvCxnSpPr>
        <p:spPr>
          <a:xfrm flipV="1">
            <a:off x="8270240" y="4580671"/>
            <a:ext cx="81280" cy="2106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Connector 280"/>
          <p:cNvCxnSpPr/>
          <p:nvPr/>
        </p:nvCxnSpPr>
        <p:spPr>
          <a:xfrm flipV="1">
            <a:off x="8351520" y="4550366"/>
            <a:ext cx="81280" cy="303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 281"/>
          <p:cNvCxnSpPr/>
          <p:nvPr/>
        </p:nvCxnSpPr>
        <p:spPr>
          <a:xfrm flipV="1">
            <a:off x="8432800" y="4516671"/>
            <a:ext cx="81280" cy="3369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282"/>
          <p:cNvCxnSpPr/>
          <p:nvPr/>
        </p:nvCxnSpPr>
        <p:spPr>
          <a:xfrm flipV="1">
            <a:off x="8514080" y="4485761"/>
            <a:ext cx="81280" cy="3091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283"/>
          <p:cNvCxnSpPr/>
          <p:nvPr/>
        </p:nvCxnSpPr>
        <p:spPr>
          <a:xfrm flipV="1">
            <a:off x="8595360" y="4463112"/>
            <a:ext cx="81280" cy="2264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Connector 284"/>
          <p:cNvCxnSpPr/>
          <p:nvPr/>
        </p:nvCxnSpPr>
        <p:spPr>
          <a:xfrm flipV="1">
            <a:off x="8676640" y="4452659"/>
            <a:ext cx="81280" cy="1045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Connector 285"/>
          <p:cNvCxnSpPr/>
          <p:nvPr/>
        </p:nvCxnSpPr>
        <p:spPr>
          <a:xfrm>
            <a:off x="8757920" y="4452659"/>
            <a:ext cx="81280" cy="353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Connector 286"/>
          <p:cNvCxnSpPr/>
          <p:nvPr/>
        </p:nvCxnSpPr>
        <p:spPr>
          <a:xfrm>
            <a:off x="8839200" y="4456194"/>
            <a:ext cx="81280" cy="169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Connector 287"/>
          <p:cNvCxnSpPr/>
          <p:nvPr/>
        </p:nvCxnSpPr>
        <p:spPr>
          <a:xfrm>
            <a:off x="8920480" y="4473113"/>
            <a:ext cx="81280" cy="2738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Connector 288"/>
          <p:cNvCxnSpPr/>
          <p:nvPr/>
        </p:nvCxnSpPr>
        <p:spPr>
          <a:xfrm>
            <a:off x="9001760" y="4500498"/>
            <a:ext cx="81280" cy="3305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Connector 289"/>
          <p:cNvCxnSpPr/>
          <p:nvPr/>
        </p:nvCxnSpPr>
        <p:spPr>
          <a:xfrm>
            <a:off x="9083040" y="4533551"/>
            <a:ext cx="81280" cy="3277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290"/>
          <p:cNvCxnSpPr/>
          <p:nvPr/>
        </p:nvCxnSpPr>
        <p:spPr>
          <a:xfrm>
            <a:off x="9164320" y="4566328"/>
            <a:ext cx="81280" cy="2635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Connector 291"/>
          <p:cNvCxnSpPr/>
          <p:nvPr/>
        </p:nvCxnSpPr>
        <p:spPr>
          <a:xfrm>
            <a:off x="9245600" y="4592683"/>
            <a:ext cx="81280" cy="1463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Connector 292"/>
          <p:cNvCxnSpPr/>
          <p:nvPr/>
        </p:nvCxnSpPr>
        <p:spPr>
          <a:xfrm flipV="1">
            <a:off x="9326880" y="4606787"/>
            <a:ext cx="81279" cy="53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Connector 293"/>
          <p:cNvCxnSpPr/>
          <p:nvPr/>
        </p:nvCxnSpPr>
        <p:spPr>
          <a:xfrm flipV="1">
            <a:off x="9408159" y="4590227"/>
            <a:ext cx="81281" cy="1656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Connector 294"/>
          <p:cNvCxnSpPr/>
          <p:nvPr/>
        </p:nvCxnSpPr>
        <p:spPr>
          <a:xfrm flipV="1">
            <a:off x="9489440" y="4559762"/>
            <a:ext cx="81280" cy="3046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Connector 295"/>
          <p:cNvCxnSpPr/>
          <p:nvPr/>
        </p:nvCxnSpPr>
        <p:spPr>
          <a:xfrm flipV="1">
            <a:off x="9570720" y="4520355"/>
            <a:ext cx="81280" cy="3940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296"/>
          <p:cNvCxnSpPr/>
          <p:nvPr/>
        </p:nvCxnSpPr>
        <p:spPr>
          <a:xfrm flipV="1">
            <a:off x="9652000" y="4479118"/>
            <a:ext cx="81280" cy="4123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Connector 297"/>
          <p:cNvCxnSpPr/>
          <p:nvPr/>
        </p:nvCxnSpPr>
        <p:spPr>
          <a:xfrm flipV="1">
            <a:off x="9733280" y="4444132"/>
            <a:ext cx="81280" cy="3498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Connector 298"/>
          <p:cNvCxnSpPr/>
          <p:nvPr/>
        </p:nvCxnSpPr>
        <p:spPr>
          <a:xfrm flipV="1">
            <a:off x="9814560" y="4422940"/>
            <a:ext cx="81280" cy="2119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Connector 299"/>
          <p:cNvCxnSpPr/>
          <p:nvPr/>
        </p:nvCxnSpPr>
        <p:spPr>
          <a:xfrm flipV="1">
            <a:off x="9895840" y="4420986"/>
            <a:ext cx="81280" cy="19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Connector 300"/>
          <p:cNvCxnSpPr/>
          <p:nvPr/>
        </p:nvCxnSpPr>
        <p:spPr>
          <a:xfrm>
            <a:off x="9977120" y="4420986"/>
            <a:ext cx="81280" cy="193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Connector 301"/>
          <p:cNvCxnSpPr/>
          <p:nvPr/>
        </p:nvCxnSpPr>
        <p:spPr>
          <a:xfrm>
            <a:off x="10058400" y="4440305"/>
            <a:ext cx="81280" cy="3847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onnector 302"/>
          <p:cNvCxnSpPr/>
          <p:nvPr/>
        </p:nvCxnSpPr>
        <p:spPr>
          <a:xfrm>
            <a:off x="10139680" y="4478783"/>
            <a:ext cx="81280" cy="5141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Connector 303"/>
          <p:cNvCxnSpPr/>
          <p:nvPr/>
        </p:nvCxnSpPr>
        <p:spPr>
          <a:xfrm>
            <a:off x="10220960" y="4530193"/>
            <a:ext cx="81280" cy="549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Connector 304"/>
          <p:cNvCxnSpPr/>
          <p:nvPr/>
        </p:nvCxnSpPr>
        <p:spPr>
          <a:xfrm>
            <a:off x="10302240" y="4585098"/>
            <a:ext cx="81280" cy="4742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Connector 305"/>
          <p:cNvCxnSpPr/>
          <p:nvPr/>
        </p:nvCxnSpPr>
        <p:spPr>
          <a:xfrm>
            <a:off x="10383520" y="4632525"/>
            <a:ext cx="81280" cy="2958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Connector 306"/>
          <p:cNvCxnSpPr/>
          <p:nvPr/>
        </p:nvCxnSpPr>
        <p:spPr>
          <a:xfrm>
            <a:off x="10464800" y="4662113"/>
            <a:ext cx="81280" cy="422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Connector 307"/>
          <p:cNvCxnSpPr/>
          <p:nvPr/>
        </p:nvCxnSpPr>
        <p:spPr>
          <a:xfrm flipV="1">
            <a:off x="10546080" y="4642343"/>
            <a:ext cx="81280" cy="2399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Connector 308"/>
          <p:cNvCxnSpPr/>
          <p:nvPr/>
        </p:nvCxnSpPr>
        <p:spPr>
          <a:xfrm flipV="1">
            <a:off x="10627360" y="4592896"/>
            <a:ext cx="81280" cy="4944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Connector 309"/>
          <p:cNvCxnSpPr/>
          <p:nvPr/>
        </p:nvCxnSpPr>
        <p:spPr>
          <a:xfrm flipV="1">
            <a:off x="10708640" y="4526280"/>
            <a:ext cx="81280" cy="6661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" name="Rounded Rectangle 310"/>
          <p:cNvSpPr/>
          <p:nvPr/>
        </p:nvSpPr>
        <p:spPr>
          <a:xfrm>
            <a:off x="640080" y="5532120"/>
            <a:ext cx="10881360" cy="594360"/>
          </a:xfrm>
          <a:prstGeom prst="roundRect">
            <a:avLst/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2" name="TextBox 311"/>
          <p:cNvSpPr txBox="1"/>
          <p:nvPr/>
        </p:nvSpPr>
        <p:spPr>
          <a:xfrm>
            <a:off x="822960" y="5559552"/>
            <a:ext cx="10515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F3766"/>
                </a:solidFill>
                <a:latin typeface="Aptos"/>
              </a:rPr>
              <a:t>Модуляция: тасымалдаушының амплитудасын, жиілігін немесе фазасын ақпараттық сигналға сәйкес өзгерту.</a:t>
            </a:r>
          </a:p>
        </p:txBody>
      </p:sp>
      <p:pic>
        <p:nvPicPr>
          <p:cNvPr id="313" name="Picture 312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Радиожиілік диапазондары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5C697D"/>
                </a:solidFill>
                <a:latin typeface="Aptos"/>
              </a:rPr>
              <a:t>Жиілік диапазоны толқынның таралуын, антенна өлшемін және қолданылатын құрылғыларды анықтайды.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LF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30–300 кГц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ұзын толқын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77439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60320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MF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0320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0,3–3 МГц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AM хабар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51959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HF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3–30 МГц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қысқа толқын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79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59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VHF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59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30–300 МГц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FM, авиация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01000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83879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UHF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79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0,3–3 ГГц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TV, ұялы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875520" y="1828800"/>
            <a:ext cx="16916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0" y="192024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SHF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2267712"/>
            <a:ext cx="13258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3–30 ГГц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спутник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800600"/>
            <a:ext cx="11064240" cy="713232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828032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Толқын ұзындығы:  λ = c / f     мұнда c ≈ 3·10⁸ м/с</a:t>
            </a:r>
          </a:p>
        </p:txBody>
      </p:sp>
      <p:pic>
        <p:nvPicPr>
          <p:cNvPr id="28" name="Picture 27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Негізгі радиотехникалық құрылғылар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868F"/>
                </a:solidFill>
                <a:latin typeface="Aptos"/>
              </a:rPr>
              <a:t>Сүзгі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5623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Қажетті жиілік жолағын бөледі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45E0A"/>
                </a:solidFill>
                <a:latin typeface="Aptos"/>
              </a:rPr>
              <a:t>Күшейткіш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85623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Сигнал деңгейін арттырады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4173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Генератор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185623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Тұрақты тербеліс қалыптастырады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D8246"/>
                </a:solidFill>
                <a:latin typeface="Aptos"/>
              </a:rPr>
              <a:t>Араластырғыш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00507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Жиіліктерді түрлендіреді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566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8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BE3737"/>
                </a:solidFill>
                <a:latin typeface="Aptos"/>
              </a:rPr>
              <a:t>Модулятор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400507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Ақпаратты тасымалдаушыға енгізеді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566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766"/>
                </a:solidFill>
                <a:latin typeface="Aptos"/>
              </a:rPr>
              <a:t>Антенна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400507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Электрлік сигнал ↔ радиотолқын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5806440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2F54A2"/>
                </a:solidFill>
                <a:latin typeface="Aptos"/>
              </a:rPr>
              <a:t>Бұл элементтер пәннің келесі дәрістерінде жеке және жүйелік тұрғыдан қарастырылады.</a:t>
            </a:r>
          </a:p>
        </p:txBody>
      </p:sp>
      <p:pic>
        <p:nvPicPr>
          <p:cNvPr id="26" name="Picture 25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Таратқыш трактінің принципі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828800"/>
            <a:ext cx="1783080" cy="91440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Ақпарат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0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1828800"/>
            <a:ext cx="1783080" cy="91440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62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Модулятор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1828800"/>
            <a:ext cx="1783080" cy="91440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48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ЖЖ</a:t>
            </a:r>
            <a:br/>
            <a:r>
              <a:rPr sz="1500" b="1">
                <a:solidFill>
                  <a:srgbClr val="FFFFFF"/>
                </a:solidFill>
                <a:latin typeface="Aptos"/>
              </a:rPr>
              <a:t>генератор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22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60920" y="1828800"/>
            <a:ext cx="1783080" cy="91440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34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Қуат</a:t>
            </a:r>
            <a:br/>
            <a:r>
              <a:rPr sz="1500" b="1">
                <a:solidFill>
                  <a:srgbClr val="FFFFFF"/>
                </a:solidFill>
                <a:latin typeface="Aptos"/>
              </a:rPr>
              <a:t>күшейткіші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08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46920" y="1828800"/>
            <a:ext cx="17830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20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Антенна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383280"/>
            <a:ext cx="107899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Генератор тасымалдаушы жиілікті қалыптастырады.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Модулятор ақпаратты жоғары жиілікті тербеліске енгізеді.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Қуат күшейткіші антеннаға берілетін RF қуатты арттырады.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Антенна электрлік энергияны электромагниттік толқынға түрлендіреді.</a:t>
            </a:r>
          </a:p>
        </p:txBody>
      </p:sp>
      <p:pic>
        <p:nvPicPr>
          <p:cNvPr id="22" name="Picture 21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Қабылдағыш трактінің принципі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828800"/>
            <a:ext cx="17830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Антенна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0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1828800"/>
            <a:ext cx="1783080" cy="91440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62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ЖЖ сүзгі /</a:t>
            </a:r>
            <a:br/>
            <a:r>
              <a:rPr sz="1400" b="1">
                <a:solidFill>
                  <a:srgbClr val="FFFFFF"/>
                </a:solidFill>
                <a:latin typeface="Aptos"/>
              </a:rPr>
              <a:t>күшейткіш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1828800"/>
            <a:ext cx="1783080" cy="91440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48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Араластырғыш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22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60920" y="1828800"/>
            <a:ext cx="1783080" cy="91440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34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Аралық жиілік</a:t>
            </a:r>
            <a:br/>
            <a:r>
              <a:rPr sz="1400" b="1">
                <a:solidFill>
                  <a:srgbClr val="FFFFFF"/>
                </a:solidFill>
                <a:latin typeface="Aptos"/>
              </a:rPr>
              <a:t>тракті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08008" y="2084831"/>
            <a:ext cx="365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5C697D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46920" y="1828800"/>
            <a:ext cx="1783080" cy="91440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20072" y="1901952"/>
            <a:ext cx="1645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Демодулятор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383280"/>
            <a:ext cx="107899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Кірісте көптеген радиосигналдар болады — қажетті арна таңдалады.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Күшейткіш әлсіз сигналдың деңгейін арттырады.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Жиілік түрлендіру селективтілік пен тұрақты күшейтуді жеңілдетеді.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F3766"/>
                </a:solidFill>
                <a:latin typeface="Aptos"/>
              </a:rPr>
              <a:t>• Демодулятор пайдалы ақпаратты қалпына келтіреді.</a:t>
            </a:r>
          </a:p>
        </p:txBody>
      </p:sp>
      <p:pic>
        <p:nvPicPr>
          <p:cNvPr id="22" name="Picture 21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Радиожүйенің негізгі параметрлері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Жиілік 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56232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жұмыс диапазоны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868F"/>
                </a:solidFill>
                <a:latin typeface="Aptos"/>
              </a:rPr>
              <a:t>Қуат 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856232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Вт, дБм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сигнал деңгейі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4173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5087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45E0A"/>
                </a:solidFill>
                <a:latin typeface="Aptos"/>
              </a:rPr>
              <a:t>Өткізу жолағы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1856232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спектр ені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D8246"/>
                </a:solidFill>
                <a:latin typeface="Aptos"/>
              </a:rPr>
              <a:t>Күшейту 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913631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дБ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деңгейдің өсуі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8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BE3737"/>
                </a:solidFill>
                <a:latin typeface="Aptos"/>
              </a:rPr>
              <a:t>Шу коэффициенті NF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913631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дБ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қосымша шу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766"/>
                </a:solidFill>
                <a:latin typeface="Aptos"/>
              </a:rPr>
              <a:t>SNR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3913631"/>
            <a:ext cx="3063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Өлшемі: дБ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Мағынасы: сигнал/шу қатынасы</a:t>
            </a:r>
          </a:p>
        </p:txBody>
      </p:sp>
      <p:pic>
        <p:nvPicPr>
          <p:cNvPr id="25" name="Picture 24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Есептік мысал: толқын ұзындығы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71600"/>
            <a:ext cx="329184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463040"/>
            <a:ext cx="29260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10512"/>
            <a:ext cx="2926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f = 100 МГц</a:t>
            </a:r>
            <a:br/>
            <a:r>
              <a:rPr sz="1400" b="0">
                <a:solidFill>
                  <a:srgbClr val="5C697D"/>
                </a:solidFill>
                <a:latin typeface="Aptos"/>
              </a:rPr>
              <a:t>c = 3·10⁸ м/с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88920"/>
            <a:ext cx="3291840" cy="1005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880360"/>
            <a:ext cx="29260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45E0A"/>
                </a:solidFill>
                <a:latin typeface="Aptos"/>
              </a:rPr>
              <a:t>ТАБУ КЕРЕК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227832"/>
            <a:ext cx="29260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λ — толқын ұзындығы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1371600"/>
            <a:ext cx="7040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5C697D"/>
                </a:solidFill>
                <a:latin typeface="Aptos"/>
              </a:rPr>
              <a:t>ШЕШУІ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828800"/>
            <a:ext cx="704088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0560" y="1920240"/>
            <a:ext cx="66751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1  Формула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2267712"/>
            <a:ext cx="6675120" cy="274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λ = c / 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2788920"/>
            <a:ext cx="704088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80560" y="2880360"/>
            <a:ext cx="66751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2  SI жүйесі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0560" y="3227832"/>
            <a:ext cx="6675120" cy="274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100 МГц = 100·10⁶ Гц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749039"/>
            <a:ext cx="704088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80560" y="3840479"/>
            <a:ext cx="66751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3  Есептеу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80560" y="4187952"/>
            <a:ext cx="6675120" cy="274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λ = 3·10⁸/(100·10⁶) = 3 м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97680" y="4937760"/>
            <a:ext cx="704088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5029200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D8246"/>
                </a:solidFill>
                <a:latin typeface="Aptos"/>
              </a:rPr>
              <a:t>ЖАУАБЫ:  λ = 3 м</a:t>
            </a:r>
          </a:p>
        </p:txBody>
      </p:sp>
      <p:pic>
        <p:nvPicPr>
          <p:cNvPr id="25" name="Picture 24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Радиотехниканың инженерлік қолданылуы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F54A2"/>
                </a:solidFill>
                <a:latin typeface="Aptos"/>
              </a:rPr>
              <a:t>Ұялы байланыс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76479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Базалық станциялар, смартфондар, 4G/5G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1732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868F"/>
                </a:solidFill>
                <a:latin typeface="Aptos"/>
              </a:rPr>
              <a:t>Спутниктік жүйелер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76479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Навигация, телехабар, деректер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41732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45E0A"/>
                </a:solidFill>
                <a:latin typeface="Aptos"/>
              </a:rPr>
              <a:t>Радиолокация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1764792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Қашықтық пен жылдамдықты анықтау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D8246"/>
                </a:solidFill>
                <a:latin typeface="Aptos"/>
              </a:rPr>
              <a:t>IoT және телеметрия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913631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Датчиктердің сымсыз байланысы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8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3766"/>
                </a:solidFill>
                <a:latin typeface="Aptos"/>
              </a:rPr>
              <a:t>Радиорелейлік байланыс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913631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Нүкте–нүкте жоғары жылдамдықты арна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356616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BE3737"/>
                </a:solidFill>
                <a:latin typeface="Aptos"/>
              </a:rPr>
              <a:t>Өлшеу техникасы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3913631"/>
            <a:ext cx="30632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C697D"/>
                </a:solidFill>
                <a:latin typeface="Aptos"/>
              </a:rPr>
              <a:t>Спектр анализаторы, RF генератор</a:t>
            </a:r>
          </a:p>
        </p:txBody>
      </p:sp>
      <p:pic>
        <p:nvPicPr>
          <p:cNvPr id="25" name="Picture 24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515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Aptos"/>
              </a:rPr>
              <a:t>Бақылау сұрақтары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6537960"/>
            <a:ext cx="7315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8C919B"/>
                </a:solidFill>
                <a:latin typeface="Aptos"/>
              </a:rPr>
              <a:t>ELC5261 · 1-дәріс · Радиотехника пәніне кіріспе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8C919B"/>
                </a:solidFill>
                <a:latin typeface="Aptos"/>
              </a:rPr>
              <a:t>14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11556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11556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97280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97280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Радиотехникада ақпарат қандай физикалық шамалар арқылы тасымалданады?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82880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82880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810512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810512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Таратқыш пен қабылдағыштың негізгі айырмашылығы неде?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420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420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523744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23744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Неліктен ақпараттық сигналды жоғары жиілікті тасымалдаушыға модуляциялау қажет?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5526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5526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36975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36975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Жиілік артқанда толқын ұзындығы қалай өзгереді?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6849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6849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50208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50208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Сүзгі мен күшейткіш радиотрактта қандай міндет атқарады?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817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817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63440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63440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Радиоарнада сигнал сапасын төмендететін қандай факторлар бар?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94959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94959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76672"/>
            <a:ext cx="10332720" cy="502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76672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F3766"/>
                </a:solidFill>
                <a:latin typeface="Aptos"/>
              </a:rPr>
              <a:t>Қандай заманауи жүйелер радиотехникалық құрылғыларға сүйенеді?</a:t>
            </a:r>
          </a:p>
        </p:txBody>
      </p:sp>
      <p:pic>
        <p:nvPicPr>
          <p:cNvPr id="35" name="Picture 34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18872"/>
            <a:ext cx="502920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Қорытынды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58368" y="1252728"/>
            <a:ext cx="384048" cy="3840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5272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F54A2"/>
                </a:solidFill>
                <a:latin typeface="Aptos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1170432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Радиотехника электромагниттік тербелістер мен толқындар арқылы ақпаратты жеткізуге негізделеді.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8368" y="2093976"/>
            <a:ext cx="384048" cy="3840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2093976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F54A2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011679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Жүйенің негізгі тізбегі: ақпарат көзі → таратқыш → арна → қабылдағыш → тұтынушы.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58368" y="2935224"/>
            <a:ext cx="384048" cy="3840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935224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F54A2"/>
                </a:solidFill>
                <a:latin typeface="Apto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852927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Негізгі параметрлер: жиілік, қуат, өткізу жолағы және сигнал/шу қатынасы.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58368" y="3776472"/>
            <a:ext cx="384048" cy="3840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77647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F54A2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3694176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Сүзгі, күшейткіш, генератор, араластырғыш, модулятор және антенна — радиотракттың негізгі элементтері.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58368" y="4617720"/>
            <a:ext cx="384048" cy="3840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4617720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F54A2"/>
                </a:solidFill>
                <a:latin typeface="Aptos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" y="4535424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Жиілік пен толқын ұзындығы λ = c/f қатынасымен байланысқан.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623560"/>
            <a:ext cx="10972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DCE4F5"/>
                </a:solidFill>
                <a:latin typeface="Aptos"/>
              </a:rPr>
              <a:t>ӘДЕБИЕТ: силлабуста көрсетілген негізгі және қосымша әдебиеттер.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08076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CDD7EE"/>
                </a:solidFill>
                <a:latin typeface="Aptos"/>
              </a:rPr>
              <a:t>ELC5261 · 1-дәріс</a:t>
            </a:r>
          </a:p>
        </p:txBody>
      </p:sp>
      <p:pic>
        <p:nvPicPr>
          <p:cNvPr id="25" name="Picture 24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