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2-дәріс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Радиосигналдар және олардың параметрлері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133856"/>
            <a:ext cx="475488" cy="47548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133856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25296" y="1133856"/>
            <a:ext cx="10058400" cy="475488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44752" y="1133856"/>
            <a:ext cx="96012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1F3766"/>
                </a:solidFill>
                <a:latin typeface="Arial"/>
              </a:rPr>
              <a:t>Радиосигнал ұғымы және жіктелуі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828800"/>
            <a:ext cx="475488" cy="47548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82880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25296" y="1828800"/>
            <a:ext cx="10058400" cy="475488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44752" y="1828800"/>
            <a:ext cx="96012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1F3766"/>
                </a:solidFill>
                <a:latin typeface="Arial"/>
              </a:rPr>
              <a:t>Сигналдың уақыттық параметрлері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523744"/>
            <a:ext cx="475488" cy="47548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523744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25296" y="2523744"/>
            <a:ext cx="10058400" cy="475488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44752" y="2523744"/>
            <a:ext cx="96012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1F3766"/>
                </a:solidFill>
                <a:latin typeface="Arial"/>
              </a:rPr>
              <a:t>Амплитуда, период, жиілік және фаза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3218688"/>
            <a:ext cx="475488" cy="47548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3218688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25296" y="3218688"/>
            <a:ext cx="10058400" cy="475488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44752" y="3218688"/>
            <a:ext cx="96012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1F3766"/>
                </a:solidFill>
                <a:latin typeface="Arial"/>
              </a:rPr>
              <a:t>Спектр және өткізу жолағы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913632"/>
            <a:ext cx="475488" cy="47548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913632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25296" y="3913632"/>
            <a:ext cx="10058400" cy="475488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44752" y="3913632"/>
            <a:ext cx="96012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1F3766"/>
                </a:solidFill>
                <a:latin typeface="Arial"/>
              </a:rPr>
              <a:t>Қуат және дБ шкаласы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608576"/>
            <a:ext cx="475488" cy="47548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608576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25296" y="4608576"/>
            <a:ext cx="10058400" cy="475488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44752" y="4608576"/>
            <a:ext cx="96012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1F3766"/>
                </a:solidFill>
                <a:latin typeface="Arial"/>
              </a:rPr>
              <a:t>Сигнал/шу қатынасы (SNR)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5303520"/>
            <a:ext cx="475488" cy="47548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530352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25296" y="5303520"/>
            <a:ext cx="10058400" cy="475488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44752" y="5303520"/>
            <a:ext cx="96012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1F3766"/>
                </a:solidFill>
                <a:latin typeface="Arial"/>
              </a:rPr>
              <a:t>Радиосигнал параметрлерін инженерлік бағалау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Оқу нәтижелері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25880"/>
            <a:ext cx="525780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417320"/>
            <a:ext cx="4928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64792"/>
            <a:ext cx="4928616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радиосигналдардың негізгі түрлерін ажыратады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325880"/>
            <a:ext cx="525780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36792" y="1417320"/>
            <a:ext cx="4928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36792" y="1764792"/>
            <a:ext cx="4928616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амплитуда, период, жиілік және фазаны анықтайды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880360"/>
            <a:ext cx="525780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" y="2971800"/>
            <a:ext cx="4928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" y="3319272"/>
            <a:ext cx="4928616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уақыттық және жиіліктік көріністерді байланыстырады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2880360"/>
            <a:ext cx="525780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36792" y="2971800"/>
            <a:ext cx="4928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36792" y="3319272"/>
            <a:ext cx="4928616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өткізу жолағының физикалық мағынасын түсіндіреді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34840"/>
            <a:ext cx="525780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13232" y="4526279"/>
            <a:ext cx="4928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232" y="4873752"/>
            <a:ext cx="4928616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қуатты Вт және дБм арқылы өрнектейді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4434840"/>
            <a:ext cx="525780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36792" y="4526279"/>
            <a:ext cx="4928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36792" y="4873752"/>
            <a:ext cx="4928616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SNR мәнін радиожүйе сапасымен байланыстырады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Радиосигнал дегеніміз не?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14300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Радиосигнал — ақпаратты тасымалдайтын және радиожиілік диапазонында қалыптасатын электрлік немесе электромагниттік сигнал.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011680"/>
            <a:ext cx="338328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210312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Аналогтық сигнал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450592"/>
            <a:ext cx="305409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Уақыт пен амплитуда бойынша үздіксіз өзгереді. Мысал: дыбыс сигналы.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2011680"/>
            <a:ext cx="338328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53712" y="210312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Цифрлық сигнал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3712" y="2450592"/>
            <a:ext cx="305409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 дискретті деңгейлермен беріледі. Мысал: 0 және 1 биттері.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11680"/>
            <a:ext cx="338328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0312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RF сигнал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50592"/>
            <a:ext cx="305409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жиілікті тасымалдаушы ақпаратпен модуляцияланған түрде таралады.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57200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F54A2"/>
                </a:solidFill>
                <a:latin typeface="Arial"/>
              </a:rPr>
              <a:t>Сигналды сипаттау үшін оның уақыттық, жиіліктік және энергетикалық параметрлері қолданылады.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Уақыттық параметрлер: амплитуда, период, жиілік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0480" y="2331720"/>
            <a:ext cx="7132320" cy="10972"/>
          </a:xfrm>
          <a:prstGeom prst="rect">
            <a:avLst/>
          </a:prstGeom>
          <a:solidFill>
            <a:srgbClr val="AAAFB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 flipV="1">
            <a:off x="3840480" y="2248375"/>
            <a:ext cx="72043" cy="8334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3912523" y="2166372"/>
            <a:ext cx="72044" cy="8200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3984567" y="2087029"/>
            <a:ext cx="72043" cy="7934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4056610" y="2011623"/>
            <a:ext cx="72044" cy="7540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4128654" y="1941368"/>
            <a:ext cx="72044" cy="7025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4200698" y="1877394"/>
            <a:ext cx="72043" cy="6397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4272741" y="1820730"/>
            <a:ext cx="72044" cy="566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4344785" y="1772287"/>
            <a:ext cx="72044" cy="4844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4416829" y="1732847"/>
            <a:ext cx="72043" cy="3944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4488872" y="1703042"/>
            <a:ext cx="72044" cy="2980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4560916" y="1683354"/>
            <a:ext cx="72044" cy="1968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4632960" y="1674097"/>
            <a:ext cx="72043" cy="925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705003" y="1674097"/>
            <a:ext cx="72044" cy="132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777047" y="1675422"/>
            <a:ext cx="72043" cy="1188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849090" y="1687307"/>
            <a:ext cx="72044" cy="2225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4921134" y="1709561"/>
            <a:ext cx="72044" cy="3226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4993178" y="1741826"/>
            <a:ext cx="72043" cy="4175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5065221" y="1783582"/>
            <a:ext cx="72044" cy="5057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5137265" y="1834158"/>
            <a:ext cx="72044" cy="5858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5209309" y="1892740"/>
            <a:ext cx="72043" cy="6564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5281352" y="1958385"/>
            <a:ext cx="72044" cy="7165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5353396" y="2030038"/>
            <a:ext cx="72044" cy="7650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5425440" y="2106544"/>
            <a:ext cx="72043" cy="8013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5497483" y="2186674"/>
            <a:ext cx="72044" cy="824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5569527" y="2269138"/>
            <a:ext cx="72043" cy="8347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5641570" y="2352608"/>
            <a:ext cx="72044" cy="8313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5713614" y="2435743"/>
            <a:ext cx="72044" cy="8146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5785658" y="2517203"/>
            <a:ext cx="72043" cy="7847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5857701" y="2595679"/>
            <a:ext cx="72044" cy="7422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5929745" y="2669908"/>
            <a:ext cx="72044" cy="6878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6001789" y="2738696"/>
            <a:ext cx="72043" cy="6223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6073832" y="2800935"/>
            <a:ext cx="72044" cy="5468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6145876" y="2855624"/>
            <a:ext cx="72044" cy="4625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6217920" y="2901883"/>
            <a:ext cx="72043" cy="3708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6289963" y="2938968"/>
            <a:ext cx="72044" cy="2731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6362007" y="2966282"/>
            <a:ext cx="72043" cy="1710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434050" y="2983386"/>
            <a:ext cx="72044" cy="661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6506094" y="2986031"/>
            <a:ext cx="72044" cy="397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6578138" y="2971529"/>
            <a:ext cx="72043" cy="1450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6650181" y="2946733"/>
            <a:ext cx="72044" cy="2479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6722225" y="2912040"/>
            <a:ext cx="72044" cy="3469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6794269" y="2868010"/>
            <a:ext cx="72043" cy="4403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6866312" y="2815351"/>
            <a:ext cx="72044" cy="5265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6938356" y="2754910"/>
            <a:ext cx="72043" cy="6044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7010399" y="2687660"/>
            <a:ext cx="72044" cy="6725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 flipV="1">
            <a:off x="7082443" y="2614683"/>
            <a:ext cx="72044" cy="7297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V="1">
            <a:off x="7154487" y="2537152"/>
            <a:ext cx="72043" cy="7753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 flipV="1">
            <a:off x="7226530" y="2456316"/>
            <a:ext cx="72044" cy="8083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 flipV="1">
            <a:off x="7298574" y="2373476"/>
            <a:ext cx="72044" cy="8284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V="1">
            <a:off x="7370618" y="2289963"/>
            <a:ext cx="72043" cy="8351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7442661" y="2207123"/>
            <a:ext cx="72044" cy="8284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 flipV="1">
            <a:off x="7514705" y="2126287"/>
            <a:ext cx="72044" cy="8083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 flipV="1">
            <a:off x="7586749" y="2048756"/>
            <a:ext cx="72043" cy="7753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7658792" y="1975779"/>
            <a:ext cx="72044" cy="7297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7730836" y="1908529"/>
            <a:ext cx="72044" cy="6725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7802880" y="1848088"/>
            <a:ext cx="72043" cy="6044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7874923" y="1795429"/>
            <a:ext cx="72044" cy="5265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V="1">
            <a:off x="7946967" y="1751399"/>
            <a:ext cx="72043" cy="4403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8019010" y="1716706"/>
            <a:ext cx="72044" cy="3469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8091054" y="1691910"/>
            <a:ext cx="72044" cy="2479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8163098" y="1677408"/>
            <a:ext cx="72043" cy="1450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8235141" y="1673434"/>
            <a:ext cx="72044" cy="397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8307185" y="1673434"/>
            <a:ext cx="72044" cy="661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8379229" y="1680053"/>
            <a:ext cx="72043" cy="1710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8451272" y="1697157"/>
            <a:ext cx="72044" cy="2731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8523316" y="1724471"/>
            <a:ext cx="72043" cy="3708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8595359" y="1761556"/>
            <a:ext cx="72044" cy="4625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8667403" y="1807815"/>
            <a:ext cx="72044" cy="5468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8739447" y="1862504"/>
            <a:ext cx="72043" cy="6223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8811490" y="1924743"/>
            <a:ext cx="72044" cy="6878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8883534" y="1993531"/>
            <a:ext cx="72044" cy="7422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8955578" y="2067760"/>
            <a:ext cx="72043" cy="7847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9027621" y="2146236"/>
            <a:ext cx="72044" cy="8146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9099665" y="2227696"/>
            <a:ext cx="72044" cy="8313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9171709" y="2310831"/>
            <a:ext cx="72043" cy="8347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9243752" y="2394301"/>
            <a:ext cx="72044" cy="824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>
            <a:off x="9315796" y="2476765"/>
            <a:ext cx="72044" cy="8013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>
            <a:off x="9387840" y="2556895"/>
            <a:ext cx="72043" cy="7650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9459883" y="2633401"/>
            <a:ext cx="72044" cy="7165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9531927" y="2705054"/>
            <a:ext cx="72043" cy="6564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9603970" y="2770699"/>
            <a:ext cx="72044" cy="5858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9676014" y="2829281"/>
            <a:ext cx="72044" cy="5057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9748058" y="2879857"/>
            <a:ext cx="72043" cy="4175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9820101" y="2921613"/>
            <a:ext cx="72044" cy="3226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9892145" y="2953878"/>
            <a:ext cx="72044" cy="2225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9964189" y="2976132"/>
            <a:ext cx="72043" cy="1188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10036232" y="2988017"/>
            <a:ext cx="72044" cy="132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V="1">
            <a:off x="10108276" y="2980085"/>
            <a:ext cx="72044" cy="925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 flipV="1">
            <a:off x="10180320" y="2960397"/>
            <a:ext cx="72043" cy="1968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 flipV="1">
            <a:off x="10252363" y="2930592"/>
            <a:ext cx="72044" cy="2980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 flipV="1">
            <a:off x="10324407" y="2891152"/>
            <a:ext cx="72043" cy="3944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V="1">
            <a:off x="10396450" y="2842709"/>
            <a:ext cx="72044" cy="4844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 flipV="1">
            <a:off x="10468494" y="2786045"/>
            <a:ext cx="72044" cy="566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 flipV="1">
            <a:off x="10540538" y="2722071"/>
            <a:ext cx="72043" cy="6397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V="1">
            <a:off x="10612581" y="2651816"/>
            <a:ext cx="72044" cy="7025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V="1">
            <a:off x="10684625" y="2576410"/>
            <a:ext cx="72044" cy="7540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 flipV="1">
            <a:off x="10756669" y="2497067"/>
            <a:ext cx="72043" cy="7934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 flipV="1">
            <a:off x="10828712" y="2415064"/>
            <a:ext cx="72044" cy="8200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 flipV="1">
            <a:off x="10900756" y="2331720"/>
            <a:ext cx="72044" cy="8334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594360" y="1325880"/>
            <a:ext cx="28346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2F54A2"/>
                </a:solidFill>
                <a:latin typeface="Arial"/>
              </a:rPr>
              <a:t>Гармониялық сигнал: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94360" y="1874519"/>
            <a:ext cx="29260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i="0">
                <a:solidFill>
                  <a:srgbClr val="1F3766"/>
                </a:solidFill>
                <a:latin typeface="Arial"/>
              </a:rPr>
              <a:t>u(t) = Uₘ sin(2πft + φ)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40080" y="3108960"/>
            <a:ext cx="1060704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Uₘ — амплитуда, сигналдың максимал мәні.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T — период, бір толық тербеліске кететін уақыт.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f = 1/T — жиілік, бір секундтағы тербелістер саны.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φ — бастапқы фаза, сигналдың уақыт осіндегі бастапқы ығысуын сипаттайды.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Фаза және фазалық ығысу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2926080" y="2080260"/>
            <a:ext cx="7955279" cy="10972"/>
          </a:xfrm>
          <a:prstGeom prst="rect">
            <a:avLst/>
          </a:prstGeom>
          <a:solidFill>
            <a:srgbClr val="AAAFB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 flipV="1">
            <a:off x="2926080" y="2011500"/>
            <a:ext cx="80356" cy="6876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3006436" y="1943848"/>
            <a:ext cx="80356" cy="6765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3086792" y="1878390"/>
            <a:ext cx="80357" cy="6545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3167149" y="1816180"/>
            <a:ext cx="80356" cy="6221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3247505" y="1758219"/>
            <a:ext cx="80356" cy="5796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3327861" y="1705441"/>
            <a:ext cx="80357" cy="5277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3408218" y="1658693"/>
            <a:ext cx="80356" cy="4674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3488574" y="1618728"/>
            <a:ext cx="80356" cy="3996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3568930" y="1586190"/>
            <a:ext cx="80357" cy="3253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3649287" y="1561601"/>
            <a:ext cx="80356" cy="2458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3729643" y="1545358"/>
            <a:ext cx="80357" cy="1624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3810000" y="1537721"/>
            <a:ext cx="80356" cy="763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3890356" y="1537721"/>
            <a:ext cx="80356" cy="109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970712" y="1538814"/>
            <a:ext cx="80357" cy="980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051069" y="1548619"/>
            <a:ext cx="80356" cy="1836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4131425" y="1566979"/>
            <a:ext cx="80356" cy="2661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4211781" y="1593597"/>
            <a:ext cx="80357" cy="3444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292138" y="1628046"/>
            <a:ext cx="80356" cy="4172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4372494" y="1669771"/>
            <a:ext cx="80356" cy="4833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452850" y="1718102"/>
            <a:ext cx="80357" cy="5415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4533207" y="1772259"/>
            <a:ext cx="80356" cy="5911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4613563" y="1831372"/>
            <a:ext cx="80357" cy="6311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4693920" y="1894490"/>
            <a:ext cx="80356" cy="6610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4774276" y="1960597"/>
            <a:ext cx="80356" cy="6803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4854632" y="2028629"/>
            <a:ext cx="80357" cy="688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4934989" y="2097493"/>
            <a:ext cx="80356" cy="6858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5015345" y="2166079"/>
            <a:ext cx="80356" cy="6720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5095701" y="2233284"/>
            <a:ext cx="80357" cy="6474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5176058" y="2298026"/>
            <a:ext cx="80356" cy="6123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5256414" y="2359265"/>
            <a:ext cx="80356" cy="5675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5336770" y="2416015"/>
            <a:ext cx="80357" cy="5134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5417127" y="2467362"/>
            <a:ext cx="80356" cy="4511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5497483" y="2512480"/>
            <a:ext cx="80357" cy="381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5577840" y="2550644"/>
            <a:ext cx="80356" cy="3059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5658196" y="2581240"/>
            <a:ext cx="80356" cy="2253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5738552" y="2603774"/>
            <a:ext cx="80357" cy="1411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5818909" y="2617885"/>
            <a:ext cx="80356" cy="546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5899265" y="2620066"/>
            <a:ext cx="80356" cy="327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5979621" y="2608102"/>
            <a:ext cx="80357" cy="119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6059978" y="2587645"/>
            <a:ext cx="80356" cy="2045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6140334" y="2559024"/>
            <a:ext cx="80356" cy="2862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6220690" y="2522699"/>
            <a:ext cx="80357" cy="3632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6301047" y="2479256"/>
            <a:ext cx="80356" cy="4344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6381403" y="2429392"/>
            <a:ext cx="80357" cy="498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6461760" y="2373911"/>
            <a:ext cx="80356" cy="5548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 flipV="1">
            <a:off x="6542116" y="2313704"/>
            <a:ext cx="80356" cy="6020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V="1">
            <a:off x="6622472" y="2249742"/>
            <a:ext cx="80357" cy="6396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 flipV="1">
            <a:off x="6702829" y="2183052"/>
            <a:ext cx="80356" cy="6669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 flipV="1">
            <a:off x="6783185" y="2114708"/>
            <a:ext cx="80356" cy="6834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V="1">
            <a:off x="6863541" y="2045811"/>
            <a:ext cx="80357" cy="6889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6943898" y="1977467"/>
            <a:ext cx="80356" cy="6834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 flipV="1">
            <a:off x="7024254" y="1910777"/>
            <a:ext cx="80356" cy="6669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 flipV="1">
            <a:off x="7104610" y="1846815"/>
            <a:ext cx="80357" cy="6396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7184967" y="1786608"/>
            <a:ext cx="80356" cy="6020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7265323" y="1731127"/>
            <a:ext cx="80357" cy="5548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7345680" y="1681263"/>
            <a:ext cx="80356" cy="498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7426036" y="1637820"/>
            <a:ext cx="80356" cy="4344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V="1">
            <a:off x="7506392" y="1601495"/>
            <a:ext cx="80357" cy="3632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7586749" y="1572874"/>
            <a:ext cx="80356" cy="2862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7667105" y="1552417"/>
            <a:ext cx="80356" cy="2045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7747461" y="1540453"/>
            <a:ext cx="80357" cy="119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7827818" y="1537174"/>
            <a:ext cx="80356" cy="327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7908174" y="1537174"/>
            <a:ext cx="80356" cy="546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7988530" y="1542634"/>
            <a:ext cx="80357" cy="1411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8068887" y="1556745"/>
            <a:ext cx="80356" cy="2253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8149243" y="1579279"/>
            <a:ext cx="80357" cy="3059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8229600" y="1609875"/>
            <a:ext cx="80356" cy="381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8309956" y="1648039"/>
            <a:ext cx="80356" cy="4511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8390312" y="1693157"/>
            <a:ext cx="80357" cy="5134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8470669" y="1744504"/>
            <a:ext cx="80356" cy="5675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8551025" y="1801254"/>
            <a:ext cx="80356" cy="6123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8631381" y="1862493"/>
            <a:ext cx="80357" cy="6474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8711738" y="1927235"/>
            <a:ext cx="80356" cy="6720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8792094" y="1994440"/>
            <a:ext cx="80356" cy="68586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8872450" y="2063026"/>
            <a:ext cx="80357" cy="68864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8952807" y="2131890"/>
            <a:ext cx="80356" cy="6803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>
            <a:off x="9033163" y="2199922"/>
            <a:ext cx="80357" cy="6610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>
            <a:off x="9113520" y="2266029"/>
            <a:ext cx="80356" cy="6311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9193876" y="2329147"/>
            <a:ext cx="80356" cy="5911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9274232" y="2388260"/>
            <a:ext cx="80357" cy="5415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9354589" y="2442417"/>
            <a:ext cx="80356" cy="4833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9434945" y="2490748"/>
            <a:ext cx="80356" cy="4172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9515301" y="2532473"/>
            <a:ext cx="80357" cy="3444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9595658" y="2566922"/>
            <a:ext cx="80356" cy="2661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9676014" y="2593540"/>
            <a:ext cx="80356" cy="1836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9756370" y="2611900"/>
            <a:ext cx="80357" cy="980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9836727" y="2621705"/>
            <a:ext cx="80356" cy="109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V="1">
            <a:off x="9917083" y="2615161"/>
            <a:ext cx="80357" cy="7637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 flipV="1">
            <a:off x="9997440" y="2598918"/>
            <a:ext cx="80356" cy="16243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 flipV="1">
            <a:off x="10077796" y="2574329"/>
            <a:ext cx="80356" cy="2458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 flipV="1">
            <a:off x="10158152" y="2541791"/>
            <a:ext cx="80357" cy="3253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V="1">
            <a:off x="10238509" y="2501826"/>
            <a:ext cx="80356" cy="39965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 flipV="1">
            <a:off x="10318865" y="2455078"/>
            <a:ext cx="80356" cy="4674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 flipV="1">
            <a:off x="10399221" y="2402300"/>
            <a:ext cx="80357" cy="5277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V="1">
            <a:off x="10479578" y="2344339"/>
            <a:ext cx="80356" cy="57961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V="1">
            <a:off x="10559934" y="2282129"/>
            <a:ext cx="80356" cy="62210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 flipV="1">
            <a:off x="10640290" y="2216671"/>
            <a:ext cx="80357" cy="65458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 flipV="1">
            <a:off x="10720647" y="2149019"/>
            <a:ext cx="80356" cy="67652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 flipV="1">
            <a:off x="10801003" y="2080260"/>
            <a:ext cx="80356" cy="68759"/>
          </a:xfrm>
          <a:prstGeom prst="line">
            <a:avLst/>
          </a:prstGeom>
          <a:ln w="1905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>
            <a:off x="2926080" y="3681661"/>
            <a:ext cx="80356" cy="2832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>
            <a:off x="3006436" y="3709990"/>
            <a:ext cx="80356" cy="2086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3086792" y="3730855"/>
            <a:ext cx="80357" cy="1306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3167149" y="3743920"/>
            <a:ext cx="80356" cy="505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 flipV="1">
            <a:off x="3247505" y="3745941"/>
            <a:ext cx="80356" cy="303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V="1">
            <a:off x="3327861" y="3734863"/>
            <a:ext cx="80357" cy="11078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 flipV="1">
            <a:off x="3408218" y="3715921"/>
            <a:ext cx="80356" cy="18942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 flipV="1">
            <a:off x="3488574" y="3689420"/>
            <a:ext cx="80356" cy="26501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 flipV="1">
            <a:off x="3568930" y="3655786"/>
            <a:ext cx="80357" cy="33634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 flipV="1">
            <a:off x="3649287" y="3615560"/>
            <a:ext cx="80356" cy="4022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 flipV="1">
            <a:off x="3729643" y="3569390"/>
            <a:ext cx="80357" cy="46170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 flipV="1">
            <a:off x="3810000" y="3518019"/>
            <a:ext cx="80356" cy="51371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 flipV="1">
            <a:off x="3890356" y="3462272"/>
            <a:ext cx="80356" cy="5574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3970712" y="3403047"/>
            <a:ext cx="80357" cy="5922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V="1">
            <a:off x="4051069" y="3341298"/>
            <a:ext cx="80356" cy="6174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4131425" y="3278017"/>
            <a:ext cx="80356" cy="63281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V="1">
            <a:off x="4211781" y="3214222"/>
            <a:ext cx="80357" cy="6379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 flipV="1">
            <a:off x="4292138" y="3150941"/>
            <a:ext cx="80356" cy="63281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 flipV="1">
            <a:off x="4372494" y="3089192"/>
            <a:ext cx="80356" cy="6174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 flipV="1">
            <a:off x="4452850" y="3029967"/>
            <a:ext cx="80357" cy="5922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 flipV="1">
            <a:off x="4533207" y="2974220"/>
            <a:ext cx="80356" cy="5574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 flipV="1">
            <a:off x="4613563" y="2922849"/>
            <a:ext cx="80357" cy="51371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 flipV="1">
            <a:off x="4693920" y="2876679"/>
            <a:ext cx="80356" cy="46170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 flipV="1">
            <a:off x="4774276" y="2836453"/>
            <a:ext cx="80356" cy="4022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 flipV="1">
            <a:off x="4854632" y="2802819"/>
            <a:ext cx="80357" cy="33634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 flipV="1">
            <a:off x="4934989" y="2776318"/>
            <a:ext cx="80356" cy="26501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 flipV="1">
            <a:off x="5015345" y="2757376"/>
            <a:ext cx="80356" cy="18942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 flipV="1">
            <a:off x="5095701" y="2746298"/>
            <a:ext cx="80357" cy="11078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 flipV="1">
            <a:off x="5176058" y="2743263"/>
            <a:ext cx="80356" cy="303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>
            <a:off x="5256414" y="2743263"/>
            <a:ext cx="80356" cy="505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5336770" y="2748319"/>
            <a:ext cx="80357" cy="1306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5417127" y="2761384"/>
            <a:ext cx="80356" cy="2086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5497483" y="2782249"/>
            <a:ext cx="80357" cy="2832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>
            <a:off x="5577840" y="2810578"/>
            <a:ext cx="80356" cy="3533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>
            <a:off x="5658196" y="2845915"/>
            <a:ext cx="80356" cy="4177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>
            <a:off x="5738552" y="2887691"/>
            <a:ext cx="80357" cy="47544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>
            <a:off x="5818909" y="2935235"/>
            <a:ext cx="80356" cy="5254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5899265" y="2987781"/>
            <a:ext cx="80356" cy="56703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5979621" y="3044484"/>
            <a:ext cx="80357" cy="5994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>
            <a:off x="6059978" y="3104431"/>
            <a:ext cx="80356" cy="6222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6140334" y="3166657"/>
            <a:ext cx="80356" cy="6350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>
            <a:off x="6220690" y="3230163"/>
            <a:ext cx="80357" cy="63762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>
            <a:off x="6301047" y="3293925"/>
            <a:ext cx="80356" cy="62993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>
            <a:off x="6381403" y="3356918"/>
            <a:ext cx="80357" cy="61210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>
            <a:off x="6461760" y="3418128"/>
            <a:ext cx="80356" cy="58443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6542116" y="3476571"/>
            <a:ext cx="80356" cy="54734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>
            <a:off x="6622472" y="3531305"/>
            <a:ext cx="80357" cy="5014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>
            <a:off x="6702829" y="3581451"/>
            <a:ext cx="80356" cy="44750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>
            <a:off x="6783185" y="3626201"/>
            <a:ext cx="80356" cy="3863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>
            <a:off x="6863541" y="3664836"/>
            <a:ext cx="80357" cy="3189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>
            <a:off x="6943898" y="3696733"/>
            <a:ext cx="80356" cy="2464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>
            <a:off x="7024254" y="3721379"/>
            <a:ext cx="80356" cy="17000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>
            <a:off x="7104610" y="3738379"/>
            <a:ext cx="80357" cy="907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>
            <a:off x="7184967" y="3747458"/>
            <a:ext cx="80356" cy="1012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 flipV="1">
            <a:off x="7265323" y="3741399"/>
            <a:ext cx="80357" cy="7071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 flipV="1">
            <a:off x="7345680" y="3726359"/>
            <a:ext cx="80356" cy="15040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 flipV="1">
            <a:off x="7426036" y="3703592"/>
            <a:ext cx="80356" cy="2276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 flipV="1">
            <a:off x="7506392" y="3673463"/>
            <a:ext cx="80357" cy="3012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 flipV="1">
            <a:off x="7586749" y="3636459"/>
            <a:ext cx="80356" cy="37004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 flipV="1">
            <a:off x="7667105" y="3593174"/>
            <a:ext cx="80356" cy="4328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166"/>
          <p:cNvCxnSpPr/>
          <p:nvPr/>
        </p:nvCxnSpPr>
        <p:spPr>
          <a:xfrm flipV="1">
            <a:off x="7747461" y="3544305"/>
            <a:ext cx="80357" cy="4886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 flipV="1">
            <a:off x="7827818" y="3490638"/>
            <a:ext cx="80356" cy="5366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168"/>
          <p:cNvCxnSpPr/>
          <p:nvPr/>
        </p:nvCxnSpPr>
        <p:spPr>
          <a:xfrm flipV="1">
            <a:off x="7908174" y="3433036"/>
            <a:ext cx="80356" cy="57602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169"/>
          <p:cNvCxnSpPr/>
          <p:nvPr/>
        </p:nvCxnSpPr>
        <p:spPr>
          <a:xfrm flipV="1">
            <a:off x="7988530" y="3372427"/>
            <a:ext cx="80357" cy="6060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170"/>
          <p:cNvCxnSpPr/>
          <p:nvPr/>
        </p:nvCxnSpPr>
        <p:spPr>
          <a:xfrm flipV="1">
            <a:off x="8068887" y="3309785"/>
            <a:ext cx="80356" cy="62642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171"/>
          <p:cNvCxnSpPr/>
          <p:nvPr/>
        </p:nvCxnSpPr>
        <p:spPr>
          <a:xfrm flipV="1">
            <a:off x="8149243" y="3246120"/>
            <a:ext cx="80357" cy="6366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172"/>
          <p:cNvCxnSpPr/>
          <p:nvPr/>
        </p:nvCxnSpPr>
        <p:spPr>
          <a:xfrm flipV="1">
            <a:off x="8229600" y="3182454"/>
            <a:ext cx="80356" cy="6366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173"/>
          <p:cNvCxnSpPr/>
          <p:nvPr/>
        </p:nvCxnSpPr>
        <p:spPr>
          <a:xfrm flipV="1">
            <a:off x="8309956" y="3119812"/>
            <a:ext cx="80356" cy="62642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 flipV="1">
            <a:off x="8390312" y="3059203"/>
            <a:ext cx="80357" cy="6060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175"/>
          <p:cNvCxnSpPr/>
          <p:nvPr/>
        </p:nvCxnSpPr>
        <p:spPr>
          <a:xfrm flipV="1">
            <a:off x="8470669" y="3001601"/>
            <a:ext cx="80356" cy="57602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176"/>
          <p:cNvCxnSpPr/>
          <p:nvPr/>
        </p:nvCxnSpPr>
        <p:spPr>
          <a:xfrm flipV="1">
            <a:off x="8551025" y="2947934"/>
            <a:ext cx="80356" cy="5366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 flipV="1">
            <a:off x="8631381" y="2899065"/>
            <a:ext cx="80357" cy="4886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178"/>
          <p:cNvCxnSpPr/>
          <p:nvPr/>
        </p:nvCxnSpPr>
        <p:spPr>
          <a:xfrm flipV="1">
            <a:off x="8711738" y="2855780"/>
            <a:ext cx="80356" cy="4328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179"/>
          <p:cNvCxnSpPr/>
          <p:nvPr/>
        </p:nvCxnSpPr>
        <p:spPr>
          <a:xfrm flipV="1">
            <a:off x="8792094" y="2818776"/>
            <a:ext cx="80356" cy="37004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80"/>
          <p:cNvCxnSpPr/>
          <p:nvPr/>
        </p:nvCxnSpPr>
        <p:spPr>
          <a:xfrm flipV="1">
            <a:off x="8872450" y="2788647"/>
            <a:ext cx="80357" cy="3012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181"/>
          <p:cNvCxnSpPr/>
          <p:nvPr/>
        </p:nvCxnSpPr>
        <p:spPr>
          <a:xfrm flipV="1">
            <a:off x="8952807" y="2765880"/>
            <a:ext cx="80356" cy="2276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 182"/>
          <p:cNvCxnSpPr/>
          <p:nvPr/>
        </p:nvCxnSpPr>
        <p:spPr>
          <a:xfrm flipV="1">
            <a:off x="9033163" y="2750840"/>
            <a:ext cx="80357" cy="15040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onnector 183"/>
          <p:cNvCxnSpPr/>
          <p:nvPr/>
        </p:nvCxnSpPr>
        <p:spPr>
          <a:xfrm flipV="1">
            <a:off x="9113520" y="2743769"/>
            <a:ext cx="80356" cy="7071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184"/>
          <p:cNvCxnSpPr/>
          <p:nvPr/>
        </p:nvCxnSpPr>
        <p:spPr>
          <a:xfrm>
            <a:off x="9193876" y="2743769"/>
            <a:ext cx="80356" cy="1012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185"/>
          <p:cNvCxnSpPr/>
          <p:nvPr/>
        </p:nvCxnSpPr>
        <p:spPr>
          <a:xfrm>
            <a:off x="9274232" y="2744781"/>
            <a:ext cx="80357" cy="9079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onnector 186"/>
          <p:cNvCxnSpPr/>
          <p:nvPr/>
        </p:nvCxnSpPr>
        <p:spPr>
          <a:xfrm>
            <a:off x="9354589" y="2753860"/>
            <a:ext cx="80356" cy="17000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onnector 187"/>
          <p:cNvCxnSpPr/>
          <p:nvPr/>
        </p:nvCxnSpPr>
        <p:spPr>
          <a:xfrm>
            <a:off x="9434945" y="2770860"/>
            <a:ext cx="80356" cy="2464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188"/>
          <p:cNvCxnSpPr/>
          <p:nvPr/>
        </p:nvCxnSpPr>
        <p:spPr>
          <a:xfrm>
            <a:off x="9515301" y="2795506"/>
            <a:ext cx="80357" cy="3189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189"/>
          <p:cNvCxnSpPr/>
          <p:nvPr/>
        </p:nvCxnSpPr>
        <p:spPr>
          <a:xfrm>
            <a:off x="9595658" y="2827403"/>
            <a:ext cx="80356" cy="38635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 190"/>
          <p:cNvCxnSpPr/>
          <p:nvPr/>
        </p:nvCxnSpPr>
        <p:spPr>
          <a:xfrm>
            <a:off x="9676014" y="2866038"/>
            <a:ext cx="80356" cy="44750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191"/>
          <p:cNvCxnSpPr/>
          <p:nvPr/>
        </p:nvCxnSpPr>
        <p:spPr>
          <a:xfrm>
            <a:off x="9756370" y="2910788"/>
            <a:ext cx="80357" cy="5014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192"/>
          <p:cNvCxnSpPr/>
          <p:nvPr/>
        </p:nvCxnSpPr>
        <p:spPr>
          <a:xfrm>
            <a:off x="9836727" y="2960934"/>
            <a:ext cx="80356" cy="54734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Connector 193"/>
          <p:cNvCxnSpPr/>
          <p:nvPr/>
        </p:nvCxnSpPr>
        <p:spPr>
          <a:xfrm>
            <a:off x="9917083" y="3015668"/>
            <a:ext cx="80357" cy="58443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 194"/>
          <p:cNvCxnSpPr/>
          <p:nvPr/>
        </p:nvCxnSpPr>
        <p:spPr>
          <a:xfrm>
            <a:off x="9997440" y="3074111"/>
            <a:ext cx="80356" cy="61210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nector 195"/>
          <p:cNvCxnSpPr/>
          <p:nvPr/>
        </p:nvCxnSpPr>
        <p:spPr>
          <a:xfrm>
            <a:off x="10077796" y="3135321"/>
            <a:ext cx="80356" cy="62993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 196"/>
          <p:cNvCxnSpPr/>
          <p:nvPr/>
        </p:nvCxnSpPr>
        <p:spPr>
          <a:xfrm>
            <a:off x="10158152" y="3198314"/>
            <a:ext cx="80357" cy="63762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 197"/>
          <p:cNvCxnSpPr/>
          <p:nvPr/>
        </p:nvCxnSpPr>
        <p:spPr>
          <a:xfrm>
            <a:off x="10238509" y="3262076"/>
            <a:ext cx="80356" cy="6350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 198"/>
          <p:cNvCxnSpPr/>
          <p:nvPr/>
        </p:nvCxnSpPr>
        <p:spPr>
          <a:xfrm>
            <a:off x="10318865" y="3325582"/>
            <a:ext cx="80356" cy="6222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Connector 199"/>
          <p:cNvCxnSpPr/>
          <p:nvPr/>
        </p:nvCxnSpPr>
        <p:spPr>
          <a:xfrm>
            <a:off x="10399221" y="3387808"/>
            <a:ext cx="80357" cy="5994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Connector 200"/>
          <p:cNvCxnSpPr/>
          <p:nvPr/>
        </p:nvCxnSpPr>
        <p:spPr>
          <a:xfrm>
            <a:off x="10479578" y="3447755"/>
            <a:ext cx="80356" cy="56703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Connector 201"/>
          <p:cNvCxnSpPr/>
          <p:nvPr/>
        </p:nvCxnSpPr>
        <p:spPr>
          <a:xfrm>
            <a:off x="10559934" y="3504458"/>
            <a:ext cx="80356" cy="5254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Connector 202"/>
          <p:cNvCxnSpPr/>
          <p:nvPr/>
        </p:nvCxnSpPr>
        <p:spPr>
          <a:xfrm>
            <a:off x="10640290" y="3557004"/>
            <a:ext cx="80357" cy="47544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Connector 203"/>
          <p:cNvCxnSpPr/>
          <p:nvPr/>
        </p:nvCxnSpPr>
        <p:spPr>
          <a:xfrm>
            <a:off x="10720647" y="3604548"/>
            <a:ext cx="80356" cy="41776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Connector 204"/>
          <p:cNvCxnSpPr/>
          <p:nvPr/>
        </p:nvCxnSpPr>
        <p:spPr>
          <a:xfrm>
            <a:off x="10801003" y="3646324"/>
            <a:ext cx="80356" cy="35337"/>
          </a:xfrm>
          <a:prstGeom prst="line">
            <a:avLst/>
          </a:prstGeom>
          <a:ln w="1905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" name="TextBox 205"/>
          <p:cNvSpPr txBox="1"/>
          <p:nvPr/>
        </p:nvSpPr>
        <p:spPr>
          <a:xfrm>
            <a:off x="594360" y="1508760"/>
            <a:ext cx="2011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2F54A2"/>
                </a:solidFill>
                <a:latin typeface="Arial"/>
              </a:rPr>
              <a:t>u₁(t)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94360" y="3063240"/>
            <a:ext cx="2011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C45E0A"/>
                </a:solidFill>
                <a:latin typeface="Arial"/>
              </a:rPr>
              <a:t>u₂(t)</a:t>
            </a:r>
          </a:p>
        </p:txBody>
      </p:sp>
      <p:sp>
        <p:nvSpPr>
          <p:cNvPr id="208" name="Rounded Rectangle 207"/>
          <p:cNvSpPr/>
          <p:nvPr/>
        </p:nvSpPr>
        <p:spPr>
          <a:xfrm>
            <a:off x="685800" y="4297680"/>
            <a:ext cx="512064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9" name="TextBox 208"/>
          <p:cNvSpPr txBox="1"/>
          <p:nvPr/>
        </p:nvSpPr>
        <p:spPr>
          <a:xfrm>
            <a:off x="850392" y="4389120"/>
            <a:ext cx="4791455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ФАЗАЛЫҚ ЫҒЫСУ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850392" y="4736592"/>
            <a:ext cx="4791455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Δφ = φ₂ − φ₁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Өлшем бірлігі: градус немесе радиан.</a:t>
            </a:r>
          </a:p>
        </p:txBody>
      </p:sp>
      <p:sp>
        <p:nvSpPr>
          <p:cNvPr id="211" name="Rounded Rectangle 210"/>
          <p:cNvSpPr/>
          <p:nvPr/>
        </p:nvSpPr>
        <p:spPr>
          <a:xfrm>
            <a:off x="6217920" y="4297680"/>
            <a:ext cx="512064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2" name="TextBox 211"/>
          <p:cNvSpPr txBox="1"/>
          <p:nvPr/>
        </p:nvSpPr>
        <p:spPr>
          <a:xfrm>
            <a:off x="6382512" y="4389120"/>
            <a:ext cx="4791455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ИНЖЕНЕРЛІК МАҒЫНАСЫ</a:t>
            </a:r>
          </a:p>
        </p:txBody>
      </p:sp>
      <p:sp>
        <p:nvSpPr>
          <p:cNvPr id="213" name="TextBox 212"/>
          <p:cNvSpPr txBox="1"/>
          <p:nvPr/>
        </p:nvSpPr>
        <p:spPr>
          <a:xfrm>
            <a:off x="6382512" y="4736592"/>
            <a:ext cx="4791455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Фаза модуляцияда, синхрондауда және қабылдағыштағы когерентті өңдеуде маңызды.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Уақыттық және жиіліктік көрініс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78992"/>
            <a:ext cx="10972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Бір сигналды уақыт бойынша да, оның спектріндегі жиілік құраушылары арқылы да сипаттауға болады.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583180"/>
            <a:ext cx="4754880" cy="10972"/>
          </a:xfrm>
          <a:prstGeom prst="rect">
            <a:avLst/>
          </a:prstGeom>
          <a:solidFill>
            <a:srgbClr val="AAAFB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 flipV="1">
            <a:off x="731520" y="2400470"/>
            <a:ext cx="48029" cy="182710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779549" y="2264847"/>
            <a:ext cx="48029" cy="135623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827578" y="2224993"/>
            <a:ext cx="48029" cy="39854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75607" y="2224993"/>
            <a:ext cx="48029" cy="7581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23636" y="2300804"/>
            <a:ext cx="48029" cy="173849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71665" y="2474653"/>
            <a:ext cx="48029" cy="220247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019694" y="2694900"/>
            <a:ext cx="48029" cy="19632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067723" y="2891221"/>
            <a:ext cx="48029" cy="10602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1115752" y="2973111"/>
            <a:ext cx="48029" cy="2413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163781" y="2820308"/>
            <a:ext cx="48029" cy="152803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211810" y="2583180"/>
            <a:ext cx="48030" cy="237128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1259840" y="2336064"/>
            <a:ext cx="48029" cy="24711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1307869" y="2159709"/>
            <a:ext cx="48029" cy="17635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1355898" y="2114558"/>
            <a:ext cx="48029" cy="4515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403927" y="2114558"/>
            <a:ext cx="48029" cy="105298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451956" y="2219856"/>
            <a:ext cx="48029" cy="225999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499985" y="2445855"/>
            <a:ext cx="48029" cy="276348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1548014" y="2722203"/>
            <a:ext cx="48029" cy="237957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596043" y="2960160"/>
            <a:ext cx="48029" cy="121372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1644072" y="3044747"/>
            <a:ext cx="48029" cy="3678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1692101" y="2859251"/>
            <a:ext cx="48029" cy="18549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40130" y="2583180"/>
            <a:ext cx="48030" cy="27607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1788160" y="2304844"/>
            <a:ext cx="48029" cy="27833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1836189" y="2114009"/>
            <a:ext cx="48029" cy="19083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1884218" y="2072459"/>
            <a:ext cx="48029" cy="41550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1932247" y="2072459"/>
            <a:ext cx="48029" cy="121209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1980276" y="2193668"/>
            <a:ext cx="48029" cy="244684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2028305" y="2438352"/>
            <a:ext cx="48029" cy="28906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2076334" y="2727417"/>
            <a:ext cx="48029" cy="24053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2124363" y="2967948"/>
            <a:ext cx="48029" cy="11562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2172392" y="3039119"/>
            <a:ext cx="48029" cy="4445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2220421" y="2851458"/>
            <a:ext cx="48029" cy="18766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2268450" y="2583180"/>
            <a:ext cx="48030" cy="268278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2316480" y="2321419"/>
            <a:ext cx="48029" cy="26176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2364509" y="2149131"/>
            <a:ext cx="48029" cy="172288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2412538" y="2118396"/>
            <a:ext cx="48029" cy="3073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2460567" y="2118396"/>
            <a:ext cx="48029" cy="116097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2508596" y="2234493"/>
            <a:ext cx="48029" cy="22116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2556625" y="2455654"/>
            <a:ext cx="48029" cy="252448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2604654" y="2708102"/>
            <a:ext cx="48029" cy="202840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2652683" y="2910942"/>
            <a:ext cx="48029" cy="9147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2700712" y="2958860"/>
            <a:ext cx="48029" cy="43553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2748741" y="2800577"/>
            <a:ext cx="48029" cy="158283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2796770" y="2583180"/>
            <a:ext cx="48029" cy="217397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 flipV="1">
            <a:off x="2844799" y="2378033"/>
            <a:ext cx="48030" cy="205147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V="1">
            <a:off x="2892829" y="2248640"/>
            <a:ext cx="48029" cy="129393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 flipV="1">
            <a:off x="2940858" y="2230874"/>
            <a:ext cx="48029" cy="1776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2988887" y="2230874"/>
            <a:ext cx="48029" cy="9235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3036916" y="2323230"/>
            <a:ext cx="48029" cy="16643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3084945" y="2489666"/>
            <a:ext cx="48029" cy="183629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3132974" y="2673295"/>
            <a:ext cx="48029" cy="14252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3181003" y="2815816"/>
            <a:ext cx="48029" cy="60208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3229032" y="2841524"/>
            <a:ext cx="48029" cy="34500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3277061" y="2730414"/>
            <a:ext cx="48029" cy="111110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3325090" y="2583180"/>
            <a:ext cx="48030" cy="147234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3373120" y="2448196"/>
            <a:ext cx="48029" cy="134984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V="1">
            <a:off x="3421149" y="2365976"/>
            <a:ext cx="48029" cy="82220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3469178" y="2357262"/>
            <a:ext cx="48029" cy="8714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3517207" y="2357262"/>
            <a:ext cx="48029" cy="6109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3565236" y="2418357"/>
            <a:ext cx="48029" cy="10611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3613265" y="2524473"/>
            <a:ext cx="48029" cy="114810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3661294" y="2639283"/>
            <a:ext cx="48029" cy="8779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3709323" y="2727079"/>
            <a:ext cx="48029" cy="36467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V="1">
            <a:off x="3757352" y="2742015"/>
            <a:ext cx="48029" cy="2153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V="1">
            <a:off x="3805381" y="2673800"/>
            <a:ext cx="48029" cy="6821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V="1">
            <a:off x="3853410" y="2583180"/>
            <a:ext cx="48030" cy="90620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V="1">
            <a:off x="3901440" y="2499077"/>
            <a:ext cx="48029" cy="84103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 flipV="1">
            <a:off x="3949469" y="2446235"/>
            <a:ext cx="48029" cy="52842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 flipV="1">
            <a:off x="3997498" y="2438424"/>
            <a:ext cx="48029" cy="781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4045527" y="2438424"/>
            <a:ext cx="48029" cy="36939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4093556" y="2475363"/>
            <a:ext cx="48029" cy="6842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4141585" y="2543788"/>
            <a:ext cx="48029" cy="78193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4189614" y="2621981"/>
            <a:ext cx="48029" cy="64272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4237643" y="2686253"/>
            <a:ext cx="48029" cy="3135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V="1">
            <a:off x="4285672" y="2706893"/>
            <a:ext cx="48029" cy="1071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V="1">
            <a:off x="4333701" y="2657226"/>
            <a:ext cx="48029" cy="49667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4381730" y="2583180"/>
            <a:ext cx="48030" cy="7404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V="1">
            <a:off x="4429760" y="2506870"/>
            <a:ext cx="48029" cy="76310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V="1">
            <a:off x="4477789" y="2451864"/>
            <a:ext cx="48029" cy="5500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 flipV="1">
            <a:off x="4525818" y="2436382"/>
            <a:ext cx="48029" cy="15482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4573847" y="2436382"/>
            <a:ext cx="48029" cy="31192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4621876" y="2467574"/>
            <a:ext cx="48029" cy="71000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4669905" y="2538574"/>
            <a:ext cx="48029" cy="90910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4717934" y="2629484"/>
            <a:ext cx="48029" cy="82958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4765963" y="2712442"/>
            <a:ext cx="48029" cy="47266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V="1">
            <a:off x="4813992" y="2752593"/>
            <a:ext cx="48029" cy="711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V="1">
            <a:off x="4862021" y="2688445"/>
            <a:ext cx="48029" cy="64148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 flipV="1">
            <a:off x="4910050" y="2583180"/>
            <a:ext cx="48029" cy="10526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 flipV="1">
            <a:off x="4958079" y="2467927"/>
            <a:ext cx="48030" cy="115253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 flipV="1">
            <a:off x="5006109" y="2380228"/>
            <a:ext cx="48029" cy="87699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V="1">
            <a:off x="5054138" y="2352091"/>
            <a:ext cx="48029" cy="28137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5102167" y="2352091"/>
            <a:ext cx="48029" cy="4654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5150196" y="2398636"/>
            <a:ext cx="48029" cy="112635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5198225" y="2511271"/>
            <a:ext cx="48029" cy="147011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5246254" y="2658282"/>
            <a:ext cx="48029" cy="135108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5294283" y="2793390"/>
            <a:ext cx="48029" cy="76753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 flipV="1">
            <a:off x="5342312" y="2857731"/>
            <a:ext cx="48029" cy="12412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 flipV="1">
            <a:off x="5390341" y="2752852"/>
            <a:ext cx="48029" cy="104879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 flipV="1">
            <a:off x="5438370" y="2583180"/>
            <a:ext cx="48030" cy="169672"/>
          </a:xfrm>
          <a:prstGeom prst="line">
            <a:avLst/>
          </a:prstGeom>
          <a:ln w="1905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731520" y="3401568"/>
            <a:ext cx="4754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19868F"/>
                </a:solidFill>
                <a:latin typeface="Arial"/>
              </a:rPr>
              <a:t>Уақыттық көрініс u(t)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6583680" y="3017520"/>
            <a:ext cx="164592" cy="64008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7406640" y="2514600"/>
            <a:ext cx="164592" cy="114300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8229600" y="1828800"/>
            <a:ext cx="164592" cy="182880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9052560" y="2514600"/>
            <a:ext cx="164592" cy="114300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9875520" y="3017520"/>
            <a:ext cx="164592" cy="64008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6400800" y="3794760"/>
            <a:ext cx="3931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2F54A2"/>
                </a:solidFill>
                <a:latin typeface="Arial"/>
              </a:rPr>
              <a:t>Жиіліктік көрініс |U(f)|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31520" y="4800600"/>
            <a:ext cx="10607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Спектр сигнал құрамындағы жиіліктерді көрсетеді. Радиотракттың сүзгілері мен күшейткіштері осы спектрді бұрмаламай өткізуі тиіс.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Өткізу жолағы және спектр ені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371600"/>
            <a:ext cx="338328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46304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ӨТКІЗУ ЖОЛАҒЫ 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810512"/>
            <a:ext cx="305409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Құрылғы немесе арна тиімді өткізетін жиіліктер аралығы.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B = f₂ − f₁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371600"/>
            <a:ext cx="338328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53712" y="146304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ТАР СПЕКТР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1810512"/>
            <a:ext cx="305409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Аз өткізу жолағын талап етеді, бірақ дерек жылдамдығы шектелуі мүмкін.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3879" y="1371600"/>
            <a:ext cx="338328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8471" y="146304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КЕҢ СПЕКТР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1" y="1810512"/>
            <a:ext cx="305409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Көбірек ақпарат тасымалдауға мүмкіндік береді, бірақ кең арна қажет.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7947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Мысал: арна 88–108 МГц аралығын өткізсе: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286000" y="4434840"/>
            <a:ext cx="758952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468880" y="4526280"/>
            <a:ext cx="72237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B = 108 − 88 = 20 МГц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Сигнал қуаты және дБ шкаласы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14300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Радиотехникада өте үлкен диапазондағы қуаттарды салыстыру үшін логарифмдік децибел шкаласы қолданылады.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ҚУАТ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 = U²/R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немесе P = I²R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дБ БОЙЫНША ҚАТЫНАС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G(dB) = 10 log₁₀(P₂/P₁)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дБм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P(dBm) = 10 log₁₀(P/1 mW)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977639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1F3766"/>
                </a:solidFill>
                <a:latin typeface="Arial"/>
              </a:rPr>
              <a:t>Жиі қолданылатын мәндер: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526280"/>
            <a:ext cx="2423160" cy="960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0392" y="4617720"/>
            <a:ext cx="20939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1 мВт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" y="4965192"/>
            <a:ext cx="2093976" cy="4480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0 дБм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429000" y="4526280"/>
            <a:ext cx="2423160" cy="960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3592" y="4617720"/>
            <a:ext cx="20939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10 мВт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93592" y="4965192"/>
            <a:ext cx="2093976" cy="4480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10 дБм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72200" y="4526280"/>
            <a:ext cx="2423160" cy="960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36792" y="4617720"/>
            <a:ext cx="20939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100 мВт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36792" y="4965192"/>
            <a:ext cx="2093976" cy="4480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20 дБм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15400" y="4526280"/>
            <a:ext cx="2423160" cy="960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79992" y="4617720"/>
            <a:ext cx="20939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1 Вт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79992" y="4965192"/>
            <a:ext cx="2093976" cy="4480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30 дБм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Сигнал/шу қатынасы — SNR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SNR пайдалы сигнал қуатының шу қуатына қатынасын сипаттайды және қабылдау сапасының негізгі көрсеткіштерінің бірі.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26080" y="1874519"/>
            <a:ext cx="630936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08960" y="1938528"/>
            <a:ext cx="594360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SNR(dB) = 10 log₁₀(Psignal / Pnoise)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29000"/>
            <a:ext cx="338328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2044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ЖОҒАРЫ SNR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67912"/>
            <a:ext cx="305409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Пайдалы сигнал шуға қарағанда айқын. Қабылдау сенімді.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07408" y="3429000"/>
            <a:ext cx="338328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352044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ОРТАША SNR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867912"/>
            <a:ext cx="305409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Қателер ықтималдығы өседі; өңдеу әдістері маңызды.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83296" y="3429000"/>
            <a:ext cx="338328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47888" y="352044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ТӨМЕН SNR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3867912"/>
            <a:ext cx="305409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Шу сигналмен салыстырмалы немесе жоғары; байланыс сапасы төмен.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мысал: жиілік пен қуат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2801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1-ЕСЕП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7680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T = 2 мкс болса, f табу керек.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371600"/>
            <a:ext cx="6583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i="0">
                <a:solidFill>
                  <a:srgbClr val="1F3766"/>
                </a:solidFill>
                <a:latin typeface="Arial"/>
              </a:rPr>
              <a:t>f = 1/T = 1/(2·10⁻⁶) = 500 кГц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2834640"/>
            <a:ext cx="3383280" cy="12801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58952" y="29260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2-ЕСЕП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952" y="3273552"/>
            <a:ext cx="3054096" cy="7680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 = 100 мВт. Қуатты дБм-мен өрнектеу.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2926080"/>
            <a:ext cx="65836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i="0">
                <a:solidFill>
                  <a:srgbClr val="1F3766"/>
                </a:solidFill>
                <a:latin typeface="Arial"/>
              </a:rPr>
              <a:t>P(dBm) = 10 log₁₀(100/1) = 20 дБм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892040"/>
            <a:ext cx="10698480" cy="68580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4965192"/>
            <a:ext cx="103327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D8246"/>
                </a:solidFill>
                <a:latin typeface="Arial"/>
              </a:rPr>
              <a:t>Нәтиже:  T = 2 мкс ↔ f = 500 кГц;   100 мВт ↔ 20 дБм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Параметрлердің радиожүйеге әсері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2971800" cy="7132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325880"/>
            <a:ext cx="2642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Амплитуда / қуат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73352"/>
            <a:ext cx="2642616" cy="2011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</a:p>
        </p:txBody>
      </p:sp>
      <p:sp>
        <p:nvSpPr>
          <p:cNvPr id="10" name="Rounded Rectangle 9"/>
          <p:cNvSpPr/>
          <p:nvPr/>
        </p:nvSpPr>
        <p:spPr>
          <a:xfrm>
            <a:off x="3794760" y="1234440"/>
            <a:ext cx="7680960" cy="713232"/>
          </a:xfrm>
          <a:prstGeom prst="round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23360" y="1234440"/>
            <a:ext cx="722376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Қамту аймағы, қабылдау деңгейі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148840"/>
            <a:ext cx="2971800" cy="7132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1" y="2240280"/>
            <a:ext cx="2642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Жиілік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1" y="2587752"/>
            <a:ext cx="2642616" cy="2011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</a:p>
        </p:txBody>
      </p:sp>
      <p:sp>
        <p:nvSpPr>
          <p:cNvPr id="15" name="Rounded Rectangle 14"/>
          <p:cNvSpPr/>
          <p:nvPr/>
        </p:nvSpPr>
        <p:spPr>
          <a:xfrm>
            <a:off x="3794760" y="2148840"/>
            <a:ext cx="7680960" cy="713232"/>
          </a:xfrm>
          <a:prstGeom prst="round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023360" y="2148840"/>
            <a:ext cx="722376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Таралу шарты, антенна өлшемі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063240"/>
            <a:ext cx="2971800" cy="7132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1" y="3154680"/>
            <a:ext cx="2642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Фаза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1" y="3502152"/>
            <a:ext cx="2642616" cy="2011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</a:p>
        </p:txBody>
      </p:sp>
      <p:sp>
        <p:nvSpPr>
          <p:cNvPr id="20" name="Rounded Rectangle 19"/>
          <p:cNvSpPr/>
          <p:nvPr/>
        </p:nvSpPr>
        <p:spPr>
          <a:xfrm>
            <a:off x="3794760" y="3063240"/>
            <a:ext cx="7680960" cy="713232"/>
          </a:xfrm>
          <a:prstGeom prst="round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023360" y="3063240"/>
            <a:ext cx="722376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Синхрондау және фазалық модуляция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3977639"/>
            <a:ext cx="2971800" cy="7132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4671" y="4069079"/>
            <a:ext cx="2642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Спектр ені 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1" y="4416552"/>
            <a:ext cx="2642616" cy="2011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</a:p>
        </p:txBody>
      </p:sp>
      <p:sp>
        <p:nvSpPr>
          <p:cNvPr id="25" name="Rounded Rectangle 24"/>
          <p:cNvSpPr/>
          <p:nvPr/>
        </p:nvSpPr>
        <p:spPr>
          <a:xfrm>
            <a:off x="3794760" y="3977639"/>
            <a:ext cx="7680960" cy="713232"/>
          </a:xfrm>
          <a:prstGeom prst="round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023360" y="3977639"/>
            <a:ext cx="722376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Арнаға қойылатын өткізу жолағы талабы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4892040"/>
            <a:ext cx="2971800" cy="7132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4671" y="4983479"/>
            <a:ext cx="2642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SNR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4671" y="5330952"/>
            <a:ext cx="2642616" cy="2011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</a:p>
        </p:txBody>
      </p:sp>
      <p:sp>
        <p:nvSpPr>
          <p:cNvPr id="30" name="Rounded Rectangle 29"/>
          <p:cNvSpPr/>
          <p:nvPr/>
        </p:nvSpPr>
        <p:spPr>
          <a:xfrm>
            <a:off x="3794760" y="4892040"/>
            <a:ext cx="7680960" cy="713232"/>
          </a:xfrm>
          <a:prstGeom prst="round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023360" y="4892040"/>
            <a:ext cx="7223760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Қабылдау сенімділігі және қателер деңгейі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4128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2-дәріс · Радиосигналдар және олардың параметрлері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Радиосигналдың негізгі параметрлерін атаңыз.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Период пен жиілік арасында қандай байланыс бар?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 және фазалық ығысу нені сипаттайды?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Сигнал спектрі дегеніміз не?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Өткізу жолағы B қалай анықталады?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0 дБм және 30 дБм қандай қуаттарға сәйкес келеді?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SNR жоғарылаған кезде қабылдау сапасы қалай өзгереді?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Радиосигнал ақпаратты тасымалдайды және уақыттық, жиіліктік, энергетикалық параметрлермен сипатталады.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Гармониялық сигнал үшін негізгі шамалар: амплитуда Uₘ, период T, жиілік f және фаза φ.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f = 1/T қатынасы период пен жиілікті байланыстырады.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Спектр ені мен өткізу жолағы радиотракттың қажетті жиілік диапазонын анықтайды.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Қуат дБм арқылы, ал қабылдау сапасы SNR арқылы ыңғайлы бағаланады.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2-дәріс — «Радиосигналдар және олардың параметрлері».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2-дәріс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